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5.xml" ContentType="application/vnd.openxmlformats-officedocument.presentationml.tags+xml"/>
  <Override PartName="/ppt/notesSlides/notesSlide35.xml" ContentType="application/vnd.openxmlformats-officedocument.presentationml.notesSlide+xml"/>
  <Override PartName="/ppt/tags/tag6.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703" r:id="rId1"/>
  </p:sldMasterIdLst>
  <p:notesMasterIdLst>
    <p:notesMasterId r:id="rId70"/>
  </p:notesMasterIdLst>
  <p:sldIdLst>
    <p:sldId id="387" r:id="rId2"/>
    <p:sldId id="395" r:id="rId3"/>
    <p:sldId id="389" r:id="rId4"/>
    <p:sldId id="390" r:id="rId5"/>
    <p:sldId id="391" r:id="rId6"/>
    <p:sldId id="392" r:id="rId7"/>
    <p:sldId id="393" r:id="rId8"/>
    <p:sldId id="394" r:id="rId9"/>
    <p:sldId id="396" r:id="rId10"/>
    <p:sldId id="476" r:id="rId11"/>
    <p:sldId id="477" r:id="rId12"/>
    <p:sldId id="478" r:id="rId13"/>
    <p:sldId id="479" r:id="rId14"/>
    <p:sldId id="480" r:id="rId15"/>
    <p:sldId id="481" r:id="rId16"/>
    <p:sldId id="482" r:id="rId17"/>
    <p:sldId id="411"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 id="426" r:id="rId32"/>
    <p:sldId id="454" r:id="rId33"/>
    <p:sldId id="455" r:id="rId34"/>
    <p:sldId id="430" r:id="rId35"/>
    <p:sldId id="457" r:id="rId36"/>
    <p:sldId id="458" r:id="rId37"/>
    <p:sldId id="459" r:id="rId38"/>
    <p:sldId id="462" r:id="rId39"/>
    <p:sldId id="464" r:id="rId40"/>
    <p:sldId id="485" r:id="rId41"/>
    <p:sldId id="486" r:id="rId42"/>
    <p:sldId id="487" r:id="rId43"/>
    <p:sldId id="488" r:id="rId44"/>
    <p:sldId id="489" r:id="rId45"/>
    <p:sldId id="490" r:id="rId46"/>
    <p:sldId id="491" r:id="rId47"/>
    <p:sldId id="492" r:id="rId48"/>
    <p:sldId id="493" r:id="rId49"/>
    <p:sldId id="494" r:id="rId50"/>
    <p:sldId id="495" r:id="rId51"/>
    <p:sldId id="484" r:id="rId52"/>
    <p:sldId id="460" r:id="rId53"/>
    <p:sldId id="483" r:id="rId54"/>
    <p:sldId id="463" r:id="rId55"/>
    <p:sldId id="465" r:id="rId56"/>
    <p:sldId id="466" r:id="rId57"/>
    <p:sldId id="461" r:id="rId58"/>
    <p:sldId id="467" r:id="rId59"/>
    <p:sldId id="468" r:id="rId60"/>
    <p:sldId id="469" r:id="rId61"/>
    <p:sldId id="470" r:id="rId62"/>
    <p:sldId id="471" r:id="rId63"/>
    <p:sldId id="472" r:id="rId64"/>
    <p:sldId id="473" r:id="rId65"/>
    <p:sldId id="474" r:id="rId66"/>
    <p:sldId id="475" r:id="rId67"/>
    <p:sldId id="432" r:id="rId68"/>
    <p:sldId id="431" r:id="rId69"/>
  </p:sldIdLst>
  <p:sldSz cx="9144000" cy="6858000" type="screen4x3"/>
  <p:notesSz cx="6858000" cy="9144000"/>
  <p:embeddedFontLst>
    <p:embeddedFont>
      <p:font typeface="Cambria Math" panose="02040503050406030204" pitchFamily="18" charset="0"/>
      <p:regular r:id="rId71"/>
    </p:embeddedFont>
    <p:embeddedFont>
      <p:font typeface="ＭＳ Ｐゴシック" panose="020B0600070205080204" pitchFamily="34" charset="-128"/>
      <p:regular r:id="rId72"/>
    </p:embeddedFont>
    <p:embeddedFont>
      <p:font typeface="Calibri" panose="020F0502020204030204" pitchFamily="34" charset="0"/>
      <p:regular r:id="rId73"/>
      <p:bold r:id="rId74"/>
      <p:italic r:id="rId75"/>
      <p:boldItalic r:id="rId76"/>
    </p:embeddedFont>
    <p:embeddedFont>
      <p:font typeface="Palatino Linotype" panose="02040502050505030304" pitchFamily="18" charset="0"/>
      <p:regular r:id="rId77"/>
      <p:bold r:id="rId78"/>
      <p:italic r:id="rId79"/>
      <p:boldItalic r:id="rId80"/>
    </p:embeddedFont>
    <p:embeddedFont>
      <p:font typeface="Stencil" panose="040409050D0802020404" pitchFamily="82" charset="0"/>
      <p:regular r:id="rId81"/>
    </p:embeddedFont>
  </p:embeddedFontLst>
  <p:defaultTextStyle>
    <a:defPPr>
      <a:defRPr lang="en-US"/>
    </a:defPPr>
    <a:lvl1pPr algn="ctr" rtl="0" fontAlgn="base">
      <a:lnSpc>
        <a:spcPct val="85000"/>
      </a:lnSpc>
      <a:spcBef>
        <a:spcPct val="0"/>
      </a:spcBef>
      <a:spcAft>
        <a:spcPct val="0"/>
      </a:spcAft>
      <a:defRPr sz="2800" kern="1200">
        <a:solidFill>
          <a:srgbClr val="A42700"/>
        </a:solidFill>
        <a:latin typeface="Arial" charset="0"/>
        <a:ea typeface="+mn-ea"/>
        <a:cs typeface="+mn-cs"/>
      </a:defRPr>
    </a:lvl1pPr>
    <a:lvl2pPr marL="457200" algn="ctr" rtl="0" fontAlgn="base">
      <a:lnSpc>
        <a:spcPct val="85000"/>
      </a:lnSpc>
      <a:spcBef>
        <a:spcPct val="0"/>
      </a:spcBef>
      <a:spcAft>
        <a:spcPct val="0"/>
      </a:spcAft>
      <a:defRPr sz="2800" kern="1200">
        <a:solidFill>
          <a:srgbClr val="A42700"/>
        </a:solidFill>
        <a:latin typeface="Arial" charset="0"/>
        <a:ea typeface="+mn-ea"/>
        <a:cs typeface="+mn-cs"/>
      </a:defRPr>
    </a:lvl2pPr>
    <a:lvl3pPr marL="914400" algn="ctr" rtl="0" fontAlgn="base">
      <a:lnSpc>
        <a:spcPct val="85000"/>
      </a:lnSpc>
      <a:spcBef>
        <a:spcPct val="0"/>
      </a:spcBef>
      <a:spcAft>
        <a:spcPct val="0"/>
      </a:spcAft>
      <a:defRPr sz="2800" kern="1200">
        <a:solidFill>
          <a:srgbClr val="A42700"/>
        </a:solidFill>
        <a:latin typeface="Arial" charset="0"/>
        <a:ea typeface="+mn-ea"/>
        <a:cs typeface="+mn-cs"/>
      </a:defRPr>
    </a:lvl3pPr>
    <a:lvl4pPr marL="1371600" algn="ctr" rtl="0" fontAlgn="base">
      <a:lnSpc>
        <a:spcPct val="85000"/>
      </a:lnSpc>
      <a:spcBef>
        <a:spcPct val="0"/>
      </a:spcBef>
      <a:spcAft>
        <a:spcPct val="0"/>
      </a:spcAft>
      <a:defRPr sz="2800" kern="1200">
        <a:solidFill>
          <a:srgbClr val="A42700"/>
        </a:solidFill>
        <a:latin typeface="Arial" charset="0"/>
        <a:ea typeface="+mn-ea"/>
        <a:cs typeface="+mn-cs"/>
      </a:defRPr>
    </a:lvl4pPr>
    <a:lvl5pPr marL="1828800" algn="ctr" rtl="0" fontAlgn="base">
      <a:lnSpc>
        <a:spcPct val="85000"/>
      </a:lnSpc>
      <a:spcBef>
        <a:spcPct val="0"/>
      </a:spcBef>
      <a:spcAft>
        <a:spcPct val="0"/>
      </a:spcAft>
      <a:defRPr sz="2800" kern="1200">
        <a:solidFill>
          <a:srgbClr val="A42700"/>
        </a:solidFill>
        <a:latin typeface="Arial" charset="0"/>
        <a:ea typeface="+mn-ea"/>
        <a:cs typeface="+mn-cs"/>
      </a:defRPr>
    </a:lvl5pPr>
    <a:lvl6pPr marL="2286000" algn="l" defTabSz="914400" rtl="0" eaLnBrk="1" latinLnBrk="0" hangingPunct="1">
      <a:defRPr sz="2800" kern="1200">
        <a:solidFill>
          <a:srgbClr val="A42700"/>
        </a:solidFill>
        <a:latin typeface="Arial" charset="0"/>
        <a:ea typeface="+mn-ea"/>
        <a:cs typeface="+mn-cs"/>
      </a:defRPr>
    </a:lvl6pPr>
    <a:lvl7pPr marL="2743200" algn="l" defTabSz="914400" rtl="0" eaLnBrk="1" latinLnBrk="0" hangingPunct="1">
      <a:defRPr sz="2800" kern="1200">
        <a:solidFill>
          <a:srgbClr val="A42700"/>
        </a:solidFill>
        <a:latin typeface="Arial" charset="0"/>
        <a:ea typeface="+mn-ea"/>
        <a:cs typeface="+mn-cs"/>
      </a:defRPr>
    </a:lvl7pPr>
    <a:lvl8pPr marL="3200400" algn="l" defTabSz="914400" rtl="0" eaLnBrk="1" latinLnBrk="0" hangingPunct="1">
      <a:defRPr sz="2800" kern="1200">
        <a:solidFill>
          <a:srgbClr val="A42700"/>
        </a:solidFill>
        <a:latin typeface="Arial" charset="0"/>
        <a:ea typeface="+mn-ea"/>
        <a:cs typeface="+mn-cs"/>
      </a:defRPr>
    </a:lvl8pPr>
    <a:lvl9pPr marL="3657600" algn="l" defTabSz="914400" rtl="0" eaLnBrk="1" latinLnBrk="0" hangingPunct="1">
      <a:defRPr sz="2800" kern="1200">
        <a:solidFill>
          <a:srgbClr val="A42700"/>
        </a:solidFill>
        <a:latin typeface="Arial" charset="0"/>
        <a:ea typeface="+mn-ea"/>
        <a:cs typeface="+mn-cs"/>
      </a:defRPr>
    </a:lvl9pPr>
  </p:defaultTextStyle>
  <p:extLst>
    <p:ext uri="{521415D9-36F7-43E2-AB2F-B90AF26B5E84}">
      <p14:sectionLst xmlns:p14="http://schemas.microsoft.com/office/powerpoint/2010/main">
        <p14:section name="Intro" id="{4D67041B-97F7-4A1D-833F-495CF963DA0F}">
          <p14:sldIdLst>
            <p14:sldId id="387"/>
            <p14:sldId id="395"/>
            <p14:sldId id="389"/>
            <p14:sldId id="390"/>
            <p14:sldId id="391"/>
            <p14:sldId id="392"/>
            <p14:sldId id="393"/>
            <p14:sldId id="394"/>
          </p14:sldIdLst>
        </p14:section>
        <p14:section name="Zerocash" id="{1CBB6C8B-3356-4102-8605-985BD6319DA3}">
          <p14:sldIdLst>
            <p14:sldId id="396"/>
            <p14:sldId id="476"/>
            <p14:sldId id="477"/>
            <p14:sldId id="478"/>
            <p14:sldId id="479"/>
            <p14:sldId id="480"/>
            <p14:sldId id="481"/>
            <p14:sldId id="482"/>
          </p14:sldIdLst>
        </p14:section>
        <p14:section name="Back to Zerocash" id="{E7F60573-EFB8-4D2E-B010-4448FCC610A2}">
          <p14:sldIdLst>
            <p14:sldId id="411"/>
            <p14:sldId id="441"/>
            <p14:sldId id="442"/>
            <p14:sldId id="443"/>
            <p14:sldId id="444"/>
            <p14:sldId id="445"/>
            <p14:sldId id="446"/>
            <p14:sldId id="447"/>
            <p14:sldId id="448"/>
            <p14:sldId id="449"/>
            <p14:sldId id="450"/>
            <p14:sldId id="451"/>
            <p14:sldId id="452"/>
            <p14:sldId id="453"/>
            <p14:sldId id="426"/>
            <p14:sldId id="454"/>
            <p14:sldId id="455"/>
            <p14:sldId id="430"/>
            <p14:sldId id="457"/>
            <p14:sldId id="458"/>
            <p14:sldId id="459"/>
            <p14:sldId id="462"/>
            <p14:sldId id="464"/>
            <p14:sldId id="485"/>
            <p14:sldId id="486"/>
            <p14:sldId id="487"/>
            <p14:sldId id="488"/>
            <p14:sldId id="489"/>
            <p14:sldId id="490"/>
            <p14:sldId id="491"/>
            <p14:sldId id="492"/>
            <p14:sldId id="493"/>
            <p14:sldId id="494"/>
            <p14:sldId id="495"/>
            <p14:sldId id="484"/>
            <p14:sldId id="460"/>
            <p14:sldId id="483"/>
            <p14:sldId id="463"/>
            <p14:sldId id="465"/>
            <p14:sldId id="466"/>
            <p14:sldId id="461"/>
            <p14:sldId id="467"/>
            <p14:sldId id="468"/>
            <p14:sldId id="469"/>
            <p14:sldId id="470"/>
            <p14:sldId id="471"/>
            <p14:sldId id="472"/>
            <p14:sldId id="473"/>
            <p14:sldId id="474"/>
            <p14:sldId id="475"/>
            <p14:sldId id="432"/>
            <p14:sldId id="43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3F7"/>
    <a:srgbClr val="E3E5EF"/>
    <a:srgbClr val="00B827"/>
    <a:srgbClr val="1765AE"/>
    <a:srgbClr val="2D5DAD"/>
    <a:srgbClr val="009E22"/>
    <a:srgbClr val="D1DEF3"/>
    <a:srgbClr val="009620"/>
    <a:srgbClr val="005C14"/>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273" autoAdjust="0"/>
  </p:normalViewPr>
  <p:slideViewPr>
    <p:cSldViewPr snapToGrid="0">
      <p:cViewPr varScale="1">
        <p:scale>
          <a:sx n="93" d="100"/>
          <a:sy n="93" d="100"/>
        </p:scale>
        <p:origin x="132" y="474"/>
      </p:cViewPr>
      <p:guideLst/>
    </p:cSldViewPr>
  </p:slideViewPr>
  <p:outlineViewPr>
    <p:cViewPr>
      <p:scale>
        <a:sx n="33" d="100"/>
        <a:sy n="33" d="100"/>
      </p:scale>
      <p:origin x="0" y="-2844"/>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6.fntdata"/><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D7F2E7-C04B-48A4-9D65-C65A5A54DD60}" type="datetimeFigureOut">
              <a:rPr lang="en-US" smtClean="0"/>
              <a:t>1/17/2016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2C983-55F4-496E-9E40-1BEDD85847FE}" type="slidenum">
              <a:rPr lang="en-US" smtClean="0"/>
              <a:t>‹#›</a:t>
            </a:fld>
            <a:endParaRPr lang="en-US"/>
          </a:p>
        </p:txBody>
      </p:sp>
    </p:spTree>
    <p:extLst>
      <p:ext uri="{BB962C8B-B14F-4D97-AF65-F5344CB8AC3E}">
        <p14:creationId xmlns:p14="http://schemas.microsoft.com/office/powerpoint/2010/main" val="205988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type="none" w="sm" len="sm"/>
                <a:tailEnd type="none" w="sm" len="sm"/>
              </a14:hiddenLine>
            </a:ext>
          </a:extLst>
        </p:spPr>
        <p:txBody>
          <a:bodyPr/>
          <a:lstStyle>
            <a:lvl1pPr defTabSz="912813">
              <a:spcBef>
                <a:spcPct val="30000"/>
              </a:spcBef>
              <a:defRPr sz="1000">
                <a:solidFill>
                  <a:schemeClr val="tx1"/>
                </a:solidFill>
                <a:latin typeface="Arial" panose="020B0604020202020204" pitchFamily="34" charset="0"/>
                <a:cs typeface="Arial" panose="020B0604020202020204" pitchFamily="34" charset="0"/>
              </a:defRPr>
            </a:lvl1pPr>
            <a:lvl2pPr marL="742950" indent="-285750" defTabSz="912813">
              <a:spcBef>
                <a:spcPct val="30000"/>
              </a:spcBef>
              <a:defRPr sz="1000">
                <a:solidFill>
                  <a:schemeClr val="tx1"/>
                </a:solidFill>
                <a:latin typeface="Arial" panose="020B0604020202020204" pitchFamily="34" charset="0"/>
                <a:cs typeface="Arial" panose="020B0604020202020204" pitchFamily="34" charset="0"/>
              </a:defRPr>
            </a:lvl2pPr>
            <a:lvl3pPr marL="1143000" indent="-228600" defTabSz="912813">
              <a:spcBef>
                <a:spcPct val="30000"/>
              </a:spcBef>
              <a:defRPr sz="1000">
                <a:solidFill>
                  <a:schemeClr val="tx1"/>
                </a:solidFill>
                <a:latin typeface="Arial" panose="020B0604020202020204" pitchFamily="34" charset="0"/>
                <a:cs typeface="Arial" panose="020B0604020202020204" pitchFamily="34" charset="0"/>
              </a:defRPr>
            </a:lvl3pPr>
            <a:lvl4pPr marL="1600200" indent="-228600" defTabSz="912813">
              <a:spcBef>
                <a:spcPct val="30000"/>
              </a:spcBef>
              <a:defRPr sz="1000">
                <a:solidFill>
                  <a:schemeClr val="tx1"/>
                </a:solidFill>
                <a:latin typeface="Arial" panose="020B0604020202020204" pitchFamily="34" charset="0"/>
                <a:cs typeface="Arial" panose="020B0604020202020204" pitchFamily="34" charset="0"/>
              </a:defRPr>
            </a:lvl4pPr>
            <a:lvl5pPr marL="2057400" indent="-228600" defTabSz="912813">
              <a:spcBef>
                <a:spcPct val="30000"/>
              </a:spcBef>
              <a:defRPr sz="1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3000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3000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3000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30000"/>
              </a:spcBef>
              <a:spcAft>
                <a:spcPct val="0"/>
              </a:spcAft>
              <a:defRPr sz="1000">
                <a:solidFill>
                  <a:schemeClr val="tx1"/>
                </a:solidFill>
                <a:latin typeface="Arial" panose="020B0604020202020204" pitchFamily="34" charset="0"/>
                <a:cs typeface="Arial" panose="020B0604020202020204" pitchFamily="34" charset="0"/>
              </a:defRPr>
            </a:lvl9pPr>
          </a:lstStyle>
          <a:p>
            <a:pPr>
              <a:spcBef>
                <a:spcPct val="0"/>
              </a:spcBef>
            </a:pPr>
            <a:fld id="{D277EA2E-DCF0-4EEB-AA6A-A01B3871153D}" type="slidenum">
              <a:rPr lang="he-IL" altLang="en-US" sz="1200"/>
              <a:pPr>
                <a:spcBef>
                  <a:spcPct val="0"/>
                </a:spcBef>
              </a:pPr>
              <a:t>1</a:t>
            </a:fld>
            <a:endParaRPr lang="en-US" altLang="en-US" sz="1200"/>
          </a:p>
        </p:txBody>
      </p:sp>
      <p:sp>
        <p:nvSpPr>
          <p:cNvPr id="22531" name="Rectangle 2"/>
          <p:cNvSpPr>
            <a:spLocks noGrp="1" noRot="1" noChangeAspect="1" noChangeArrowheads="1" noTextEdit="1"/>
          </p:cNvSpPr>
          <p:nvPr>
            <p:ph type="sldImg"/>
          </p:nvPr>
        </p:nvSpPr>
        <p:spPr>
          <a:xfrm>
            <a:off x="3263900" y="509588"/>
            <a:ext cx="3398838" cy="2549525"/>
          </a:xfrm>
          <a:ln/>
        </p:spPr>
      </p:sp>
      <p:sp>
        <p:nvSpPr>
          <p:cNvPr id="22532" name="Rectangle 3"/>
          <p:cNvSpPr>
            <a:spLocks noGrp="1" noChangeArrowheads="1"/>
          </p:cNvSpPr>
          <p:nvPr>
            <p:ph type="body" idx="1"/>
          </p:nvPr>
        </p:nvSpPr>
        <p:spPr>
          <a:xfrm>
            <a:off x="1323975" y="3227388"/>
            <a:ext cx="7277100" cy="29686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80846" tIns="40424" rIns="80846" bIns="40424" anchor="ctr"/>
          <a:lstStyle/>
          <a:p>
            <a:pPr defTabSz="457200"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8062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Bolder colors?</a:t>
            </a:r>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20</a:t>
            </a:fld>
            <a:endParaRPr lang="en-US"/>
          </a:p>
        </p:txBody>
      </p:sp>
    </p:spTree>
    <p:extLst>
      <p:ext uri="{BB962C8B-B14F-4D97-AF65-F5344CB8AC3E}">
        <p14:creationId xmlns:p14="http://schemas.microsoft.com/office/powerpoint/2010/main" val="1925973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a:t>
            </a:r>
            <a:r>
              <a:rPr lang="en-US" baseline="0" dirty="0" smtClean="0"/>
              <a:t> SNARK, then </a:t>
            </a:r>
            <a:r>
              <a:rPr lang="en-US" baseline="0" dirty="0" err="1" smtClean="0"/>
              <a:t>zkSNARK</a:t>
            </a:r>
            <a:r>
              <a:rPr lang="en-US" baseline="0" dirty="0" smtClean="0"/>
              <a:t>. “Spender”. </a:t>
            </a:r>
            <a:endParaRPr lang="en-US" dirty="0" smtClean="0"/>
          </a:p>
        </p:txBody>
      </p:sp>
      <p:sp>
        <p:nvSpPr>
          <p:cNvPr id="4" name="Slide Number Placeholder 3"/>
          <p:cNvSpPr>
            <a:spLocks noGrp="1"/>
          </p:cNvSpPr>
          <p:nvPr>
            <p:ph type="sldNum" sz="quarter" idx="10"/>
          </p:nvPr>
        </p:nvSpPr>
        <p:spPr/>
        <p:txBody>
          <a:bodyPr/>
          <a:lstStyle/>
          <a:p>
            <a:fld id="{A972C983-55F4-496E-9E40-1BEDD85847FE}" type="slidenum">
              <a:rPr lang="en-US" smtClean="0"/>
              <a:pPr/>
              <a:t>21</a:t>
            </a:fld>
            <a:endParaRPr lang="en-US"/>
          </a:p>
        </p:txBody>
      </p:sp>
    </p:spTree>
    <p:extLst>
      <p:ext uri="{BB962C8B-B14F-4D97-AF65-F5344CB8AC3E}">
        <p14:creationId xmlns:p14="http://schemas.microsoft.com/office/powerpoint/2010/main" val="1283106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24</a:t>
            </a:fld>
            <a:endParaRPr lang="en-US"/>
          </a:p>
        </p:txBody>
      </p:sp>
    </p:spTree>
    <p:extLst>
      <p:ext uri="{BB962C8B-B14F-4D97-AF65-F5344CB8AC3E}">
        <p14:creationId xmlns:p14="http://schemas.microsoft.com/office/powerpoint/2010/main" val="272690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Gray out all but blue.</a:t>
            </a:r>
          </a:p>
          <a:p>
            <a:r>
              <a:rPr lang="en-US" sz="2400" dirty="0" smtClean="0"/>
              <a:t>To verify a transaction:</a:t>
            </a:r>
            <a:r>
              <a:rPr lang="he-IL" sz="2400" dirty="0" smtClean="0"/>
              <a:t> </a:t>
            </a:r>
            <a:r>
              <a:rPr lang="en-US" sz="2000" dirty="0" smtClean="0"/>
              <a:t>Make sure serial numbers are not already in the ledger, …</a:t>
            </a:r>
            <a:r>
              <a:rPr lang="he-IL" sz="2000" dirty="0" smtClean="0"/>
              <a:t> </a:t>
            </a:r>
            <a:r>
              <a:rPr lang="en-US" sz="2000" dirty="0" smtClean="0">
                <a:solidFill>
                  <a:srgbClr val="00B050"/>
                </a:solidFill>
              </a:rPr>
              <a:t>Verify the </a:t>
            </a:r>
            <a:r>
              <a:rPr lang="en-US" sz="2000" dirty="0" err="1" smtClean="0">
                <a:solidFill>
                  <a:srgbClr val="00B050"/>
                </a:solidFill>
              </a:rPr>
              <a:t>zkSNARK</a:t>
            </a:r>
            <a:r>
              <a:rPr lang="en-US" sz="2000" dirty="0" smtClean="0">
                <a:solidFill>
                  <a:srgbClr val="00B050"/>
                </a:solidFill>
              </a:rPr>
              <a:t> proof.</a:t>
            </a:r>
          </a:p>
          <a:p>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26</a:t>
            </a:fld>
            <a:endParaRPr lang="en-US"/>
          </a:p>
        </p:txBody>
      </p:sp>
    </p:spTree>
    <p:extLst>
      <p:ext uri="{BB962C8B-B14F-4D97-AF65-F5344CB8AC3E}">
        <p14:creationId xmlns:p14="http://schemas.microsoft.com/office/powerpoint/2010/main" val="1682759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To verify a transaction:</a:t>
            </a:r>
            <a:r>
              <a:rPr lang="he-IL" sz="2400" dirty="0" smtClean="0"/>
              <a:t> </a:t>
            </a:r>
            <a:r>
              <a:rPr lang="en-US" sz="2000" dirty="0" smtClean="0"/>
              <a:t>Make sure serial numbers are not already in the ledger, …</a:t>
            </a:r>
            <a:r>
              <a:rPr lang="he-IL" sz="2000" dirty="0" smtClean="0"/>
              <a:t> </a:t>
            </a:r>
            <a:r>
              <a:rPr lang="en-US" sz="2000" dirty="0" smtClean="0">
                <a:solidFill>
                  <a:srgbClr val="00B050"/>
                </a:solidFill>
              </a:rPr>
              <a:t>Verify the </a:t>
            </a:r>
            <a:r>
              <a:rPr lang="en-US" sz="2000" dirty="0" err="1" smtClean="0">
                <a:solidFill>
                  <a:srgbClr val="00B050"/>
                </a:solidFill>
              </a:rPr>
              <a:t>zkSNARK</a:t>
            </a:r>
            <a:r>
              <a:rPr lang="en-US" sz="2000" dirty="0" smtClean="0">
                <a:solidFill>
                  <a:srgbClr val="00B050"/>
                </a:solidFill>
              </a:rPr>
              <a:t> proof.</a:t>
            </a:r>
          </a:p>
          <a:p>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27</a:t>
            </a:fld>
            <a:endParaRPr lang="en-US"/>
          </a:p>
        </p:txBody>
      </p:sp>
    </p:spTree>
    <p:extLst>
      <p:ext uri="{BB962C8B-B14F-4D97-AF65-F5344CB8AC3E}">
        <p14:creationId xmlns:p14="http://schemas.microsoft.com/office/powerpoint/2010/main" val="1956683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Zoom fields via animation.</a:t>
            </a:r>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28</a:t>
            </a:fld>
            <a:endParaRPr lang="en-US"/>
          </a:p>
        </p:txBody>
      </p:sp>
    </p:spTree>
    <p:extLst>
      <p:ext uri="{BB962C8B-B14F-4D97-AF65-F5344CB8AC3E}">
        <p14:creationId xmlns:p14="http://schemas.microsoft.com/office/powerpoint/2010/main" val="4107844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29</a:t>
            </a:fld>
            <a:endParaRPr lang="en-US"/>
          </a:p>
        </p:txBody>
      </p:sp>
    </p:spTree>
    <p:extLst>
      <p:ext uri="{BB962C8B-B14F-4D97-AF65-F5344CB8AC3E}">
        <p14:creationId xmlns:p14="http://schemas.microsoft.com/office/powerpoint/2010/main" val="1309953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with times. Layer cake of implementation. Animate numbers</a:t>
            </a:r>
            <a:r>
              <a:rPr lang="en-US" baseline="0" dirty="0" smtClean="0"/>
              <a:t> to avoid </a:t>
            </a:r>
            <a:r>
              <a:rPr lang="en-US" baseline="0" dirty="0" err="1" smtClean="0"/>
              <a:t>lasering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30</a:t>
            </a:fld>
            <a:endParaRPr lang="en-US"/>
          </a:p>
        </p:txBody>
      </p:sp>
    </p:spTree>
    <p:extLst>
      <p:ext uri="{BB962C8B-B14F-4D97-AF65-F5344CB8AC3E}">
        <p14:creationId xmlns:p14="http://schemas.microsoft.com/office/powerpoint/2010/main" val="476318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Redo with graphics. Reminder</a:t>
            </a:r>
            <a:r>
              <a:rPr lang="en-US" baseline="0" dirty="0" smtClean="0"/>
              <a:t> of “Bitcoin” the protocol, not currency.</a:t>
            </a:r>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31</a:t>
            </a:fld>
            <a:endParaRPr lang="en-US"/>
          </a:p>
        </p:txBody>
      </p:sp>
    </p:spTree>
    <p:extLst>
      <p:ext uri="{BB962C8B-B14F-4D97-AF65-F5344CB8AC3E}">
        <p14:creationId xmlns:p14="http://schemas.microsoft.com/office/powerpoint/2010/main" val="927092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32</a:t>
            </a:fld>
            <a:endParaRPr lang="en-US"/>
          </a:p>
        </p:txBody>
      </p:sp>
    </p:spTree>
    <p:extLst>
      <p:ext uri="{BB962C8B-B14F-4D97-AF65-F5344CB8AC3E}">
        <p14:creationId xmlns:p14="http://schemas.microsoft.com/office/powerpoint/2010/main" val="3078190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B2E2A8-2BDD-4A68-BC0A-23CD196F0D91}" type="slidenum">
              <a:rPr lang="ar-SA"/>
              <a:pPr>
                <a:defRPr/>
              </a:pPr>
              <a:t>7</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x-none" dirty="0" smtClean="0"/>
          </a:p>
        </p:txBody>
      </p:sp>
    </p:spTree>
    <p:extLst>
      <p:ext uri="{BB962C8B-B14F-4D97-AF65-F5344CB8AC3E}">
        <p14:creationId xmlns:p14="http://schemas.microsoft.com/office/powerpoint/2010/main" val="2588452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t>38</a:t>
            </a:fld>
            <a:endParaRPr lang="en-US"/>
          </a:p>
        </p:txBody>
      </p:sp>
    </p:spTree>
    <p:extLst>
      <p:ext uri="{BB962C8B-B14F-4D97-AF65-F5344CB8AC3E}">
        <p14:creationId xmlns:p14="http://schemas.microsoft.com/office/powerpoint/2010/main" val="656436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2711C2-CB3C-47A9-AD9B-8FC40F4D391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345658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t>42</a:t>
            </a:fld>
            <a:endParaRPr lang="en-US"/>
          </a:p>
        </p:txBody>
      </p:sp>
    </p:spTree>
    <p:extLst>
      <p:ext uri="{BB962C8B-B14F-4D97-AF65-F5344CB8AC3E}">
        <p14:creationId xmlns:p14="http://schemas.microsoft.com/office/powerpoint/2010/main" val="530629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t>45</a:t>
            </a:fld>
            <a:endParaRPr lang="en-US"/>
          </a:p>
        </p:txBody>
      </p:sp>
    </p:spTree>
    <p:extLst>
      <p:ext uri="{BB962C8B-B14F-4D97-AF65-F5344CB8AC3E}">
        <p14:creationId xmlns:p14="http://schemas.microsoft.com/office/powerpoint/2010/main" val="3390436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Intuition: </a:t>
                </a:r>
                <a14:m>
                  <m:oMath xmlns:m="http://schemas.openxmlformats.org/officeDocument/2006/math">
                    <m:r>
                      <a:rPr lang="en-US" sz="1200" i="1" smtClean="0">
                        <a:latin typeface="Cambria Math" panose="02040503050406030204" pitchFamily="18" charset="0"/>
                      </a:rPr>
                      <m:t>𝑉</m:t>
                    </m:r>
                    <m:r>
                      <a:rPr lang="en-US" sz="1200" b="0" i="1" smtClean="0">
                        <a:latin typeface="Cambria Math" panose="02040503050406030204" pitchFamily="18" charset="0"/>
                      </a:rPr>
                      <m:t>(</m:t>
                    </m:r>
                    <m:r>
                      <a:rPr lang="en-US" sz="1200" b="0" i="1" smtClean="0">
                        <a:latin typeface="Cambria Math" panose="02040503050406030204" pitchFamily="18" charset="0"/>
                      </a:rPr>
                      <m:t>𝛼</m:t>
                    </m:r>
                    <m:r>
                      <a:rPr lang="en-US" sz="1200" b="0" i="1" smtClean="0">
                        <a:latin typeface="Cambria Math" panose="02040503050406030204" pitchFamily="18" charset="0"/>
                      </a:rPr>
                      <m:t>)</m:t>
                    </m:r>
                  </m:oMath>
                </a14:m>
                <a:r>
                  <a:rPr lang="en-US" sz="1200" dirty="0" smtClean="0"/>
                  <a:t> generates the ideal of all polynomials that vanish on </a:t>
                </a:r>
                <a14:m>
                  <m:oMath xmlns:m="http://schemas.openxmlformats.org/officeDocument/2006/math">
                    <m:r>
                      <a:rPr lang="en-US" sz="1200" b="0" i="1" smtClean="0">
                        <a:latin typeface="Cambria Math" panose="02040503050406030204" pitchFamily="18" charset="0"/>
                      </a:rPr>
                      <m:t>𝑆</m:t>
                    </m:r>
                  </m:oMath>
                </a14:m>
                <a:r>
                  <a:rPr lang="en-US" sz="1200" dirty="0" smtClean="0"/>
                  <a:t>, so this is asking</a:t>
                </a:r>
                <a:r>
                  <a:rPr lang="en-US" sz="1200" baseline="0" dirty="0" smtClean="0"/>
                  <a:t> whether </a:t>
                </a:r>
                <a14:m>
                  <m:oMath xmlns:m="http://schemas.openxmlformats.org/officeDocument/2006/math">
                    <m:sSub>
                      <m:sSubPr>
                        <m:ctrlPr>
                          <a:rPr lang="en-US" sz="1200" b="0" i="1" dirty="0" smtClean="0">
                            <a:solidFill>
                              <a:srgbClr val="009E22"/>
                            </a:solidFill>
                            <a:latin typeface="Cambria Math" panose="02040503050406030204" pitchFamily="18" charset="0"/>
                          </a:rPr>
                        </m:ctrlPr>
                      </m:sSubPr>
                      <m:e>
                        <m:r>
                          <a:rPr lang="en-US" sz="1200" i="1">
                            <a:solidFill>
                              <a:srgbClr val="009E22"/>
                            </a:solidFill>
                            <a:latin typeface="Cambria Math" panose="02040503050406030204" pitchFamily="18" charset="0"/>
                          </a:rPr>
                          <m:t>𝑃</m:t>
                        </m:r>
                      </m:e>
                      <m:sub>
                        <m:r>
                          <a:rPr lang="en-US" sz="1200" i="1">
                            <a:solidFill>
                              <a:srgbClr val="009E22"/>
                            </a:solidFill>
                            <a:latin typeface="Cambria Math" panose="02040503050406030204" pitchFamily="18" charset="0"/>
                          </a:rPr>
                          <m:t>𝑥</m:t>
                        </m:r>
                        <m:r>
                          <a:rPr lang="en-US" sz="1200" i="1">
                            <a:solidFill>
                              <a:srgbClr val="009E22"/>
                            </a:solidFill>
                            <a:latin typeface="Cambria Math" panose="02040503050406030204" pitchFamily="18" charset="0"/>
                          </a:rPr>
                          <m:t>,</m:t>
                        </m:r>
                        <m:r>
                          <a:rPr lang="en-US" sz="1200" i="1">
                            <a:solidFill>
                              <a:srgbClr val="009E22"/>
                            </a:solidFill>
                            <a:latin typeface="Cambria Math" panose="02040503050406030204" pitchFamily="18" charset="0"/>
                          </a:rPr>
                          <m:t>𝑦</m:t>
                        </m:r>
                        <m:r>
                          <a:rPr lang="en-US" sz="1200" i="1">
                            <a:solidFill>
                              <a:srgbClr val="009E22"/>
                            </a:solidFill>
                            <a:latin typeface="Cambria Math" panose="02040503050406030204" pitchFamily="18" charset="0"/>
                          </a:rPr>
                          <m:t>,</m:t>
                        </m:r>
                        <m:r>
                          <a:rPr lang="en-US" sz="1200" i="1">
                            <a:solidFill>
                              <a:srgbClr val="009E22"/>
                            </a:solidFill>
                            <a:latin typeface="Cambria Math" panose="02040503050406030204" pitchFamily="18" charset="0"/>
                          </a:rPr>
                          <m:t>𝑧</m:t>
                        </m:r>
                      </m:sub>
                    </m:sSub>
                    <m:d>
                      <m:dPr>
                        <m:ctrlPr>
                          <a:rPr lang="en-US" sz="1200" i="1">
                            <a:solidFill>
                              <a:srgbClr val="009E22"/>
                            </a:solidFill>
                            <a:latin typeface="Cambria Math" panose="02040503050406030204" pitchFamily="18" charset="0"/>
                          </a:rPr>
                        </m:ctrlPr>
                      </m:dPr>
                      <m:e>
                        <m:r>
                          <a:rPr lang="en-US" sz="1200" i="1">
                            <a:solidFill>
                              <a:srgbClr val="009E22"/>
                            </a:solidFill>
                            <a:latin typeface="Cambria Math" panose="02040503050406030204" pitchFamily="18" charset="0"/>
                          </a:rPr>
                          <m:t>𝛼</m:t>
                        </m:r>
                      </m:e>
                    </m:d>
                  </m:oMath>
                </a14:m>
                <a:r>
                  <a:rPr lang="en-US" sz="1200" dirty="0" smtClean="0">
                    <a:solidFill>
                      <a:srgbClr val="009E22"/>
                    </a:solidFill>
                  </a:rPr>
                  <a:t> vanishes on </a:t>
                </a:r>
                <a14:m>
                  <m:oMath xmlns:m="http://schemas.openxmlformats.org/officeDocument/2006/math">
                    <m:r>
                      <a:rPr lang="en-US" sz="1200" b="0" i="1" smtClean="0">
                        <a:solidFill>
                          <a:srgbClr val="009E22"/>
                        </a:solidFill>
                        <a:latin typeface="Cambria Math" panose="02040503050406030204" pitchFamily="18" charset="0"/>
                      </a:rPr>
                      <m:t>𝑆</m:t>
                    </m:r>
                  </m:oMath>
                </a14:m>
                <a:r>
                  <a:rPr lang="en-US" sz="1200" dirty="0" smtClean="0">
                    <a:solidFill>
                      <a:srgbClr val="009E22"/>
                    </a:solidFill>
                  </a:rPr>
                  <a:t>. Due to the interpolation, this is the same as asking</a:t>
                </a:r>
                <a:r>
                  <a:rPr lang="en-US" sz="1200" baseline="0" dirty="0" smtClean="0">
                    <a:solidFill>
                      <a:srgbClr val="009E22"/>
                    </a:solidFill>
                  </a:rPr>
                  <a:t> whether the difference on top is the all-zero row vector.</a:t>
                </a:r>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Intuition: </a:t>
                </a:r>
                <a:r>
                  <a:rPr lang="en-US" sz="1200" i="0" smtClean="0">
                    <a:latin typeface="Cambria Math" panose="02040503050406030204" pitchFamily="18" charset="0"/>
                  </a:rPr>
                  <a:t>𝑉</a:t>
                </a:r>
                <a:r>
                  <a:rPr lang="en-US" sz="1200" b="0" i="0" smtClean="0">
                    <a:latin typeface="Cambria Math" panose="02040503050406030204" pitchFamily="18" charset="0"/>
                  </a:rPr>
                  <a:t>(𝛼)</a:t>
                </a:r>
                <a:r>
                  <a:rPr lang="en-US" sz="1200" dirty="0" smtClean="0"/>
                  <a:t> </a:t>
                </a:r>
                <a:r>
                  <a:rPr lang="en-US" sz="1200" dirty="0" smtClean="0"/>
                  <a:t>generates the </a:t>
                </a:r>
                <a:r>
                  <a:rPr lang="en-US" sz="1200" dirty="0" smtClean="0"/>
                  <a:t>ideal of all </a:t>
                </a:r>
                <a:r>
                  <a:rPr lang="en-US" sz="1200" dirty="0" smtClean="0"/>
                  <a:t>polynomials that vanish </a:t>
                </a:r>
                <a:r>
                  <a:rPr lang="en-US" sz="1200" dirty="0" smtClean="0"/>
                  <a:t>on </a:t>
                </a:r>
                <a:r>
                  <a:rPr lang="en-US" sz="1200" b="0" i="0" smtClean="0">
                    <a:latin typeface="Cambria Math" panose="02040503050406030204" pitchFamily="18" charset="0"/>
                  </a:rPr>
                  <a:t>𝑆</a:t>
                </a:r>
                <a:r>
                  <a:rPr lang="en-US" sz="1200" dirty="0" smtClean="0"/>
                  <a:t>, so this is asking</a:t>
                </a:r>
                <a:r>
                  <a:rPr lang="en-US" sz="1200" baseline="0" dirty="0" smtClean="0"/>
                  <a:t> whether </a:t>
                </a:r>
                <a:r>
                  <a:rPr lang="en-US" sz="1200" i="0">
                    <a:solidFill>
                      <a:srgbClr val="009E22"/>
                    </a:solidFill>
                    <a:latin typeface="Cambria Math" panose="02040503050406030204" pitchFamily="18" charset="0"/>
                  </a:rPr>
                  <a:t>𝑃</a:t>
                </a:r>
                <a:r>
                  <a:rPr lang="en-US" sz="1200" b="0" i="0" dirty="0" smtClean="0">
                    <a:solidFill>
                      <a:srgbClr val="009E22"/>
                    </a:solidFill>
                    <a:latin typeface="Cambria Math" panose="02040503050406030204" pitchFamily="18" charset="0"/>
                  </a:rPr>
                  <a:t>_(</a:t>
                </a:r>
                <a:r>
                  <a:rPr lang="en-US" sz="1200" i="0">
                    <a:solidFill>
                      <a:srgbClr val="009E22"/>
                    </a:solidFill>
                    <a:latin typeface="Cambria Math" panose="02040503050406030204" pitchFamily="18" charset="0"/>
                  </a:rPr>
                  <a:t>𝑥,𝑦,𝑧</a:t>
                </a:r>
                <a:r>
                  <a:rPr lang="en-US" sz="1200" b="0" i="0" dirty="0" smtClean="0">
                    <a:solidFill>
                      <a:srgbClr val="009E22"/>
                    </a:solidFill>
                    <a:latin typeface="Cambria Math" panose="02040503050406030204" pitchFamily="18" charset="0"/>
                  </a:rPr>
                  <a:t>)</a:t>
                </a:r>
                <a:r>
                  <a:rPr lang="en-US" sz="1200" b="0" i="0">
                    <a:solidFill>
                      <a:srgbClr val="009E22"/>
                    </a:solidFill>
                    <a:latin typeface="Cambria Math" panose="02040503050406030204" pitchFamily="18" charset="0"/>
                  </a:rPr>
                  <a:t> </a:t>
                </a:r>
                <a:r>
                  <a:rPr lang="en-US" sz="1200" i="0">
                    <a:solidFill>
                      <a:srgbClr val="009E22"/>
                    </a:solidFill>
                    <a:latin typeface="Cambria Math" panose="02040503050406030204" pitchFamily="18" charset="0"/>
                  </a:rPr>
                  <a:t>(𝛼)</a:t>
                </a:r>
                <a:r>
                  <a:rPr lang="en-US" sz="1200" dirty="0" smtClean="0">
                    <a:solidFill>
                      <a:srgbClr val="009E22"/>
                    </a:solidFill>
                  </a:rPr>
                  <a:t> vanishes on </a:t>
                </a:r>
                <a:r>
                  <a:rPr lang="en-US" sz="1200" b="0" i="0" smtClean="0">
                    <a:solidFill>
                      <a:srgbClr val="009E22"/>
                    </a:solidFill>
                    <a:latin typeface="Cambria Math" panose="02040503050406030204" pitchFamily="18" charset="0"/>
                  </a:rPr>
                  <a:t>𝑆</a:t>
                </a:r>
                <a:r>
                  <a:rPr lang="en-US" sz="1200" dirty="0" smtClean="0">
                    <a:solidFill>
                      <a:srgbClr val="009E22"/>
                    </a:solidFill>
                  </a:rPr>
                  <a:t>. Due to the interpolation, this is the same as asking</a:t>
                </a:r>
                <a:r>
                  <a:rPr lang="en-US" sz="1200" baseline="0" dirty="0" smtClean="0">
                    <a:solidFill>
                      <a:srgbClr val="009E22"/>
                    </a:solidFill>
                  </a:rPr>
                  <a:t> whether the difference on top is the all-zero row vector.</a:t>
                </a:r>
                <a:endParaRPr lang="en-US" dirty="0"/>
              </a:p>
            </p:txBody>
          </p:sp>
        </mc:Fallback>
      </mc:AlternateContent>
      <p:sp>
        <p:nvSpPr>
          <p:cNvPr id="4" name="Slide Number Placeholder 3"/>
          <p:cNvSpPr>
            <a:spLocks noGrp="1"/>
          </p:cNvSpPr>
          <p:nvPr>
            <p:ph type="sldNum" sz="quarter" idx="10"/>
          </p:nvPr>
        </p:nvSpPr>
        <p:spPr/>
        <p:txBody>
          <a:bodyPr/>
          <a:lstStyle/>
          <a:p>
            <a:fld id="{A972C983-55F4-496E-9E40-1BEDD85847FE}" type="slidenum">
              <a:rPr lang="en-US" smtClean="0"/>
              <a:t>46</a:t>
            </a:fld>
            <a:endParaRPr lang="en-US"/>
          </a:p>
        </p:txBody>
      </p:sp>
    </p:spTree>
    <p:extLst>
      <p:ext uri="{BB962C8B-B14F-4D97-AF65-F5344CB8AC3E}">
        <p14:creationId xmlns:p14="http://schemas.microsoft.com/office/powerpoint/2010/main" val="3016695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the quadratic equations – we’ll need this</a:t>
            </a:r>
            <a:r>
              <a:rPr lang="en-US" baseline="0" dirty="0" smtClean="0"/>
              <a:t> later for public verifiability using pairings.</a:t>
            </a:r>
          </a:p>
          <a:p>
            <a:r>
              <a:rPr lang="en-US" baseline="0" dirty="0" smtClean="0"/>
              <a:t>Also needed for soundness.</a:t>
            </a:r>
          </a:p>
          <a:p>
            <a:r>
              <a:rPr lang="en-US" baseline="0" dirty="0" smtClean="0"/>
              <a:t>TODO: Introduce Prover, Query, Decision algorithms.</a:t>
            </a:r>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t>48</a:t>
            </a:fld>
            <a:endParaRPr lang="en-US"/>
          </a:p>
        </p:txBody>
      </p:sp>
    </p:spTree>
    <p:extLst>
      <p:ext uri="{BB962C8B-B14F-4D97-AF65-F5344CB8AC3E}">
        <p14:creationId xmlns:p14="http://schemas.microsoft.com/office/powerpoint/2010/main" val="1359116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t>49</a:t>
            </a:fld>
            <a:endParaRPr lang="en-US"/>
          </a:p>
        </p:txBody>
      </p:sp>
    </p:spTree>
    <p:extLst>
      <p:ext uri="{BB962C8B-B14F-4D97-AF65-F5344CB8AC3E}">
        <p14:creationId xmlns:p14="http://schemas.microsoft.com/office/powerpoint/2010/main" val="2617920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14099">
              <a:lnSpc>
                <a:spcPct val="100000"/>
              </a:lnSpc>
            </a:pPr>
            <a:r>
              <a:rPr lang="en-US" baseline="0" dirty="0" smtClean="0">
                <a:solidFill>
                  <a:srgbClr val="000000"/>
                </a:solidFill>
                <a:latin typeface="+mn-lt"/>
              </a:rPr>
              <a:t>In this slide, bold roman denotes vectors.</a:t>
            </a:r>
            <a:endParaRPr lang="en-US" dirty="0" smtClean="0">
              <a:solidFill>
                <a:srgbClr val="000000"/>
              </a:solidFill>
              <a:latin typeface="+mn-lt"/>
            </a:endParaRPr>
          </a:p>
          <a:p>
            <a:pPr algn="l" defTabSz="914099">
              <a:lnSpc>
                <a:spcPct val="100000"/>
              </a:lnSpc>
            </a:pPr>
            <a:endParaRPr lang="en-US" dirty="0" smtClean="0">
              <a:solidFill>
                <a:srgbClr val="000000"/>
              </a:solidFill>
              <a:latin typeface="+mn-lt"/>
            </a:endParaRPr>
          </a:p>
          <a:p>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t>50</a:t>
            </a:fld>
            <a:endParaRPr lang="en-US"/>
          </a:p>
        </p:txBody>
      </p:sp>
    </p:spTree>
    <p:extLst>
      <p:ext uri="{BB962C8B-B14F-4D97-AF65-F5344CB8AC3E}">
        <p14:creationId xmlns:p14="http://schemas.microsoft.com/office/powerpoint/2010/main" val="1978405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Q-power DH: extends standard DH</a:t>
            </a:r>
          </a:p>
          <a:p>
            <a:r>
              <a:rPr lang="en-US" dirty="0" smtClean="0"/>
              <a:t>Q-stron</a:t>
            </a:r>
            <a:r>
              <a:rPr lang="en-US" baseline="0" dirty="0" smtClean="0"/>
              <a:t>g DH: DH variant for pairings</a:t>
            </a:r>
          </a:p>
          <a:p>
            <a:r>
              <a:rPr lang="en-US" baseline="0" dirty="0" smtClean="0"/>
              <a:t>Q-power </a:t>
            </a:r>
            <a:r>
              <a:rPr lang="en-US" baseline="0" dirty="0" err="1" smtClean="0"/>
              <a:t>KoE</a:t>
            </a:r>
            <a:r>
              <a:rPr lang="en-US" baseline="0" dirty="0" smtClean="0"/>
              <a:t> is the non-standard, unfalsifiable part.</a:t>
            </a:r>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t>53</a:t>
            </a:fld>
            <a:endParaRPr lang="en-US"/>
          </a:p>
        </p:txBody>
      </p:sp>
    </p:spTree>
    <p:extLst>
      <p:ext uri="{BB962C8B-B14F-4D97-AF65-F5344CB8AC3E}">
        <p14:creationId xmlns:p14="http://schemas.microsoft.com/office/powerpoint/2010/main" val="693748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more explicitly: von Neumann,</a:t>
            </a:r>
            <a:r>
              <a:rPr lang="en-US" baseline="0" dirty="0" smtClean="0"/>
              <a:t> </a:t>
            </a:r>
            <a:r>
              <a:rPr lang="en-US" dirty="0" smtClean="0"/>
              <a:t>PCD, universal preprocessing</a:t>
            </a:r>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57</a:t>
            </a:fld>
            <a:endParaRPr lang="en-US"/>
          </a:p>
        </p:txBody>
      </p:sp>
    </p:spTree>
    <p:extLst>
      <p:ext uri="{BB962C8B-B14F-4D97-AF65-F5344CB8AC3E}">
        <p14:creationId xmlns:p14="http://schemas.microsoft.com/office/powerpoint/2010/main" val="2222089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10</a:t>
            </a:fld>
            <a:endParaRPr lang="en-US"/>
          </a:p>
        </p:txBody>
      </p:sp>
    </p:spTree>
    <p:extLst>
      <p:ext uri="{BB962C8B-B14F-4D97-AF65-F5344CB8AC3E}">
        <p14:creationId xmlns:p14="http://schemas.microsoft.com/office/powerpoint/2010/main" val="3691215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CACC0A9-EF63-4F14-A28F-29F95107343A}" type="slidenum">
              <a:rPr lang="ar-SA"/>
              <a:pPr/>
              <a:t>58</a:t>
            </a:fld>
            <a:endParaRPr lang="en-US"/>
          </a:p>
        </p:txBody>
      </p:sp>
      <p:sp>
        <p:nvSpPr>
          <p:cNvPr id="1693698" name="Slide Image Placeholder 1"/>
          <p:cNvSpPr>
            <a:spLocks noGrp="1" noRot="1" noChangeAspect="1" noTextEdit="1"/>
          </p:cNvSpPr>
          <p:nvPr>
            <p:ph type="sldImg"/>
          </p:nvPr>
        </p:nvSpPr>
        <p:spPr>
          <a:xfrm>
            <a:off x="1152525" y="684213"/>
            <a:ext cx="4554538" cy="3416300"/>
          </a:xfrm>
          <a:ln/>
        </p:spPr>
      </p:sp>
      <p:sp>
        <p:nvSpPr>
          <p:cNvPr id="1693699" name="Notes Placeholder 2"/>
          <p:cNvSpPr>
            <a:spLocks noGrp="1"/>
          </p:cNvSpPr>
          <p:nvPr>
            <p:ph type="body" idx="1"/>
          </p:nvPr>
        </p:nvSpPr>
        <p:spPr>
          <a:xfrm>
            <a:off x="1055688" y="4411663"/>
            <a:ext cx="5029200" cy="4095750"/>
          </a:xfrm>
          <a:ln/>
        </p:spPr>
        <p:txBody>
          <a:bodyPr/>
          <a:lstStyle/>
          <a:p>
            <a:endParaRPr lang="en-US" dirty="0"/>
          </a:p>
        </p:txBody>
      </p:sp>
      <p:sp>
        <p:nvSpPr>
          <p:cNvPr id="1693700" name="Slide Number Placeholder 3"/>
          <p:cNvSpPr txBox="1">
            <a:spLocks noGrp="1"/>
          </p:cNvSpPr>
          <p:nvPr/>
        </p:nvSpPr>
        <p:spPr bwMode="auto">
          <a:xfrm>
            <a:off x="3886200" y="8653463"/>
            <a:ext cx="2971800" cy="454025"/>
          </a:xfrm>
          <a:prstGeom prst="rect">
            <a:avLst/>
          </a:prstGeom>
          <a:noFill/>
          <a:ln w="34925">
            <a:noFill/>
            <a:miter lim="800000"/>
            <a:headEnd type="none" w="sm" len="sm"/>
            <a:tailEnd type="none" w="sm" len="sm"/>
          </a:ln>
        </p:spPr>
        <p:txBody>
          <a:bodyPr lIns="91229" tIns="45615" rIns="91229" bIns="45615" anchor="b"/>
          <a:lstStyle/>
          <a:p>
            <a:pPr algn="r" defTabSz="912813" eaLnBrk="0" hangingPunct="0">
              <a:lnSpc>
                <a:spcPct val="100000"/>
              </a:lnSpc>
            </a:pPr>
            <a:fld id="{2E0B4399-04C0-489D-8376-DC46A7659869}" type="slidenum">
              <a:rPr lang="ar-SA" sz="1200">
                <a:solidFill>
                  <a:prstClr val="black"/>
                </a:solidFill>
              </a:rPr>
              <a:pPr algn="r" defTabSz="912813" eaLnBrk="0" hangingPunct="0">
                <a:lnSpc>
                  <a:spcPct val="100000"/>
                </a:lnSpc>
              </a:pPr>
              <a:t>58</a:t>
            </a:fld>
            <a:endParaRPr lang="en-US" sz="1200">
              <a:solidFill>
                <a:prstClr val="black"/>
              </a:solidFill>
              <a:cs typeface="Arial" charset="0"/>
            </a:endParaRPr>
          </a:p>
        </p:txBody>
      </p:sp>
    </p:spTree>
    <p:extLst>
      <p:ext uri="{BB962C8B-B14F-4D97-AF65-F5344CB8AC3E}">
        <p14:creationId xmlns:p14="http://schemas.microsoft.com/office/powerpoint/2010/main" val="1515750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102A2F-AE3F-4047-BF64-E45DEC59A163}" type="slidenum">
              <a:rPr lang="ar-SA"/>
              <a:pPr/>
              <a:t>59</a:t>
            </a:fld>
            <a:endParaRPr lang="en-US"/>
          </a:p>
        </p:txBody>
      </p:sp>
      <p:sp>
        <p:nvSpPr>
          <p:cNvPr id="1579010" name="Slide Image Placeholder 1"/>
          <p:cNvSpPr>
            <a:spLocks noGrp="1" noRot="1" noChangeAspect="1" noTextEdit="1"/>
          </p:cNvSpPr>
          <p:nvPr>
            <p:ph type="sldImg"/>
          </p:nvPr>
        </p:nvSpPr>
        <p:spPr>
          <a:xfrm>
            <a:off x="1152525" y="684213"/>
            <a:ext cx="4554538" cy="3416300"/>
          </a:xfrm>
          <a:ln/>
        </p:spPr>
      </p:sp>
      <p:sp>
        <p:nvSpPr>
          <p:cNvPr id="1579011" name="Notes Placeholder 2"/>
          <p:cNvSpPr>
            <a:spLocks noGrp="1"/>
          </p:cNvSpPr>
          <p:nvPr>
            <p:ph type="body" idx="1"/>
          </p:nvPr>
        </p:nvSpPr>
        <p:spPr>
          <a:xfrm>
            <a:off x="1055688" y="4411663"/>
            <a:ext cx="5029200" cy="4095750"/>
          </a:xfrm>
          <a:ln/>
        </p:spPr>
        <p:txBody>
          <a:bodyPr/>
          <a:lstStyle/>
          <a:p>
            <a:endParaRPr lang="en-US" dirty="0"/>
          </a:p>
        </p:txBody>
      </p:sp>
      <p:sp>
        <p:nvSpPr>
          <p:cNvPr id="1579012" name="Slide Number Placeholder 3"/>
          <p:cNvSpPr txBox="1">
            <a:spLocks noGrp="1"/>
          </p:cNvSpPr>
          <p:nvPr/>
        </p:nvSpPr>
        <p:spPr bwMode="auto">
          <a:xfrm>
            <a:off x="3886200" y="8653463"/>
            <a:ext cx="2971800" cy="454025"/>
          </a:xfrm>
          <a:prstGeom prst="rect">
            <a:avLst/>
          </a:prstGeom>
          <a:noFill/>
          <a:ln w="34925">
            <a:noFill/>
            <a:miter lim="800000"/>
            <a:headEnd type="none" w="sm" len="sm"/>
            <a:tailEnd type="none" w="sm" len="sm"/>
          </a:ln>
        </p:spPr>
        <p:txBody>
          <a:bodyPr lIns="91229" tIns="45615" rIns="91229" bIns="45615" anchor="b"/>
          <a:lstStyle/>
          <a:p>
            <a:pPr algn="r" defTabSz="912813" eaLnBrk="0" hangingPunct="0">
              <a:lnSpc>
                <a:spcPct val="100000"/>
              </a:lnSpc>
            </a:pPr>
            <a:fld id="{00BC6993-D40B-4921-815E-96442F0BB25B}" type="slidenum">
              <a:rPr lang="ar-SA" sz="1200">
                <a:solidFill>
                  <a:prstClr val="black"/>
                </a:solidFill>
              </a:rPr>
              <a:pPr algn="r" defTabSz="912813" eaLnBrk="0" hangingPunct="0">
                <a:lnSpc>
                  <a:spcPct val="100000"/>
                </a:lnSpc>
              </a:pPr>
              <a:t>59</a:t>
            </a:fld>
            <a:endParaRPr lang="en-US" sz="1200">
              <a:solidFill>
                <a:prstClr val="black"/>
              </a:solidFill>
              <a:cs typeface="Arial" charset="0"/>
            </a:endParaRPr>
          </a:p>
        </p:txBody>
      </p:sp>
    </p:spTree>
    <p:extLst>
      <p:ext uri="{BB962C8B-B14F-4D97-AF65-F5344CB8AC3E}">
        <p14:creationId xmlns:p14="http://schemas.microsoft.com/office/powerpoint/2010/main" val="2882948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1BDD0C1-46C8-45B4-AB06-52D4D430347F}" type="slidenum">
              <a:rPr lang="ar-SA"/>
              <a:pPr/>
              <a:t>60</a:t>
            </a:fld>
            <a:endParaRPr lang="en-US"/>
          </a:p>
        </p:txBody>
      </p:sp>
      <p:sp>
        <p:nvSpPr>
          <p:cNvPr id="1473538" name="Slide Image Placeholder 1"/>
          <p:cNvSpPr>
            <a:spLocks noGrp="1" noRot="1" noChangeAspect="1" noTextEdit="1"/>
          </p:cNvSpPr>
          <p:nvPr>
            <p:ph type="sldImg"/>
          </p:nvPr>
        </p:nvSpPr>
        <p:spPr>
          <a:xfrm>
            <a:off x="1152525" y="684213"/>
            <a:ext cx="4554538" cy="3416300"/>
          </a:xfrm>
          <a:ln/>
        </p:spPr>
      </p:sp>
      <p:sp>
        <p:nvSpPr>
          <p:cNvPr id="1473539" name="Notes Placeholder 2"/>
          <p:cNvSpPr>
            <a:spLocks noGrp="1"/>
          </p:cNvSpPr>
          <p:nvPr>
            <p:ph type="body" idx="1"/>
          </p:nvPr>
        </p:nvSpPr>
        <p:spPr>
          <a:xfrm>
            <a:off x="1055688" y="4411663"/>
            <a:ext cx="5029200" cy="4095750"/>
          </a:xfrm>
          <a:ln/>
        </p:spPr>
        <p:txBody>
          <a:bodyPr/>
          <a:lstStyle/>
          <a:p>
            <a:r>
              <a:rPr lang="en-US"/>
              <a:t>====[TENTATIVE TRANSCRIPT]====</a:t>
            </a:r>
          </a:p>
          <a:p>
            <a:r>
              <a:rPr lang="en-US"/>
              <a:t>Formally, we </a:t>
            </a:r>
            <a:r>
              <a:rPr lang="en-US" b="1"/>
              <a:t>let the system designer express</a:t>
            </a:r>
            <a:r>
              <a:rPr lang="en-US"/>
              <a:t> the desired property via a boolean predicate C, called the </a:t>
            </a:r>
            <a:r>
              <a:rPr lang="en-US" b="1"/>
              <a:t>compliance predicate</a:t>
            </a:r>
            <a:r>
              <a:rPr lang="en-US"/>
              <a:t>.</a:t>
            </a:r>
          </a:p>
          <a:p>
            <a:r>
              <a:rPr lang="en-US"/>
              <a:t>The system designer is interested in making sure that, as the computation evolves, the compliance predicate C holds, in the sense that</a:t>
            </a:r>
          </a:p>
          <a:p>
            <a:r>
              <a:rPr lang="en-US"/>
              <a:t>this predicate must be satisfied locally at every node.</a:t>
            </a:r>
          </a:p>
          <a:p>
            <a:r>
              <a:rPr lang="en-US"/>
              <a:t>That is, recall that each party receives messages from previous parties, chooses some local input, and generates outgoing messages.</a:t>
            </a:r>
          </a:p>
          <a:p>
            <a:r>
              <a:rPr lang="en-US"/>
              <a:t>** click **</a:t>
            </a:r>
          </a:p>
          <a:p>
            <a:r>
              <a:rPr lang="en-US"/>
              <a:t>The compliance predicate C takes as input all of these in order to verify whether a party’s local computation is “C-compliant”.</a:t>
            </a:r>
          </a:p>
          <a:p>
            <a:r>
              <a:rPr lang="en-US"/>
              <a:t>** click **</a:t>
            </a:r>
          </a:p>
          <a:p>
            <a:r>
              <a:rPr lang="en-US"/>
              <a:t>We say that a distributed computation is “C-compliant”, if the local computation at each node is C-compliant.</a:t>
            </a:r>
          </a:p>
          <a:p>
            <a:r>
              <a:rPr lang="en-US"/>
              <a:t>============================= </a:t>
            </a:r>
          </a:p>
        </p:txBody>
      </p:sp>
      <p:sp>
        <p:nvSpPr>
          <p:cNvPr id="1473540" name="Slide Number Placeholder 3"/>
          <p:cNvSpPr txBox="1">
            <a:spLocks noGrp="1"/>
          </p:cNvSpPr>
          <p:nvPr/>
        </p:nvSpPr>
        <p:spPr bwMode="auto">
          <a:xfrm>
            <a:off x="3886200" y="8653463"/>
            <a:ext cx="2971800" cy="454025"/>
          </a:xfrm>
          <a:prstGeom prst="rect">
            <a:avLst/>
          </a:prstGeom>
          <a:noFill/>
          <a:ln w="34925">
            <a:noFill/>
            <a:miter lim="800000"/>
            <a:headEnd type="none" w="sm" len="sm"/>
            <a:tailEnd type="none" w="sm" len="sm"/>
          </a:ln>
        </p:spPr>
        <p:txBody>
          <a:bodyPr lIns="91229" tIns="45615" rIns="91229" bIns="45615" anchor="b"/>
          <a:lstStyle/>
          <a:p>
            <a:pPr algn="r" defTabSz="912813" eaLnBrk="0" hangingPunct="0">
              <a:lnSpc>
                <a:spcPct val="100000"/>
              </a:lnSpc>
            </a:pPr>
            <a:fld id="{1B56129D-7FDF-4760-B51E-E7C9450CECA1}" type="slidenum">
              <a:rPr lang="ar-SA" sz="1200">
                <a:solidFill>
                  <a:prstClr val="black"/>
                </a:solidFill>
              </a:rPr>
              <a:pPr algn="r" defTabSz="912813" eaLnBrk="0" hangingPunct="0">
                <a:lnSpc>
                  <a:spcPct val="100000"/>
                </a:lnSpc>
              </a:pPr>
              <a:t>60</a:t>
            </a:fld>
            <a:endParaRPr lang="en-US" sz="1200">
              <a:solidFill>
                <a:prstClr val="black"/>
              </a:solidFill>
              <a:cs typeface="Arial" charset="0"/>
            </a:endParaRPr>
          </a:p>
        </p:txBody>
      </p:sp>
    </p:spTree>
    <p:extLst>
      <p:ext uri="{BB962C8B-B14F-4D97-AF65-F5344CB8AC3E}">
        <p14:creationId xmlns:p14="http://schemas.microsoft.com/office/powerpoint/2010/main" val="1865828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5E9F4F6-D941-4ED0-BD56-738321C4B480}" type="slidenum">
              <a:rPr lang="ar-SA"/>
              <a:pPr/>
              <a:t>61</a:t>
            </a:fld>
            <a:endParaRPr lang="en-US"/>
          </a:p>
        </p:txBody>
      </p:sp>
      <p:sp>
        <p:nvSpPr>
          <p:cNvPr id="1475586" name="Slide Image Placeholder 1"/>
          <p:cNvSpPr>
            <a:spLocks noGrp="1" noRot="1" noChangeAspect="1" noTextEdit="1"/>
          </p:cNvSpPr>
          <p:nvPr>
            <p:ph type="sldImg"/>
          </p:nvPr>
        </p:nvSpPr>
        <p:spPr>
          <a:xfrm>
            <a:off x="1152525" y="684213"/>
            <a:ext cx="4554538" cy="3416300"/>
          </a:xfrm>
          <a:ln/>
        </p:spPr>
      </p:sp>
      <p:sp>
        <p:nvSpPr>
          <p:cNvPr id="1475587" name="Notes Placeholder 2"/>
          <p:cNvSpPr>
            <a:spLocks noGrp="1"/>
          </p:cNvSpPr>
          <p:nvPr>
            <p:ph type="body" idx="1"/>
          </p:nvPr>
        </p:nvSpPr>
        <p:spPr>
          <a:xfrm>
            <a:off x="1055688" y="4411663"/>
            <a:ext cx="5029200" cy="4095750"/>
          </a:xfrm>
          <a:ln/>
        </p:spPr>
        <p:txBody>
          <a:bodyPr/>
          <a:lstStyle/>
          <a:p>
            <a:r>
              <a:rPr lang="en-US"/>
              <a:t>====[TENTATIVE TRANSCRIPT]====</a:t>
            </a:r>
          </a:p>
          <a:p>
            <a:r>
              <a:rPr lang="en-US"/>
              <a:t>For example, the system designer could choose C</a:t>
            </a:r>
          </a:p>
          <a:p>
            <a:r>
              <a:rPr lang="en-US"/>
              <a:t>to </a:t>
            </a:r>
            <a:r>
              <a:rPr lang="en-US" b="1"/>
              <a:t>allow only non-secret inputs</a:t>
            </a:r>
            <a:r>
              <a:rPr lang="en-US"/>
              <a:t> in order to make sure that the final output is not tainted by secrets and is thus unclassified, OR</a:t>
            </a:r>
          </a:p>
          <a:p>
            <a:r>
              <a:rPr lang="en-US"/>
              <a:t>to check that a party’s code was digitally signed by the sysadmin and executed correctly, OR</a:t>
            </a:r>
          </a:p>
          <a:p>
            <a:r>
              <a:rPr lang="en-US"/>
              <a:t>to verify that the code is typesafe and executed correctly.</a:t>
            </a:r>
          </a:p>
          <a:p>
            <a:r>
              <a:rPr lang="en-US"/>
              <a:t>============================= </a:t>
            </a:r>
          </a:p>
          <a:p>
            <a:endParaRPr lang="en-US"/>
          </a:p>
          <a:p>
            <a:endParaRPr lang="en-US"/>
          </a:p>
          <a:p>
            <a:r>
              <a:rPr lang="en-US"/>
              <a:t>note:</a:t>
            </a:r>
          </a:p>
          <a:p>
            <a:r>
              <a:rPr lang="en-US"/>
              <a:t>- maybe use "code-carrying data" instead of type safety?</a:t>
            </a:r>
          </a:p>
          <a:p>
            <a:r>
              <a:rPr lang="en-US"/>
              <a:t>- put a better stress on secrecy</a:t>
            </a:r>
          </a:p>
        </p:txBody>
      </p:sp>
      <p:sp>
        <p:nvSpPr>
          <p:cNvPr id="1475588" name="Slide Number Placeholder 3"/>
          <p:cNvSpPr txBox="1">
            <a:spLocks noGrp="1"/>
          </p:cNvSpPr>
          <p:nvPr/>
        </p:nvSpPr>
        <p:spPr bwMode="auto">
          <a:xfrm>
            <a:off x="3886200" y="8653463"/>
            <a:ext cx="2971800" cy="454025"/>
          </a:xfrm>
          <a:prstGeom prst="rect">
            <a:avLst/>
          </a:prstGeom>
          <a:noFill/>
          <a:ln w="34925">
            <a:noFill/>
            <a:miter lim="800000"/>
            <a:headEnd type="none" w="sm" len="sm"/>
            <a:tailEnd type="none" w="sm" len="sm"/>
          </a:ln>
        </p:spPr>
        <p:txBody>
          <a:bodyPr lIns="91229" tIns="45615" rIns="91229" bIns="45615" anchor="b"/>
          <a:lstStyle/>
          <a:p>
            <a:pPr algn="r" defTabSz="912813" eaLnBrk="0" hangingPunct="0">
              <a:lnSpc>
                <a:spcPct val="100000"/>
              </a:lnSpc>
            </a:pPr>
            <a:fld id="{8F1D9D77-188C-43DF-A924-84610B766A75}" type="slidenum">
              <a:rPr lang="ar-SA" sz="1200">
                <a:solidFill>
                  <a:prstClr val="black"/>
                </a:solidFill>
              </a:rPr>
              <a:pPr algn="r" defTabSz="912813" eaLnBrk="0" hangingPunct="0">
                <a:lnSpc>
                  <a:spcPct val="100000"/>
                </a:lnSpc>
              </a:pPr>
              <a:t>61</a:t>
            </a:fld>
            <a:endParaRPr lang="en-US" sz="1200">
              <a:solidFill>
                <a:prstClr val="black"/>
              </a:solidFill>
              <a:cs typeface="Arial" charset="0"/>
            </a:endParaRPr>
          </a:p>
        </p:txBody>
      </p:sp>
    </p:spTree>
    <p:extLst>
      <p:ext uri="{BB962C8B-B14F-4D97-AF65-F5344CB8AC3E}">
        <p14:creationId xmlns:p14="http://schemas.microsoft.com/office/powerpoint/2010/main" val="2538373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76E04A0-A40B-446A-8FD7-E81870CDFBD9}" type="slidenum">
              <a:rPr lang="ar-SA"/>
              <a:pPr/>
              <a:t>62</a:t>
            </a:fld>
            <a:endParaRPr lang="en-US"/>
          </a:p>
        </p:txBody>
      </p:sp>
      <p:sp>
        <p:nvSpPr>
          <p:cNvPr id="1477634" name="Rectangle 7"/>
          <p:cNvSpPr txBox="1">
            <a:spLocks noGrp="1" noChangeArrowheads="1"/>
          </p:cNvSpPr>
          <p:nvPr/>
        </p:nvSpPr>
        <p:spPr bwMode="auto">
          <a:xfrm>
            <a:off x="3886200" y="8653463"/>
            <a:ext cx="2971800" cy="454025"/>
          </a:xfrm>
          <a:prstGeom prst="rect">
            <a:avLst/>
          </a:prstGeom>
          <a:noFill/>
          <a:ln w="34925">
            <a:noFill/>
            <a:miter lim="800000"/>
            <a:headEnd type="none" w="sm" len="sm"/>
            <a:tailEnd type="none" w="sm" len="sm"/>
          </a:ln>
        </p:spPr>
        <p:txBody>
          <a:bodyPr lIns="91229" tIns="45615" rIns="91229" bIns="45615" anchor="b"/>
          <a:lstStyle/>
          <a:p>
            <a:pPr algn="r" defTabSz="912813" eaLnBrk="0" hangingPunct="0">
              <a:lnSpc>
                <a:spcPct val="100000"/>
              </a:lnSpc>
            </a:pPr>
            <a:fld id="{E9D18FCE-C8A5-488F-9623-464C10265630}" type="slidenum">
              <a:rPr lang="ar-SA" sz="1200">
                <a:solidFill>
                  <a:prstClr val="black"/>
                </a:solidFill>
              </a:rPr>
              <a:pPr algn="r" defTabSz="912813" eaLnBrk="0" hangingPunct="0">
                <a:lnSpc>
                  <a:spcPct val="100000"/>
                </a:lnSpc>
              </a:pPr>
              <a:t>62</a:t>
            </a:fld>
            <a:endParaRPr lang="en-US" sz="1200">
              <a:solidFill>
                <a:prstClr val="black"/>
              </a:solidFill>
              <a:cs typeface="Arial" charset="0"/>
            </a:endParaRPr>
          </a:p>
        </p:txBody>
      </p:sp>
      <p:sp>
        <p:nvSpPr>
          <p:cNvPr id="1477635" name="Rectangle 2"/>
          <p:cNvSpPr>
            <a:spLocks noGrp="1" noRot="1" noChangeAspect="1" noChangeArrowheads="1" noTextEdit="1"/>
          </p:cNvSpPr>
          <p:nvPr>
            <p:ph type="sldImg"/>
          </p:nvPr>
        </p:nvSpPr>
        <p:spPr>
          <a:xfrm>
            <a:off x="1152525" y="684213"/>
            <a:ext cx="4554538" cy="3416300"/>
          </a:xfrm>
          <a:ln/>
        </p:spPr>
      </p:sp>
      <p:sp>
        <p:nvSpPr>
          <p:cNvPr id="1477636" name="Rectangle 3"/>
          <p:cNvSpPr>
            <a:spLocks noGrp="1" noChangeArrowheads="1"/>
          </p:cNvSpPr>
          <p:nvPr>
            <p:ph type="body" idx="1"/>
          </p:nvPr>
        </p:nvSpPr>
        <p:spPr>
          <a:xfrm>
            <a:off x="1055688" y="4411663"/>
            <a:ext cx="5029200" cy="4095750"/>
          </a:xfrm>
          <a:ln/>
        </p:spPr>
        <p:txBody>
          <a:bodyPr/>
          <a:lstStyle/>
          <a:p>
            <a:r>
              <a:rPr lang="en-US" dirty="0"/>
              <a:t>====[TENTATIVE TRANSCRIPT]====</a:t>
            </a:r>
          </a:p>
          <a:p>
            <a:r>
              <a:rPr lang="en-US" b="1" dirty="0"/>
              <a:t>Rephrasing</a:t>
            </a:r>
            <a:r>
              <a:rPr lang="en-US" dirty="0"/>
              <a:t> the high-level goal that we mentioned earlier,</a:t>
            </a:r>
          </a:p>
          <a:p>
            <a:r>
              <a:rPr lang="en-US" dirty="0"/>
              <a:t>we want to ensure C-compliance in the real world.</a:t>
            </a:r>
          </a:p>
          <a:p>
            <a:endParaRPr lang="en-US" dirty="0"/>
          </a:p>
          <a:p>
            <a:r>
              <a:rPr lang="en-US" dirty="0"/>
              <a:t>However, we want to do so while at the same time </a:t>
            </a:r>
            <a:r>
              <a:rPr lang="en-US" b="1" dirty="0"/>
              <a:t>respecting</a:t>
            </a:r>
            <a:r>
              <a:rPr lang="en-US" dirty="0"/>
              <a:t> the original computation.</a:t>
            </a:r>
          </a:p>
          <a:p>
            <a:r>
              <a:rPr lang="en-US" dirty="0"/>
              <a:t>With that I mean that the </a:t>
            </a:r>
            <a:r>
              <a:rPr lang="en-US" b="1" dirty="0"/>
              <a:t>natural evolution</a:t>
            </a:r>
            <a:r>
              <a:rPr lang="en-US" dirty="0"/>
              <a:t> of the distributed computation should be kept intact,</a:t>
            </a:r>
          </a:p>
          <a:p>
            <a:r>
              <a:rPr lang="en-US" dirty="0"/>
              <a:t>and at most require each party to perform some additional computation proportional only to his own local computation.</a:t>
            </a:r>
          </a:p>
          <a:p>
            <a:endParaRPr lang="en-US" dirty="0"/>
          </a:p>
          <a:p>
            <a:r>
              <a:rPr lang="en-US" dirty="0"/>
              <a:t>For example, if the original computation enjoyed certain desirable properties, such as scalability, ensuring C-compliance will not compromise them. </a:t>
            </a:r>
          </a:p>
          <a:p>
            <a:r>
              <a:rPr lang="en-US" dirty="0"/>
              <a:t>=============================</a:t>
            </a:r>
          </a:p>
          <a:p>
            <a:r>
              <a:rPr lang="en-US" dirty="0"/>
              <a:t>** if original computation enjoyed certain good properties, then likely does the new one too **</a:t>
            </a:r>
          </a:p>
          <a:p>
            <a:endParaRPr lang="en-US" dirty="0"/>
          </a:p>
          <a:p>
            <a:pPr>
              <a:buFontTx/>
              <a:buChar char="-"/>
            </a:pPr>
            <a:endParaRPr lang="en-US" dirty="0"/>
          </a:p>
          <a:p>
            <a:r>
              <a:rPr lang="en-US" dirty="0"/>
              <a:t>note:</a:t>
            </a:r>
          </a:p>
          <a:p>
            <a:pPr>
              <a:buFontTx/>
              <a:buChar char="-"/>
            </a:pPr>
            <a:r>
              <a:rPr lang="en-US" dirty="0"/>
              <a:t> * relevant for ICS? “I should say upfront that our construction uses Universal Arguments and CS proofs, hence the PCP theorem, which is notorious for its “polynomial” blowup. However, we have some tricks up our sleeve.”</a:t>
            </a:r>
          </a:p>
          <a:p>
            <a:r>
              <a:rPr lang="en-US" dirty="0"/>
              <a:t>- table that sums up what IVC and MPC achieve and don’t achieve</a:t>
            </a:r>
          </a:p>
        </p:txBody>
      </p:sp>
    </p:spTree>
    <p:extLst>
      <p:ext uri="{BB962C8B-B14F-4D97-AF65-F5344CB8AC3E}">
        <p14:creationId xmlns:p14="http://schemas.microsoft.com/office/powerpoint/2010/main" val="564742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8F87681-B6AA-49A5-A8C7-30D676CA7A04}" type="slidenum">
              <a:rPr lang="ar-SA"/>
              <a:pPr/>
              <a:t>64</a:t>
            </a:fld>
            <a:endParaRPr lang="en-US"/>
          </a:p>
        </p:txBody>
      </p:sp>
      <p:sp>
        <p:nvSpPr>
          <p:cNvPr id="1485826" name="Slide Image Placeholder 1"/>
          <p:cNvSpPr>
            <a:spLocks noGrp="1" noRot="1" noChangeAspect="1" noTextEdit="1"/>
          </p:cNvSpPr>
          <p:nvPr>
            <p:ph type="sldImg"/>
          </p:nvPr>
        </p:nvSpPr>
        <p:spPr>
          <a:xfrm>
            <a:off x="1152525" y="684213"/>
            <a:ext cx="4554538" cy="3416300"/>
          </a:xfrm>
          <a:ln/>
        </p:spPr>
      </p:sp>
      <p:sp>
        <p:nvSpPr>
          <p:cNvPr id="1485827" name="Notes Placeholder 2"/>
          <p:cNvSpPr>
            <a:spLocks noGrp="1"/>
          </p:cNvSpPr>
          <p:nvPr>
            <p:ph type="body" idx="1"/>
          </p:nvPr>
        </p:nvSpPr>
        <p:spPr>
          <a:xfrm>
            <a:off x="1055688" y="4411663"/>
            <a:ext cx="5029200" cy="4095750"/>
          </a:xfrm>
          <a:ln/>
        </p:spPr>
        <p:txBody>
          <a:bodyPr/>
          <a:lstStyle/>
          <a:p>
            <a:r>
              <a:rPr lang="en-US"/>
              <a:t>====[TENTATIVE TRANSCRIPT]====</a:t>
            </a:r>
          </a:p>
          <a:p>
            <a:r>
              <a:rPr lang="en-US"/>
              <a:t>Before proceeding to describe our results, I would like to spend a slide to illustrate a simple powerful application of proof-carrying data.</a:t>
            </a:r>
          </a:p>
          <a:p>
            <a:endParaRPr lang="en-US"/>
          </a:p>
          <a:p>
            <a:r>
              <a:rPr lang="en-US"/>
              <a:t>Recall the example of compliance predicate about type safety, which we mentioned earlier.</a:t>
            </a:r>
          </a:p>
          <a:p>
            <a:r>
              <a:rPr lang="en-US"/>
              <a:t>C checks that a party’s local input is typesafe and then checks that it is run correctly.</a:t>
            </a:r>
          </a:p>
          <a:p>
            <a:r>
              <a:rPr lang="en-US"/>
              <a:t>Using proof-carrying data, we can enforce distributed type safety,</a:t>
            </a:r>
          </a:p>
          <a:p>
            <a:r>
              <a:rPr lang="en-US"/>
              <a:t>even if the underlying platforms are untrusted, and</a:t>
            </a:r>
          </a:p>
          <a:p>
            <a:r>
              <a:rPr lang="en-US"/>
              <a:t>even if the platforms do not trust each other.</a:t>
            </a:r>
          </a:p>
          <a:p>
            <a:endParaRPr lang="en-US"/>
          </a:p>
          <a:p>
            <a:r>
              <a:rPr lang="en-US"/>
              <a:t>Moreover, type safety is a particularly alluring example, because it is very expressive.</a:t>
            </a:r>
          </a:p>
          <a:p>
            <a:r>
              <a:rPr lang="en-US"/>
              <a:t>It can express any computable property.</a:t>
            </a:r>
          </a:p>
          <a:p>
            <a:r>
              <a:rPr lang="en-US"/>
              <a:t>More importantly, there is an extensive literature on type systems that can be verified efficiently,</a:t>
            </a:r>
          </a:p>
          <a:p>
            <a:r>
              <a:rPr lang="en-US"/>
              <a:t>at least with heuristic completeness.</a:t>
            </a:r>
          </a:p>
          <a:p>
            <a:r>
              <a:rPr lang="en-US"/>
              <a:t>Using this simple compliance predicate, we can leverage all of these previous results, elevating them to the distributed setting.</a:t>
            </a:r>
          </a:p>
          <a:p>
            <a:r>
              <a:rPr lang="en-US"/>
              <a:t>For example, there is previous work that shows how to achieve certain forms of confidentiality via information flow control.</a:t>
            </a:r>
          </a:p>
          <a:p>
            <a:r>
              <a:rPr lang="en-US"/>
              <a:t>=============================</a:t>
            </a:r>
          </a:p>
          <a:p>
            <a:endParaRPr lang="en-US"/>
          </a:p>
          <a:p>
            <a:r>
              <a:rPr lang="en-US"/>
              <a:t>note:</a:t>
            </a:r>
          </a:p>
          <a:p>
            <a:r>
              <a:rPr lang="en-US"/>
              <a:t>- heuristically verified?</a:t>
            </a:r>
          </a:p>
          <a:p>
            <a:r>
              <a:rPr lang="en-US"/>
              <a:t>- why is heuristic verification good enough?</a:t>
            </a:r>
          </a:p>
          <a:p>
            <a:r>
              <a:rPr lang="en-US"/>
              <a:t>- maintained -&gt; enforced?</a:t>
            </a:r>
          </a:p>
          <a:p>
            <a:r>
              <a:rPr lang="en-US"/>
              <a:t>- can do IFC... what to say?</a:t>
            </a:r>
          </a:p>
          <a:p>
            <a:r>
              <a:rPr lang="en-US"/>
              <a:t>- “leverage” existing works on type systems</a:t>
            </a:r>
          </a:p>
          <a:p>
            <a:r>
              <a:rPr lang="en-US"/>
              <a:t>- good enoughin the sense that instances that actually come up are polytime</a:t>
            </a:r>
          </a:p>
        </p:txBody>
      </p:sp>
      <p:sp>
        <p:nvSpPr>
          <p:cNvPr id="1485828" name="Slide Number Placeholder 3"/>
          <p:cNvSpPr txBox="1">
            <a:spLocks noGrp="1"/>
          </p:cNvSpPr>
          <p:nvPr/>
        </p:nvSpPr>
        <p:spPr bwMode="auto">
          <a:xfrm>
            <a:off x="3886200" y="8653463"/>
            <a:ext cx="2971800" cy="454025"/>
          </a:xfrm>
          <a:prstGeom prst="rect">
            <a:avLst/>
          </a:prstGeom>
          <a:noFill/>
          <a:ln w="34925">
            <a:noFill/>
            <a:miter lim="800000"/>
            <a:headEnd type="none" w="sm" len="sm"/>
            <a:tailEnd type="none" w="sm" len="sm"/>
          </a:ln>
        </p:spPr>
        <p:txBody>
          <a:bodyPr lIns="91229" tIns="45615" rIns="91229" bIns="45615" anchor="b"/>
          <a:lstStyle/>
          <a:p>
            <a:pPr algn="r" defTabSz="912813" eaLnBrk="0" hangingPunct="0">
              <a:lnSpc>
                <a:spcPct val="100000"/>
              </a:lnSpc>
            </a:pPr>
            <a:fld id="{CD694893-517C-47AD-BF27-4DDFAB8AEFD8}" type="slidenum">
              <a:rPr lang="ar-SA" sz="1200">
                <a:solidFill>
                  <a:prstClr val="black"/>
                </a:solidFill>
              </a:rPr>
              <a:pPr algn="r" defTabSz="912813" eaLnBrk="0" hangingPunct="0">
                <a:lnSpc>
                  <a:spcPct val="100000"/>
                </a:lnSpc>
              </a:pPr>
              <a:t>64</a:t>
            </a:fld>
            <a:endParaRPr lang="en-US" sz="1200">
              <a:solidFill>
                <a:prstClr val="black"/>
              </a:solidFill>
              <a:cs typeface="Arial" charset="0"/>
            </a:endParaRPr>
          </a:p>
        </p:txBody>
      </p:sp>
    </p:spTree>
    <p:extLst>
      <p:ext uri="{BB962C8B-B14F-4D97-AF65-F5344CB8AC3E}">
        <p14:creationId xmlns:p14="http://schemas.microsoft.com/office/powerpoint/2010/main" val="3982557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9BC5DA8-DF47-45CA-ADD2-27440B0ED98E}" type="slidenum">
              <a:rPr lang="ar-SA"/>
              <a:pPr/>
              <a:t>65</a:t>
            </a:fld>
            <a:endParaRPr lang="en-US"/>
          </a:p>
        </p:txBody>
      </p:sp>
      <p:sp>
        <p:nvSpPr>
          <p:cNvPr id="1512450" name="Slide Image Placeholder 1"/>
          <p:cNvSpPr>
            <a:spLocks noGrp="1" noRot="1" noChangeAspect="1" noTextEdit="1"/>
          </p:cNvSpPr>
          <p:nvPr>
            <p:ph type="sldImg"/>
          </p:nvPr>
        </p:nvSpPr>
        <p:spPr>
          <a:xfrm>
            <a:off x="1152525" y="684213"/>
            <a:ext cx="4554538" cy="3416300"/>
          </a:xfrm>
          <a:ln/>
        </p:spPr>
      </p:sp>
      <p:sp>
        <p:nvSpPr>
          <p:cNvPr id="1512451" name="Notes Placeholder 2"/>
          <p:cNvSpPr>
            <a:spLocks noGrp="1"/>
          </p:cNvSpPr>
          <p:nvPr>
            <p:ph type="body" idx="1"/>
          </p:nvPr>
        </p:nvSpPr>
        <p:spPr>
          <a:xfrm>
            <a:off x="1055688" y="4411663"/>
            <a:ext cx="5029200" cy="4095750"/>
          </a:xfrm>
          <a:ln/>
        </p:spPr>
        <p:txBody>
          <a:bodyPr/>
          <a:lstStyle/>
          <a:p>
            <a:r>
              <a:rPr lang="en-US"/>
              <a:t>====[TENTATIVE TRANSCRIPT]====</a:t>
            </a:r>
          </a:p>
          <a:p>
            <a:r>
              <a:rPr lang="en-US"/>
              <a:t>This is the diagram that we saw earlier; the one summarizing our results.</a:t>
            </a:r>
          </a:p>
          <a:p>
            <a:r>
              <a:rPr lang="en-US"/>
              <a:t>Using a particular choice of compliance predicate...</a:t>
            </a:r>
          </a:p>
          <a:p>
            <a:r>
              <a:rPr lang="en-US"/>
              <a:t>** click **</a:t>
            </a:r>
          </a:p>
          <a:p>
            <a:r>
              <a:rPr lang="en-US"/>
              <a:t>... we saw how proof-carrying data can be used to enforce type safety.</a:t>
            </a:r>
          </a:p>
          <a:p>
            <a:r>
              <a:rPr lang="en-US"/>
              <a:t>In fact, we believe that, by picking interesting compliance predicates, proof-carrying data can be applied to many other problem domains, ...</a:t>
            </a:r>
          </a:p>
          <a:p>
            <a:r>
              <a:rPr lang="en-US"/>
              <a:t>** click **</a:t>
            </a:r>
          </a:p>
          <a:p>
            <a:r>
              <a:rPr lang="en-US"/>
              <a:t>... [read list] are some examples.</a:t>
            </a:r>
          </a:p>
          <a:p>
            <a:r>
              <a:rPr lang="en-US"/>
              <a:t>In some sense, we have reduced security design to “compliance engineering”. The system designer, instead of worrying about getting the platform right, can concentrate instead on getting the compliance predicate right.</a:t>
            </a:r>
          </a:p>
          <a:p>
            <a:r>
              <a:rPr lang="en-US"/>
              <a:t>=============================</a:t>
            </a:r>
          </a:p>
          <a:p>
            <a:endParaRPr lang="en-US"/>
          </a:p>
          <a:p>
            <a:r>
              <a:rPr lang="en-US"/>
              <a:t>questions:</a:t>
            </a:r>
          </a:p>
          <a:p>
            <a:r>
              <a:rPr lang="en-US"/>
              <a:t>- should we mention PCC and dynamic program analysis at ICS?</a:t>
            </a:r>
          </a:p>
          <a:p>
            <a:r>
              <a:rPr lang="en-US"/>
              <a:t>- what is the idea of the application to leakage-resistant signatures?</a:t>
            </a:r>
          </a:p>
          <a:p>
            <a:endParaRPr lang="en-US"/>
          </a:p>
          <a:p>
            <a:r>
              <a:rPr lang="en-US"/>
              <a:t>note:</a:t>
            </a:r>
          </a:p>
          <a:p>
            <a:r>
              <a:rPr lang="en-US"/>
              <a:t>- deleted verify-code-then-verify-result (too long to explain)</a:t>
            </a:r>
          </a:p>
          <a:p>
            <a:r>
              <a:rPr lang="en-US"/>
              <a:t>- deleted censors (we took out MLS, now too confusing)</a:t>
            </a:r>
          </a:p>
          <a:p>
            <a:r>
              <a:rPr lang="en-US"/>
              <a:t>- picture idea: type safety w/o PCD has shaky base, and w/ PCD has sound base</a:t>
            </a:r>
          </a:p>
          <a:p>
            <a:r>
              <a:rPr lang="en-US"/>
              <a:t>- mention "anything that can be locally verified by some efficient algorithm”</a:t>
            </a:r>
          </a:p>
          <a:p>
            <a:pPr>
              <a:buFontTx/>
              <a:buChar char="-"/>
            </a:pPr>
            <a:r>
              <a:rPr lang="en-US"/>
              <a:t> mention delegating computation, delegating authorization</a:t>
            </a:r>
          </a:p>
        </p:txBody>
      </p:sp>
      <p:sp>
        <p:nvSpPr>
          <p:cNvPr id="1512452" name="Slide Number Placeholder 3"/>
          <p:cNvSpPr txBox="1">
            <a:spLocks noGrp="1"/>
          </p:cNvSpPr>
          <p:nvPr/>
        </p:nvSpPr>
        <p:spPr bwMode="auto">
          <a:xfrm>
            <a:off x="3886200" y="8653463"/>
            <a:ext cx="2971800" cy="454025"/>
          </a:xfrm>
          <a:prstGeom prst="rect">
            <a:avLst/>
          </a:prstGeom>
          <a:noFill/>
          <a:ln w="34925">
            <a:noFill/>
            <a:miter lim="800000"/>
            <a:headEnd type="none" w="sm" len="sm"/>
            <a:tailEnd type="none" w="sm" len="sm"/>
          </a:ln>
        </p:spPr>
        <p:txBody>
          <a:bodyPr lIns="91229" tIns="45615" rIns="91229" bIns="45615" anchor="b"/>
          <a:lstStyle/>
          <a:p>
            <a:pPr algn="r" defTabSz="912813" eaLnBrk="0" hangingPunct="0">
              <a:lnSpc>
                <a:spcPct val="100000"/>
              </a:lnSpc>
            </a:pPr>
            <a:fld id="{713A8120-9BB2-4B80-BA28-9EA3F594D3BE}" type="slidenum">
              <a:rPr lang="ar-SA" sz="1200">
                <a:solidFill>
                  <a:prstClr val="black"/>
                </a:solidFill>
              </a:rPr>
              <a:pPr algn="r" defTabSz="912813" eaLnBrk="0" hangingPunct="0">
                <a:lnSpc>
                  <a:spcPct val="100000"/>
                </a:lnSpc>
              </a:pPr>
              <a:t>65</a:t>
            </a:fld>
            <a:endParaRPr lang="en-US" sz="1200">
              <a:solidFill>
                <a:prstClr val="black"/>
              </a:solidFill>
              <a:cs typeface="Arial" charset="0"/>
            </a:endParaRPr>
          </a:p>
        </p:txBody>
      </p:sp>
    </p:spTree>
    <p:extLst>
      <p:ext uri="{BB962C8B-B14F-4D97-AF65-F5344CB8AC3E}">
        <p14:creationId xmlns:p14="http://schemas.microsoft.com/office/powerpoint/2010/main" val="219825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11</a:t>
            </a:fld>
            <a:endParaRPr lang="en-US"/>
          </a:p>
        </p:txBody>
      </p:sp>
    </p:spTree>
    <p:extLst>
      <p:ext uri="{BB962C8B-B14F-4D97-AF65-F5344CB8AC3E}">
        <p14:creationId xmlns:p14="http://schemas.microsoft.com/office/powerpoint/2010/main" val="1935633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12</a:t>
            </a:fld>
            <a:endParaRPr lang="en-US"/>
          </a:p>
        </p:txBody>
      </p:sp>
    </p:spTree>
    <p:extLst>
      <p:ext uri="{BB962C8B-B14F-4D97-AF65-F5344CB8AC3E}">
        <p14:creationId xmlns:p14="http://schemas.microsoft.com/office/powerpoint/2010/main" val="1992349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rest of talk, Bitcoin’.</a:t>
            </a:r>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13</a:t>
            </a:fld>
            <a:endParaRPr lang="en-US"/>
          </a:p>
        </p:txBody>
      </p:sp>
    </p:spTree>
    <p:extLst>
      <p:ext uri="{BB962C8B-B14F-4D97-AF65-F5344CB8AC3E}">
        <p14:creationId xmlns:p14="http://schemas.microsoft.com/office/powerpoint/2010/main" val="470242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14</a:t>
            </a:fld>
            <a:endParaRPr lang="en-US"/>
          </a:p>
        </p:txBody>
      </p:sp>
    </p:spTree>
    <p:extLst>
      <p:ext uri="{BB962C8B-B14F-4D97-AF65-F5344CB8AC3E}">
        <p14:creationId xmlns:p14="http://schemas.microsoft.com/office/powerpoint/2010/main" val="3028514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Bolder colors?</a:t>
            </a:r>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18</a:t>
            </a:fld>
            <a:endParaRPr lang="en-US"/>
          </a:p>
        </p:txBody>
      </p:sp>
    </p:spTree>
    <p:extLst>
      <p:ext uri="{BB962C8B-B14F-4D97-AF65-F5344CB8AC3E}">
        <p14:creationId xmlns:p14="http://schemas.microsoft.com/office/powerpoint/2010/main" val="3102059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Bolder colors?</a:t>
            </a:r>
            <a:endParaRPr lang="en-US" dirty="0"/>
          </a:p>
        </p:txBody>
      </p:sp>
      <p:sp>
        <p:nvSpPr>
          <p:cNvPr id="4" name="Slide Number Placeholder 3"/>
          <p:cNvSpPr>
            <a:spLocks noGrp="1"/>
          </p:cNvSpPr>
          <p:nvPr>
            <p:ph type="sldNum" sz="quarter" idx="10"/>
          </p:nvPr>
        </p:nvSpPr>
        <p:spPr/>
        <p:txBody>
          <a:bodyPr/>
          <a:lstStyle/>
          <a:p>
            <a:fld id="{A972C983-55F4-496E-9E40-1BEDD85847FE}" type="slidenum">
              <a:rPr lang="en-US" smtClean="0"/>
              <a:pPr/>
              <a:t>19</a:t>
            </a:fld>
            <a:endParaRPr lang="en-US"/>
          </a:p>
        </p:txBody>
      </p:sp>
    </p:spTree>
    <p:extLst>
      <p:ext uri="{BB962C8B-B14F-4D97-AF65-F5344CB8AC3E}">
        <p14:creationId xmlns:p14="http://schemas.microsoft.com/office/powerpoint/2010/main" val="3706922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75884" name="Rectangle 12"/>
          <p:cNvSpPr>
            <a:spLocks noChangeArrowheads="1"/>
          </p:cNvSpPr>
          <p:nvPr userDrawn="1"/>
        </p:nvSpPr>
        <p:spPr bwMode="white">
          <a:xfrm rot="10800000">
            <a:off x="0" y="4581525"/>
            <a:ext cx="9144000" cy="2276475"/>
          </a:xfrm>
          <a:prstGeom prst="rect">
            <a:avLst/>
          </a:prstGeom>
          <a:gradFill rotWithShape="1">
            <a:gsLst>
              <a:gs pos="0">
                <a:srgbClr val="C0C0C0"/>
              </a:gs>
              <a:gs pos="100000">
                <a:srgbClr val="FFFFFF"/>
              </a:gs>
            </a:gsLst>
            <a:lin ang="5400000" scaled="1"/>
          </a:gradFill>
          <a:ln w="12700" algn="ctr">
            <a:noFill/>
            <a:miter lim="800000"/>
            <a:headEnd/>
            <a:tailEnd/>
          </a:ln>
          <a:effectLst/>
        </p:spPr>
        <p:txBody>
          <a:bodyPr lIns="90000" tIns="46800" rIns="90000" bIns="46800" anchor="ctr">
            <a:spAutoFit/>
          </a:bodyPr>
          <a:lstStyle/>
          <a:p>
            <a:endParaRPr lang="en-US"/>
          </a:p>
        </p:txBody>
      </p:sp>
      <p:sp>
        <p:nvSpPr>
          <p:cNvPr id="975875" name="Rectangle 3"/>
          <p:cNvSpPr>
            <a:spLocks noGrp="1" noChangeArrowheads="1"/>
          </p:cNvSpPr>
          <p:nvPr>
            <p:ph type="ctrTitle"/>
          </p:nvPr>
        </p:nvSpPr>
        <p:spPr>
          <a:xfrm>
            <a:off x="685800" y="2130425"/>
            <a:ext cx="7772400" cy="1470025"/>
          </a:xfrm>
          <a:noFill/>
        </p:spPr>
        <p:txBody>
          <a:bodyPr/>
          <a:lstStyle>
            <a:lvl1pPr algn="ctr">
              <a:defRPr sz="4000"/>
            </a:lvl1pPr>
          </a:lstStyle>
          <a:p>
            <a:r>
              <a:rPr lang="en-US" smtClean="0"/>
              <a:t>Click to edit Master title style</a:t>
            </a:r>
            <a:endParaRPr lang="en-US"/>
          </a:p>
        </p:txBody>
      </p:sp>
      <p:sp>
        <p:nvSpPr>
          <p:cNvPr id="975876"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975877" name="Text Box 5"/>
          <p:cNvSpPr txBox="1">
            <a:spLocks noChangeArrowheads="1"/>
          </p:cNvSpPr>
          <p:nvPr userDrawn="1"/>
        </p:nvSpPr>
        <p:spPr bwMode="white">
          <a:xfrm>
            <a:off x="0" y="6553200"/>
            <a:ext cx="865188" cy="304800"/>
          </a:xfrm>
          <a:prstGeom prst="rect">
            <a:avLst/>
          </a:prstGeom>
          <a:noFill/>
          <a:ln w="9525" algn="ctr">
            <a:noFill/>
            <a:miter lim="800000"/>
            <a:headEnd/>
            <a:tailEnd/>
          </a:ln>
          <a:effectLst/>
        </p:spPr>
        <p:txBody>
          <a:bodyPr lIns="90000" tIns="46800" rIns="90000" bIns="46800">
            <a:spAutoFit/>
          </a:bodyPr>
          <a:lstStyle/>
          <a:p>
            <a:pPr algn="l" defTabSz="457200">
              <a:lnSpc>
                <a:spcPct val="100000"/>
              </a:lnSpc>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432CAEB-9A62-4DC0-9384-49C790CA627B}" type="slidenum">
              <a:rPr lang="ar-SA" sz="1400">
                <a:solidFill>
                  <a:srgbClr val="4D4D4D"/>
                </a:solidFill>
                <a:cs typeface="Arial" charset="0"/>
              </a:rPr>
              <a:pPr algn="l" defTabSz="457200">
                <a:lnSpc>
                  <a:spcPct val="100000"/>
                </a:lnSpc>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a:t>
            </a:fld>
            <a:endParaRPr lang="en-US" sz="1400">
              <a:solidFill>
                <a:srgbClr val="4D4D4D"/>
              </a:solidFill>
            </a:endParaRPr>
          </a:p>
        </p:txBody>
      </p:sp>
      <p:sp>
        <p:nvSpPr>
          <p:cNvPr id="975883" name="Rectangle 11"/>
          <p:cNvSpPr>
            <a:spLocks noChangeArrowheads="1"/>
          </p:cNvSpPr>
          <p:nvPr userDrawn="1"/>
        </p:nvSpPr>
        <p:spPr bwMode="white">
          <a:xfrm>
            <a:off x="0" y="0"/>
            <a:ext cx="9144000" cy="2133600"/>
          </a:xfrm>
          <a:prstGeom prst="rect">
            <a:avLst/>
          </a:prstGeom>
          <a:gradFill rotWithShape="1">
            <a:gsLst>
              <a:gs pos="0">
                <a:srgbClr val="C0C0C0"/>
              </a:gs>
              <a:gs pos="100000">
                <a:srgbClr val="FFFFFF"/>
              </a:gs>
            </a:gsLst>
            <a:lin ang="5400000" scaled="1"/>
          </a:gradFill>
          <a:ln w="12700" algn="ctr">
            <a:noFill/>
            <a:miter lim="800000"/>
            <a:headEnd/>
            <a:tailEnd/>
          </a:ln>
          <a:effectLst/>
        </p:spPr>
        <p:txBody>
          <a:bodyPr lIns="90000" tIns="46800" rIns="90000" bIns="46800" anchor="ctr">
            <a:spAutoFit/>
          </a:bodyPr>
          <a:lstStyle/>
          <a:p>
            <a:endParaRPr lang="en-US"/>
          </a:p>
        </p:txBody>
      </p:sp>
      <p:sp>
        <p:nvSpPr>
          <p:cNvPr id="7" name="Rectangle 12"/>
          <p:cNvSpPr>
            <a:spLocks noChangeArrowheads="1"/>
          </p:cNvSpPr>
          <p:nvPr userDrawn="1"/>
        </p:nvSpPr>
        <p:spPr bwMode="white">
          <a:xfrm rot="10800000">
            <a:off x="-5" y="6629400"/>
            <a:ext cx="440267" cy="228600"/>
          </a:xfrm>
          <a:prstGeom prst="rect">
            <a:avLst/>
          </a:prstGeom>
          <a:gradFill flip="none" rotWithShape="1">
            <a:gsLst>
              <a:gs pos="0">
                <a:srgbClr val="C0C0C0"/>
              </a:gs>
              <a:gs pos="100000">
                <a:srgbClr val="C8C8C8"/>
              </a:gs>
            </a:gsLst>
            <a:lin ang="5400000" scaled="1"/>
            <a:tileRect/>
          </a:gradFill>
          <a:ln w="12700" algn="ctr">
            <a:noFill/>
            <a:miter lim="800000"/>
            <a:headEnd/>
            <a:tailEnd/>
          </a:ln>
          <a:effectLst/>
        </p:spPr>
        <p:txBody>
          <a:bodyPr lIns="90000" tIns="46800" rIns="90000" bIns="46800" anchor="ctr">
            <a:noAutofit/>
          </a:bodyPr>
          <a:lstStyle/>
          <a:p>
            <a:endParaRPr lang="en-US"/>
          </a:p>
        </p:txBody>
      </p:sp>
      <p:sp>
        <p:nvSpPr>
          <p:cNvPr id="8" name="Text Placeholder 2"/>
          <p:cNvSpPr>
            <a:spLocks noGrp="1"/>
          </p:cNvSpPr>
          <p:nvPr>
            <p:ph type="body" sz="quarter" idx="10" hasCustomPrompt="1"/>
          </p:nvPr>
        </p:nvSpPr>
        <p:spPr>
          <a:xfrm>
            <a:off x="0" y="6510867"/>
            <a:ext cx="9144000" cy="347133"/>
          </a:xfrm>
        </p:spPr>
        <p:txBody>
          <a:bodyPr/>
          <a:lstStyle>
            <a:lvl1pPr marL="0" indent="0">
              <a:buNone/>
              <a:tabLst>
                <a:tab pos="8915400" algn="r"/>
              </a:tabLst>
              <a:defRPr sz="1800" baseline="0">
                <a:solidFill>
                  <a:schemeClr val="tx2"/>
                </a:solidFill>
              </a:defRPr>
            </a:lvl1pPr>
            <a:lvl2pPr marL="457200" indent="0">
              <a:buNone/>
              <a:defRPr sz="2000">
                <a:solidFill>
                  <a:schemeClr val="tx2"/>
                </a:solidFill>
              </a:defRPr>
            </a:lvl2pPr>
            <a:lvl3pPr marL="914400" indent="0">
              <a:buNone/>
              <a:defRPr sz="18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stStyle>
          <a:p>
            <a:pPr lvl="0"/>
            <a:r>
              <a:rPr lang="en-US" dirty="0" smtClean="0"/>
              <a:t>Place	Date</a:t>
            </a:r>
            <a:endParaRPr lang="en-US" dirty="0"/>
          </a:p>
        </p:txBody>
      </p:sp>
    </p:spTree>
    <p:extLst>
      <p:ext uri="{BB962C8B-B14F-4D97-AF65-F5344CB8AC3E}">
        <p14:creationId xmlns:p14="http://schemas.microsoft.com/office/powerpoint/2010/main" val="802603589"/>
      </p:ext>
    </p:extLst>
  </p:cSld>
  <p:clrMapOvr>
    <a:masterClrMapping/>
  </p:clrMapOvr>
  <p:transition spd="slow"/>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Top">
    <p:spTree>
      <p:nvGrpSpPr>
        <p:cNvPr id="1" name=""/>
        <p:cNvGrpSpPr/>
        <p:nvPr/>
      </p:nvGrpSpPr>
      <p:grpSpPr>
        <a:xfrm>
          <a:off x="0" y="0"/>
          <a:ext cx="0" cy="0"/>
          <a:chOff x="0" y="0"/>
          <a:chExt cx="0" cy="0"/>
        </a:xfrm>
      </p:grpSpPr>
      <p:sp>
        <p:nvSpPr>
          <p:cNvPr id="975884" name="Rectangle 12"/>
          <p:cNvSpPr>
            <a:spLocks noChangeArrowheads="1"/>
          </p:cNvSpPr>
          <p:nvPr userDrawn="1"/>
        </p:nvSpPr>
        <p:spPr bwMode="white">
          <a:xfrm rot="10800000">
            <a:off x="0" y="1676400"/>
            <a:ext cx="9144000" cy="5181600"/>
          </a:xfrm>
          <a:prstGeom prst="rect">
            <a:avLst/>
          </a:prstGeom>
          <a:gradFill rotWithShape="1">
            <a:gsLst>
              <a:gs pos="0">
                <a:srgbClr val="C0C0C0"/>
              </a:gs>
              <a:gs pos="100000">
                <a:srgbClr val="FFFFFF"/>
              </a:gs>
            </a:gsLst>
            <a:lin ang="5400000" scaled="1"/>
          </a:gradFill>
          <a:ln w="12700" algn="ctr">
            <a:noFill/>
            <a:miter lim="800000"/>
            <a:headEnd/>
            <a:tailEnd/>
          </a:ln>
          <a:effectLst/>
        </p:spPr>
        <p:txBody>
          <a:bodyPr lIns="90000" tIns="46800" rIns="90000" bIns="46800" anchor="ctr">
            <a:noAutofit/>
          </a:bodyPr>
          <a:lstStyle/>
          <a:p>
            <a:endParaRPr lang="en-US"/>
          </a:p>
        </p:txBody>
      </p:sp>
      <p:sp>
        <p:nvSpPr>
          <p:cNvPr id="975875" name="Rectangle 3"/>
          <p:cNvSpPr>
            <a:spLocks noGrp="1" noChangeArrowheads="1"/>
          </p:cNvSpPr>
          <p:nvPr>
            <p:ph type="ctrTitle"/>
          </p:nvPr>
        </p:nvSpPr>
        <p:spPr>
          <a:xfrm>
            <a:off x="685800" y="968375"/>
            <a:ext cx="7772400" cy="1470025"/>
          </a:xfrm>
          <a:noFill/>
        </p:spPr>
        <p:txBody>
          <a:bodyPr/>
          <a:lstStyle>
            <a:lvl1pPr algn="ctr">
              <a:defRPr sz="4000"/>
            </a:lvl1pPr>
          </a:lstStyle>
          <a:p>
            <a:r>
              <a:rPr lang="en-US" dirty="0" smtClean="0"/>
              <a:t>Click to edit Master title style</a:t>
            </a:r>
            <a:endParaRPr lang="en-US" dirty="0"/>
          </a:p>
        </p:txBody>
      </p:sp>
      <p:sp>
        <p:nvSpPr>
          <p:cNvPr id="975876" name="Rectangle 4"/>
          <p:cNvSpPr>
            <a:spLocks noGrp="1" noChangeArrowheads="1"/>
          </p:cNvSpPr>
          <p:nvPr>
            <p:ph type="subTitle" idx="1"/>
          </p:nvPr>
        </p:nvSpPr>
        <p:spPr>
          <a:xfrm>
            <a:off x="1371600" y="2667000"/>
            <a:ext cx="6400800" cy="1752600"/>
          </a:xfrm>
        </p:spPr>
        <p:txBody>
          <a:bodyPr/>
          <a:lstStyle>
            <a:lvl1pPr marL="0" indent="0" algn="ctr">
              <a:buFontTx/>
              <a:buNone/>
              <a:defRPr/>
            </a:lvl1pPr>
          </a:lstStyle>
          <a:p>
            <a:r>
              <a:rPr lang="en-US" dirty="0" smtClean="0"/>
              <a:t>Click to edit Master subtitle style</a:t>
            </a:r>
            <a:endParaRPr lang="en-US" dirty="0"/>
          </a:p>
        </p:txBody>
      </p:sp>
      <p:sp>
        <p:nvSpPr>
          <p:cNvPr id="975877" name="Text Box 5"/>
          <p:cNvSpPr txBox="1">
            <a:spLocks noChangeArrowheads="1"/>
          </p:cNvSpPr>
          <p:nvPr userDrawn="1"/>
        </p:nvSpPr>
        <p:spPr bwMode="white">
          <a:xfrm>
            <a:off x="4" y="6553200"/>
            <a:ext cx="865188" cy="304800"/>
          </a:xfrm>
          <a:prstGeom prst="rect">
            <a:avLst/>
          </a:prstGeom>
          <a:noFill/>
          <a:ln w="9525" algn="ctr">
            <a:noFill/>
            <a:miter lim="800000"/>
            <a:headEnd/>
            <a:tailEnd/>
          </a:ln>
          <a:effectLst/>
        </p:spPr>
        <p:txBody>
          <a:bodyPr lIns="90000" tIns="46800" rIns="90000" bIns="46800">
            <a:spAutoFit/>
          </a:bodyPr>
          <a:lstStyle/>
          <a:p>
            <a:pPr algn="l" defTabSz="457200">
              <a:lnSpc>
                <a:spcPct val="100000"/>
              </a:lnSpc>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432CAEB-9A62-4DC0-9384-49C790CA627B}" type="slidenum">
              <a:rPr lang="ar-SA" sz="1400">
                <a:solidFill>
                  <a:srgbClr val="4D4D4D"/>
                </a:solidFill>
                <a:cs typeface="Arial" charset="0"/>
              </a:rPr>
              <a:pPr algn="l" defTabSz="457200">
                <a:lnSpc>
                  <a:spcPct val="100000"/>
                </a:lnSpc>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a:t>
            </a:fld>
            <a:endParaRPr lang="en-US" sz="1400" dirty="0">
              <a:solidFill>
                <a:srgbClr val="4D4D4D"/>
              </a:solidFill>
            </a:endParaRPr>
          </a:p>
        </p:txBody>
      </p:sp>
      <p:sp>
        <p:nvSpPr>
          <p:cNvPr id="975883" name="Rectangle 11"/>
          <p:cNvSpPr>
            <a:spLocks noChangeArrowheads="1"/>
          </p:cNvSpPr>
          <p:nvPr userDrawn="1"/>
        </p:nvSpPr>
        <p:spPr bwMode="white">
          <a:xfrm>
            <a:off x="0" y="0"/>
            <a:ext cx="9144000" cy="1447800"/>
          </a:xfrm>
          <a:prstGeom prst="rect">
            <a:avLst/>
          </a:prstGeom>
          <a:gradFill rotWithShape="1">
            <a:gsLst>
              <a:gs pos="0">
                <a:srgbClr val="C0C0C0"/>
              </a:gs>
              <a:gs pos="100000">
                <a:srgbClr val="FFFFFF"/>
              </a:gs>
            </a:gsLst>
            <a:lin ang="5400000" scaled="1"/>
          </a:gradFill>
          <a:ln w="12700" algn="ctr">
            <a:noFill/>
            <a:miter lim="800000"/>
            <a:headEnd/>
            <a:tailEnd/>
          </a:ln>
          <a:effectLst/>
        </p:spPr>
        <p:txBody>
          <a:bodyPr lIns="90000" tIns="46800" rIns="90000" bIns="46800" anchor="ctr">
            <a:noAutofit/>
          </a:bodyPr>
          <a:lstStyle/>
          <a:p>
            <a:endParaRPr lang="en-US"/>
          </a:p>
        </p:txBody>
      </p:sp>
      <p:sp>
        <p:nvSpPr>
          <p:cNvPr id="7" name="Rectangle 12"/>
          <p:cNvSpPr>
            <a:spLocks noChangeArrowheads="1"/>
          </p:cNvSpPr>
          <p:nvPr userDrawn="1"/>
        </p:nvSpPr>
        <p:spPr bwMode="white">
          <a:xfrm rot="10800000">
            <a:off x="0" y="6553200"/>
            <a:ext cx="440267" cy="304800"/>
          </a:xfrm>
          <a:prstGeom prst="rect">
            <a:avLst/>
          </a:prstGeom>
          <a:gradFill flip="none" rotWithShape="1">
            <a:gsLst>
              <a:gs pos="0">
                <a:srgbClr val="C0C0C0"/>
              </a:gs>
              <a:gs pos="100000">
                <a:srgbClr val="C8C8C8"/>
              </a:gs>
            </a:gsLst>
            <a:lin ang="5400000" scaled="1"/>
            <a:tileRect/>
          </a:gradFill>
          <a:ln w="12700" algn="ctr">
            <a:noFill/>
            <a:miter lim="800000"/>
            <a:headEnd/>
            <a:tailEnd/>
          </a:ln>
          <a:effectLst/>
        </p:spPr>
        <p:txBody>
          <a:bodyPr lIns="90000" tIns="46800" rIns="90000" bIns="46800" anchor="ctr">
            <a:noAutofit/>
          </a:bodyPr>
          <a:lstStyle/>
          <a:p>
            <a:endParaRPr lang="en-US"/>
          </a:p>
        </p:txBody>
      </p:sp>
      <p:sp>
        <p:nvSpPr>
          <p:cNvPr id="3" name="Text Placeholder 2"/>
          <p:cNvSpPr>
            <a:spLocks noGrp="1"/>
          </p:cNvSpPr>
          <p:nvPr>
            <p:ph type="body" sz="quarter" idx="10" hasCustomPrompt="1"/>
          </p:nvPr>
        </p:nvSpPr>
        <p:spPr>
          <a:xfrm>
            <a:off x="0" y="6510867"/>
            <a:ext cx="9144000" cy="347133"/>
          </a:xfrm>
        </p:spPr>
        <p:txBody>
          <a:bodyPr/>
          <a:lstStyle>
            <a:lvl1pPr marL="0" indent="0">
              <a:buNone/>
              <a:tabLst>
                <a:tab pos="8915400" algn="r"/>
              </a:tabLst>
              <a:defRPr sz="1800" baseline="0">
                <a:solidFill>
                  <a:schemeClr val="tx2"/>
                </a:solidFill>
              </a:defRPr>
            </a:lvl1pPr>
            <a:lvl2pPr marL="457200" indent="0">
              <a:buNone/>
              <a:defRPr sz="2000">
                <a:solidFill>
                  <a:schemeClr val="tx2"/>
                </a:solidFill>
              </a:defRPr>
            </a:lvl2pPr>
            <a:lvl3pPr marL="914400" indent="0">
              <a:buNone/>
              <a:defRPr sz="18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stStyle>
          <a:p>
            <a:pPr lvl="0"/>
            <a:r>
              <a:rPr lang="en-US" dirty="0" smtClean="0"/>
              <a:t>Place	Date</a:t>
            </a:r>
            <a:endParaRPr lang="en-US" dirty="0"/>
          </a:p>
        </p:txBody>
      </p:sp>
    </p:spTree>
    <p:extLst>
      <p:ext uri="{BB962C8B-B14F-4D97-AF65-F5344CB8AC3E}">
        <p14:creationId xmlns:p14="http://schemas.microsoft.com/office/powerpoint/2010/main" val="3554509020"/>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19200"/>
            <a:ext cx="43053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19200"/>
            <a:ext cx="43053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75884" name="Rectangle 12"/>
          <p:cNvSpPr>
            <a:spLocks noChangeArrowheads="1"/>
          </p:cNvSpPr>
          <p:nvPr userDrawn="1"/>
        </p:nvSpPr>
        <p:spPr bwMode="white">
          <a:xfrm rot="10800000">
            <a:off x="0" y="1676399"/>
            <a:ext cx="9144000" cy="5181600"/>
          </a:xfrm>
          <a:prstGeom prst="rect">
            <a:avLst/>
          </a:prstGeom>
          <a:gradFill rotWithShape="1">
            <a:gsLst>
              <a:gs pos="0">
                <a:srgbClr val="C0C0C0"/>
              </a:gs>
              <a:gs pos="100000">
                <a:srgbClr val="FFFFFF"/>
              </a:gs>
            </a:gsLst>
            <a:lin ang="5400000" scaled="1"/>
          </a:gradFill>
          <a:ln w="12700" algn="ctr">
            <a:noFill/>
            <a:miter lim="800000"/>
            <a:headEnd/>
            <a:tailEnd/>
          </a:ln>
          <a:effectLst/>
        </p:spPr>
        <p:txBody>
          <a:bodyPr lIns="90000" tIns="46800" rIns="90000" bIns="46800" anchor="ctr">
            <a:noAutofit/>
          </a:bodyPr>
          <a:lstStyle/>
          <a:p>
            <a:endParaRPr lang="en-US"/>
          </a:p>
        </p:txBody>
      </p:sp>
      <p:sp>
        <p:nvSpPr>
          <p:cNvPr id="975875" name="Rectangle 3"/>
          <p:cNvSpPr>
            <a:spLocks noGrp="1" noChangeArrowheads="1"/>
          </p:cNvSpPr>
          <p:nvPr>
            <p:ph type="ctrTitle"/>
          </p:nvPr>
        </p:nvSpPr>
        <p:spPr>
          <a:xfrm>
            <a:off x="685800" y="968375"/>
            <a:ext cx="7772400" cy="1470025"/>
          </a:xfrm>
          <a:noFill/>
        </p:spPr>
        <p:txBody>
          <a:bodyPr/>
          <a:lstStyle>
            <a:lvl1pPr algn="ctr">
              <a:defRPr sz="4000"/>
            </a:lvl1pPr>
          </a:lstStyle>
          <a:p>
            <a:r>
              <a:rPr lang="en-US" dirty="0"/>
              <a:t>Click to edit Master title style</a:t>
            </a:r>
          </a:p>
        </p:txBody>
      </p:sp>
      <p:sp>
        <p:nvSpPr>
          <p:cNvPr id="975876" name="Rectangle 4"/>
          <p:cNvSpPr>
            <a:spLocks noGrp="1" noChangeArrowheads="1"/>
          </p:cNvSpPr>
          <p:nvPr>
            <p:ph type="subTitle" idx="1"/>
          </p:nvPr>
        </p:nvSpPr>
        <p:spPr>
          <a:xfrm>
            <a:off x="1371600" y="2667000"/>
            <a:ext cx="6400800" cy="1752600"/>
          </a:xfrm>
        </p:spPr>
        <p:txBody>
          <a:bodyPr/>
          <a:lstStyle>
            <a:lvl1pPr marL="0" indent="0" algn="ctr">
              <a:buFontTx/>
              <a:buNone/>
              <a:defRPr/>
            </a:lvl1pPr>
          </a:lstStyle>
          <a:p>
            <a:r>
              <a:rPr lang="en-US"/>
              <a:t>Click to edit Master subtitle style</a:t>
            </a:r>
          </a:p>
        </p:txBody>
      </p:sp>
      <p:sp>
        <p:nvSpPr>
          <p:cNvPr id="975877" name="Text Box 5"/>
          <p:cNvSpPr txBox="1">
            <a:spLocks noChangeArrowheads="1"/>
          </p:cNvSpPr>
          <p:nvPr userDrawn="1"/>
        </p:nvSpPr>
        <p:spPr bwMode="white">
          <a:xfrm>
            <a:off x="0" y="6553200"/>
            <a:ext cx="865188" cy="304800"/>
          </a:xfrm>
          <a:prstGeom prst="rect">
            <a:avLst/>
          </a:prstGeom>
          <a:noFill/>
          <a:ln w="9525" algn="ctr">
            <a:noFill/>
            <a:miter lim="800000"/>
            <a:headEnd/>
            <a:tailEnd/>
          </a:ln>
          <a:effectLst/>
        </p:spPr>
        <p:txBody>
          <a:bodyPr lIns="90000" tIns="46800" rIns="90000" bIns="46800">
            <a:spAutoFit/>
          </a:bodyPr>
          <a:lstStyle/>
          <a:p>
            <a:pPr algn="l" defTabSz="457200">
              <a:lnSpc>
                <a:spcPct val="100000"/>
              </a:lnSpc>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432CAEB-9A62-4DC0-9384-49C790CA627B}" type="slidenum">
              <a:rPr lang="ar-SA" sz="1400">
                <a:solidFill>
                  <a:srgbClr val="4D4D4D"/>
                </a:solidFill>
                <a:cs typeface="Arial" charset="0"/>
              </a:rPr>
              <a:pPr algn="l" defTabSz="457200">
                <a:lnSpc>
                  <a:spcPct val="100000"/>
                </a:lnSpc>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a:t>
            </a:fld>
            <a:endParaRPr lang="en-US" sz="1400">
              <a:solidFill>
                <a:srgbClr val="4D4D4D"/>
              </a:solidFill>
            </a:endParaRPr>
          </a:p>
        </p:txBody>
      </p:sp>
      <p:sp>
        <p:nvSpPr>
          <p:cNvPr id="975883" name="Rectangle 11"/>
          <p:cNvSpPr>
            <a:spLocks noChangeArrowheads="1"/>
          </p:cNvSpPr>
          <p:nvPr userDrawn="1"/>
        </p:nvSpPr>
        <p:spPr bwMode="white">
          <a:xfrm>
            <a:off x="0" y="0"/>
            <a:ext cx="9144000" cy="1447800"/>
          </a:xfrm>
          <a:prstGeom prst="rect">
            <a:avLst/>
          </a:prstGeom>
          <a:gradFill rotWithShape="1">
            <a:gsLst>
              <a:gs pos="0">
                <a:srgbClr val="C0C0C0"/>
              </a:gs>
              <a:gs pos="100000">
                <a:srgbClr val="FFFFFF"/>
              </a:gs>
            </a:gsLst>
            <a:lin ang="5400000" scaled="1"/>
          </a:gradFill>
          <a:ln w="12700" algn="ctr">
            <a:noFill/>
            <a:miter lim="800000"/>
            <a:headEnd/>
            <a:tailEnd/>
          </a:ln>
          <a:effectLst/>
        </p:spPr>
        <p:txBody>
          <a:bodyPr lIns="90000" tIns="46800" rIns="90000" bIns="46800" anchor="ctr">
            <a:noAutofit/>
          </a:bodyPr>
          <a:lstStyle/>
          <a:p>
            <a:endParaRPr lang="en-US"/>
          </a:p>
        </p:txBody>
      </p:sp>
    </p:spTree>
    <p:extLst>
      <p:ext uri="{BB962C8B-B14F-4D97-AF65-F5344CB8AC3E}">
        <p14:creationId xmlns:p14="http://schemas.microsoft.com/office/powerpoint/2010/main" val="2114779788"/>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Rectangle 8"/>
          <p:cNvSpPr/>
          <p:nvPr/>
        </p:nvSpPr>
        <p:spPr bwMode="auto">
          <a:xfrm>
            <a:off x="-2" y="0"/>
            <a:ext cx="9150351" cy="762000"/>
          </a:xfrm>
          <a:prstGeom prst="rect">
            <a:avLst/>
          </a:prstGeom>
          <a:solidFill>
            <a:srgbClr val="EAEAEA"/>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2" name="Rectangle 1"/>
          <p:cNvSpPr/>
          <p:nvPr userDrawn="1"/>
        </p:nvSpPr>
        <p:spPr bwMode="auto">
          <a:xfrm>
            <a:off x="-2" y="0"/>
            <a:ext cx="9144001" cy="762000"/>
          </a:xfrm>
          <a:prstGeom prst="rect">
            <a:avLst/>
          </a:prstGeom>
          <a:solidFill>
            <a:srgbClr val="EAEAEA"/>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751683" name="Rectangle 67"/>
          <p:cNvSpPr>
            <a:spLocks noChangeArrowheads="1"/>
          </p:cNvSpPr>
          <p:nvPr/>
        </p:nvSpPr>
        <p:spPr bwMode="white">
          <a:xfrm>
            <a:off x="0" y="6497638"/>
            <a:ext cx="9144000" cy="366712"/>
          </a:xfrm>
          <a:prstGeom prst="rect">
            <a:avLst/>
          </a:prstGeom>
          <a:gradFill rotWithShape="1">
            <a:gsLst>
              <a:gs pos="0">
                <a:schemeClr val="tx2"/>
              </a:gs>
              <a:gs pos="100000">
                <a:srgbClr val="B2B2B2"/>
              </a:gs>
            </a:gsLst>
            <a:lin ang="5400000" scaled="1"/>
          </a:gradFill>
          <a:ln w="12700" algn="ctr">
            <a:noFill/>
            <a:miter lim="800000"/>
            <a:headEnd/>
            <a:tailEnd/>
          </a:ln>
          <a:effectLst/>
        </p:spPr>
        <p:txBody>
          <a:bodyPr lIns="90000" tIns="46800" rIns="90000" bIns="46800" anchor="ctr">
            <a:spAutoFit/>
          </a:bodyPr>
          <a:lstStyle/>
          <a:p>
            <a:pPr defTabSz="45720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a:solidFill>
                <a:schemeClr val="accent1"/>
              </a:solidFill>
            </a:endParaRPr>
          </a:p>
        </p:txBody>
      </p:sp>
      <p:sp>
        <p:nvSpPr>
          <p:cNvPr id="751619" name="Rectangle 3"/>
          <p:cNvSpPr>
            <a:spLocks noGrp="1" noChangeArrowheads="1"/>
          </p:cNvSpPr>
          <p:nvPr>
            <p:ph type="body" idx="1"/>
          </p:nvPr>
        </p:nvSpPr>
        <p:spPr bwMode="auto">
          <a:xfrm>
            <a:off x="228600" y="1219200"/>
            <a:ext cx="87630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1671" name="Text Box 55"/>
          <p:cNvSpPr txBox="1">
            <a:spLocks noChangeArrowheads="1"/>
          </p:cNvSpPr>
          <p:nvPr/>
        </p:nvSpPr>
        <p:spPr bwMode="white">
          <a:xfrm>
            <a:off x="0" y="6610350"/>
            <a:ext cx="865188" cy="274638"/>
          </a:xfrm>
          <a:prstGeom prst="rect">
            <a:avLst/>
          </a:prstGeom>
          <a:noFill/>
          <a:ln w="9525" algn="ctr">
            <a:noFill/>
            <a:miter lim="800000"/>
            <a:headEnd/>
            <a:tailEnd/>
          </a:ln>
          <a:effectLst/>
        </p:spPr>
        <p:txBody>
          <a:bodyPr lIns="90000" tIns="46800" rIns="90000" bIns="46800">
            <a:spAutoFit/>
          </a:bodyPr>
          <a:lstStyle/>
          <a:p>
            <a:pPr algn="l" defTabSz="457200">
              <a:lnSpc>
                <a:spcPct val="100000"/>
              </a:lnSpc>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6C99DAC5-EEB5-4372-8AA8-DAA2EC021FBD}" type="slidenum">
              <a:rPr lang="ar-SA" sz="1200">
                <a:solidFill>
                  <a:srgbClr val="4D4D4D"/>
                </a:solidFill>
                <a:cs typeface="Arial" charset="0"/>
              </a:rPr>
              <a:pPr algn="l" defTabSz="457200">
                <a:lnSpc>
                  <a:spcPct val="100000"/>
                </a:lnSpc>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a:t>
            </a:fld>
            <a:endParaRPr lang="en-US" sz="1200">
              <a:solidFill>
                <a:srgbClr val="4D4D4D"/>
              </a:solidFill>
            </a:endParaRPr>
          </a:p>
        </p:txBody>
      </p:sp>
      <p:sp>
        <p:nvSpPr>
          <p:cNvPr id="751684" name="Rectangle 68"/>
          <p:cNvSpPr>
            <a:spLocks noChangeArrowheads="1"/>
          </p:cNvSpPr>
          <p:nvPr/>
        </p:nvSpPr>
        <p:spPr bwMode="white">
          <a:xfrm rot="10800000">
            <a:off x="0" y="756969"/>
            <a:ext cx="9144000" cy="366713"/>
          </a:xfrm>
          <a:prstGeom prst="rect">
            <a:avLst/>
          </a:prstGeom>
          <a:gradFill rotWithShape="1">
            <a:gsLst>
              <a:gs pos="0">
                <a:schemeClr val="tx2"/>
              </a:gs>
              <a:gs pos="100000">
                <a:srgbClr val="EAEAEA"/>
              </a:gs>
            </a:gsLst>
            <a:lin ang="5400000" scaled="1"/>
          </a:gradFill>
          <a:ln w="12700" algn="ctr">
            <a:noFill/>
            <a:miter lim="800000"/>
            <a:headEnd/>
            <a:tailEnd/>
          </a:ln>
          <a:effectLst/>
        </p:spPr>
        <p:txBody>
          <a:bodyPr rot="10800000" wrap="square" lIns="90000" tIns="46800" rIns="90000" bIns="46800" anchor="ctr">
            <a:spAutoFit/>
          </a:bodyPr>
          <a:lstStyle/>
          <a:p>
            <a:pPr defTabSz="45720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a:solidFill>
                <a:schemeClr val="accent1"/>
              </a:solidFill>
            </a:endParaRPr>
          </a:p>
        </p:txBody>
      </p:sp>
      <p:sp>
        <p:nvSpPr>
          <p:cNvPr id="10" name="Rectangle 9"/>
          <p:cNvSpPr/>
          <p:nvPr/>
        </p:nvSpPr>
        <p:spPr bwMode="auto">
          <a:xfrm>
            <a:off x="-2" y="0"/>
            <a:ext cx="9150351" cy="7620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751618" name="Rectangle 2"/>
          <p:cNvSpPr>
            <a:spLocks noGrp="1" noChangeArrowheads="1"/>
          </p:cNvSpPr>
          <p:nvPr>
            <p:ph type="title"/>
          </p:nvPr>
        </p:nvSpPr>
        <p:spPr bwMode="white">
          <a:xfrm>
            <a:off x="-22" y="20053"/>
            <a:ext cx="9144000" cy="8382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06" r:id="rId3"/>
    <p:sldLayoutId id="2147483707" r:id="rId4"/>
    <p:sldLayoutId id="2147483709" r:id="rId5"/>
    <p:sldLayoutId id="2147483710" r:id="rId6"/>
    <p:sldLayoutId id="2147483712" r:id="rId7"/>
    <p:sldLayoutId id="2147483713" r:id="rId8"/>
    <p:sldLayoutId id="2147483761" r:id="rId9"/>
  </p:sldLayoutIdLst>
  <p:transition spd="slow"/>
  <p:timing>
    <p:tnLst>
      <p:par>
        <p:cTn id="1" dur="indefinite" restart="never" nodeType="tmRoot"/>
      </p:par>
    </p:tnLst>
  </p:timing>
  <p:hf hdr="0" ftr="0" dt="0"/>
  <p:txStyles>
    <p:titleStyle>
      <a:lvl1pPr algn="l" rtl="0" eaLnBrk="1" fontAlgn="base" hangingPunct="1">
        <a:lnSpc>
          <a:spcPct val="85000"/>
        </a:lnSpc>
        <a:spcBef>
          <a:spcPct val="0"/>
        </a:spcBef>
        <a:spcAft>
          <a:spcPct val="0"/>
        </a:spcAft>
        <a:defRPr sz="3200">
          <a:solidFill>
            <a:srgbClr val="A42700"/>
          </a:solidFill>
          <a:latin typeface="+mj-lt"/>
          <a:ea typeface="+mj-ea"/>
          <a:cs typeface="+mj-cs"/>
        </a:defRPr>
      </a:lvl1pPr>
      <a:lvl2pPr algn="l" rtl="0" eaLnBrk="1" fontAlgn="base" hangingPunct="1">
        <a:lnSpc>
          <a:spcPct val="85000"/>
        </a:lnSpc>
        <a:spcBef>
          <a:spcPct val="0"/>
        </a:spcBef>
        <a:spcAft>
          <a:spcPct val="0"/>
        </a:spcAft>
        <a:defRPr sz="2800">
          <a:solidFill>
            <a:srgbClr val="A42700"/>
          </a:solidFill>
          <a:latin typeface="Arial" charset="0"/>
        </a:defRPr>
      </a:lvl2pPr>
      <a:lvl3pPr algn="l" rtl="0" eaLnBrk="1" fontAlgn="base" hangingPunct="1">
        <a:lnSpc>
          <a:spcPct val="85000"/>
        </a:lnSpc>
        <a:spcBef>
          <a:spcPct val="0"/>
        </a:spcBef>
        <a:spcAft>
          <a:spcPct val="0"/>
        </a:spcAft>
        <a:defRPr sz="2800">
          <a:solidFill>
            <a:srgbClr val="A42700"/>
          </a:solidFill>
          <a:latin typeface="Arial" charset="0"/>
        </a:defRPr>
      </a:lvl3pPr>
      <a:lvl4pPr algn="l" rtl="0" eaLnBrk="1" fontAlgn="base" hangingPunct="1">
        <a:lnSpc>
          <a:spcPct val="85000"/>
        </a:lnSpc>
        <a:spcBef>
          <a:spcPct val="0"/>
        </a:spcBef>
        <a:spcAft>
          <a:spcPct val="0"/>
        </a:spcAft>
        <a:defRPr sz="2800">
          <a:solidFill>
            <a:srgbClr val="A42700"/>
          </a:solidFill>
          <a:latin typeface="Arial" charset="0"/>
        </a:defRPr>
      </a:lvl4pPr>
      <a:lvl5pPr algn="l" rtl="0" eaLnBrk="1" fontAlgn="base" hangingPunct="1">
        <a:lnSpc>
          <a:spcPct val="85000"/>
        </a:lnSpc>
        <a:spcBef>
          <a:spcPct val="0"/>
        </a:spcBef>
        <a:spcAft>
          <a:spcPct val="0"/>
        </a:spcAft>
        <a:defRPr sz="2800">
          <a:solidFill>
            <a:srgbClr val="A42700"/>
          </a:solidFill>
          <a:latin typeface="Arial" charset="0"/>
        </a:defRPr>
      </a:lvl5pPr>
      <a:lvl6pPr marL="457200" algn="l" rtl="0" eaLnBrk="1" fontAlgn="base" hangingPunct="1">
        <a:lnSpc>
          <a:spcPct val="85000"/>
        </a:lnSpc>
        <a:spcBef>
          <a:spcPct val="0"/>
        </a:spcBef>
        <a:spcAft>
          <a:spcPct val="0"/>
        </a:spcAft>
        <a:defRPr sz="2800">
          <a:solidFill>
            <a:srgbClr val="A42700"/>
          </a:solidFill>
          <a:latin typeface="Arial" charset="0"/>
        </a:defRPr>
      </a:lvl6pPr>
      <a:lvl7pPr marL="914400" algn="l" rtl="0" eaLnBrk="1" fontAlgn="base" hangingPunct="1">
        <a:lnSpc>
          <a:spcPct val="85000"/>
        </a:lnSpc>
        <a:spcBef>
          <a:spcPct val="0"/>
        </a:spcBef>
        <a:spcAft>
          <a:spcPct val="0"/>
        </a:spcAft>
        <a:defRPr sz="2800">
          <a:solidFill>
            <a:srgbClr val="A42700"/>
          </a:solidFill>
          <a:latin typeface="Arial" charset="0"/>
        </a:defRPr>
      </a:lvl7pPr>
      <a:lvl8pPr marL="1371600" algn="l" rtl="0" eaLnBrk="1" fontAlgn="base" hangingPunct="1">
        <a:lnSpc>
          <a:spcPct val="85000"/>
        </a:lnSpc>
        <a:spcBef>
          <a:spcPct val="0"/>
        </a:spcBef>
        <a:spcAft>
          <a:spcPct val="0"/>
        </a:spcAft>
        <a:defRPr sz="2800">
          <a:solidFill>
            <a:srgbClr val="A42700"/>
          </a:solidFill>
          <a:latin typeface="Arial" charset="0"/>
        </a:defRPr>
      </a:lvl8pPr>
      <a:lvl9pPr marL="1828800" algn="l" rtl="0" eaLnBrk="1" fontAlgn="base" hangingPunct="1">
        <a:lnSpc>
          <a:spcPct val="85000"/>
        </a:lnSpc>
        <a:spcBef>
          <a:spcPct val="0"/>
        </a:spcBef>
        <a:spcAft>
          <a:spcPct val="0"/>
        </a:spcAft>
        <a:defRPr sz="2800">
          <a:solidFill>
            <a:srgbClr val="A42700"/>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4.wdp"/><Relationship Id="rId11"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16.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jpeg"/><Relationship Id="rId5" Type="http://schemas.microsoft.com/office/2007/relationships/hdphoto" Target="../media/hdphoto4.wdp"/><Relationship Id="rId10" Type="http://schemas.microsoft.com/office/2007/relationships/hdphoto" Target="../media/hdphoto5.wdp"/><Relationship Id="rId4" Type="http://schemas.openxmlformats.org/officeDocument/2006/relationships/image" Target="../media/image21.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0.png"/><Relationship Id="rId7" Type="http://schemas.openxmlformats.org/officeDocument/2006/relationships/image" Target="../media/image410.png"/><Relationship Id="rId12"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00.png"/><Relationship Id="rId11" Type="http://schemas.openxmlformats.org/officeDocument/2006/relationships/image" Target="../media/image45.png"/><Relationship Id="rId5" Type="http://schemas.openxmlformats.org/officeDocument/2006/relationships/image" Target="../media/image390.png"/><Relationship Id="rId10" Type="http://schemas.openxmlformats.org/officeDocument/2006/relationships/image" Target="../media/image44.png"/><Relationship Id="rId4" Type="http://schemas.openxmlformats.org/officeDocument/2006/relationships/image" Target="../media/image380.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361.png"/><Relationship Id="rId7" Type="http://schemas.openxmlformats.org/officeDocument/2006/relationships/image" Target="../media/image50.png"/><Relationship Id="rId12" Type="http://schemas.openxmlformats.org/officeDocument/2006/relationships/image" Target="../media/image55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542.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20.png"/><Relationship Id="rId13" Type="http://schemas.openxmlformats.org/officeDocument/2006/relationships/image" Target="../media/image570.png"/><Relationship Id="rId3" Type="http://schemas.openxmlformats.org/officeDocument/2006/relationships/image" Target="../media/image470.png"/><Relationship Id="rId7" Type="http://schemas.openxmlformats.org/officeDocument/2006/relationships/image" Target="../media/image510.png"/><Relationship Id="rId12" Type="http://schemas.openxmlformats.org/officeDocument/2006/relationships/image" Target="../media/image560.png"/><Relationship Id="rId17" Type="http://schemas.openxmlformats.org/officeDocument/2006/relationships/image" Target="../media/image61.png"/><Relationship Id="rId2" Type="http://schemas.openxmlformats.org/officeDocument/2006/relationships/notesSlide" Target="../notesSlides/notesSlide10.xml"/><Relationship Id="rId16"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500.png"/><Relationship Id="rId11" Type="http://schemas.openxmlformats.org/officeDocument/2006/relationships/image" Target="../media/image551.png"/><Relationship Id="rId5" Type="http://schemas.openxmlformats.org/officeDocument/2006/relationships/image" Target="../media/image491.png"/><Relationship Id="rId15" Type="http://schemas.openxmlformats.org/officeDocument/2006/relationships/image" Target="../media/image590.png"/><Relationship Id="rId10" Type="http://schemas.openxmlformats.org/officeDocument/2006/relationships/image" Target="../media/image540.png"/><Relationship Id="rId4" Type="http://schemas.openxmlformats.org/officeDocument/2006/relationships/image" Target="../media/image59.png"/><Relationship Id="rId9" Type="http://schemas.openxmlformats.org/officeDocument/2006/relationships/image" Target="../media/image530.png"/><Relationship Id="rId14" Type="http://schemas.openxmlformats.org/officeDocument/2006/relationships/image" Target="../media/image580.png"/></Relationships>
</file>

<file path=ppt/slides/_rels/slide21.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51.png"/><Relationship Id="rId5" Type="http://schemas.openxmlformats.org/officeDocument/2006/relationships/image" Target="../media/image321.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01.png"/><Relationship Id="rId1" Type="http://schemas.openxmlformats.org/officeDocument/2006/relationships/slideLayout" Target="../slideLayouts/slideLayout5.xml"/><Relationship Id="rId4" Type="http://schemas.openxmlformats.org/officeDocument/2006/relationships/image" Target="../media/image461.png"/></Relationships>
</file>

<file path=ppt/slides/_rels/slide23.xml.rels><?xml version="1.0" encoding="UTF-8" standalone="yes"?>
<Relationships xmlns="http://schemas.openxmlformats.org/package/2006/relationships"><Relationship Id="rId26" Type="http://schemas.openxmlformats.org/officeDocument/2006/relationships/image" Target="../media/image460.png"/><Relationship Id="rId17" Type="http://schemas.openxmlformats.org/officeDocument/2006/relationships/image" Target="../media/image360.png"/><Relationship Id="rId25" Type="http://schemas.openxmlformats.org/officeDocument/2006/relationships/image" Target="../media/image450.png"/><Relationship Id="rId2" Type="http://schemas.openxmlformats.org/officeDocument/2006/relationships/image" Target="../media/image120.png"/><Relationship Id="rId20" Type="http://schemas.openxmlformats.org/officeDocument/2006/relationships/image" Target="../media/image660.png"/><Relationship Id="rId1" Type="http://schemas.openxmlformats.org/officeDocument/2006/relationships/slideLayout" Target="../slideLayouts/slideLayout5.xml"/><Relationship Id="rId24" Type="http://schemas.openxmlformats.org/officeDocument/2006/relationships/image" Target="../media/image200.png"/><Relationship Id="rId23" Type="http://schemas.openxmlformats.org/officeDocument/2006/relationships/image" Target="../media/image840.png"/><Relationship Id="rId27" Type="http://schemas.openxmlformats.org/officeDocument/2006/relationships/image" Target="../media/image860.png"/></Relationships>
</file>

<file path=ppt/slides/_rels/slide24.xml.rels><?xml version="1.0" encoding="UTF-8" standalone="yes"?>
<Relationships xmlns="http://schemas.openxmlformats.org/package/2006/relationships"><Relationship Id="rId21" Type="http://schemas.openxmlformats.org/officeDocument/2006/relationships/image" Target="../media/image360.png"/><Relationship Id="rId34" Type="http://schemas.openxmlformats.org/officeDocument/2006/relationships/image" Target="../media/image210.png"/><Relationship Id="rId33" Type="http://schemas.openxmlformats.org/officeDocument/2006/relationships/image" Target="../media/image860.png"/><Relationship Id="rId2" Type="http://schemas.openxmlformats.org/officeDocument/2006/relationships/notesSlide" Target="../notesSlides/notesSlide12.xml"/><Relationship Id="rId16" Type="http://schemas.openxmlformats.org/officeDocument/2006/relationships/image" Target="../media/image270.png"/><Relationship Id="rId29" Type="http://schemas.openxmlformats.org/officeDocument/2006/relationships/image" Target="../media/image660.png"/><Relationship Id="rId20" Type="http://schemas.openxmlformats.org/officeDocument/2006/relationships/image" Target="../media/image430.png"/><Relationship Id="rId1" Type="http://schemas.openxmlformats.org/officeDocument/2006/relationships/slideLayout" Target="../slideLayouts/slideLayout5.xml"/><Relationship Id="rId24" Type="http://schemas.openxmlformats.org/officeDocument/2006/relationships/image" Target="../media/image460.png"/><Relationship Id="rId32" Type="http://schemas.openxmlformats.org/officeDocument/2006/relationships/image" Target="../media/image900.png"/><Relationship Id="rId23" Type="http://schemas.openxmlformats.org/officeDocument/2006/relationships/image" Target="../media/image450.png"/><Relationship Id="rId31" Type="http://schemas.openxmlformats.org/officeDocument/2006/relationships/image" Target="../media/image892.png"/><Relationship Id="rId30" Type="http://schemas.openxmlformats.org/officeDocument/2006/relationships/image" Target="../media/image882.png"/></Relationships>
</file>

<file path=ppt/slides/_rels/slide2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50.png"/><Relationship Id="rId7" Type="http://schemas.openxmlformats.org/officeDocument/2006/relationships/image" Target="../media/image460.png"/><Relationship Id="rId12" Type="http://schemas.openxmlformats.org/officeDocument/2006/relationships/image" Target="../media/image870.png"/><Relationship Id="rId2" Type="http://schemas.openxmlformats.org/officeDocument/2006/relationships/image" Target="../media/image270.png"/><Relationship Id="rId1" Type="http://schemas.openxmlformats.org/officeDocument/2006/relationships/slideLayout" Target="../slideLayouts/slideLayout5.xml"/><Relationship Id="rId6" Type="http://schemas.openxmlformats.org/officeDocument/2006/relationships/image" Target="../media/image360.png"/><Relationship Id="rId11" Type="http://schemas.openxmlformats.org/officeDocument/2006/relationships/image" Target="../media/image710.png"/><Relationship Id="rId5" Type="http://schemas.openxmlformats.org/officeDocument/2006/relationships/image" Target="../media/image430.png"/><Relationship Id="rId10" Type="http://schemas.openxmlformats.org/officeDocument/2006/relationships/image" Target="../media/image900.png"/><Relationship Id="rId4" Type="http://schemas.openxmlformats.org/officeDocument/2006/relationships/image" Target="../media/image660.png"/><Relationship Id="rId9" Type="http://schemas.openxmlformats.org/officeDocument/2006/relationships/image" Target="../media/image892.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1.png"/><Relationship Id="rId3" Type="http://schemas.openxmlformats.org/officeDocument/2006/relationships/image" Target="../media/image790.png"/><Relationship Id="rId7" Type="http://schemas.openxmlformats.org/officeDocument/2006/relationships/image" Target="../media/image71.png"/><Relationship Id="rId12" Type="http://schemas.openxmlformats.org/officeDocument/2006/relationships/image" Target="../media/image76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81.png"/><Relationship Id="rId15" Type="http://schemas.openxmlformats.org/officeDocument/2006/relationships/image" Target="../media/image22.png"/><Relationship Id="rId10" Type="http://schemas.openxmlformats.org/officeDocument/2006/relationships/image" Target="../media/image741.png"/><Relationship Id="rId4" Type="http://schemas.openxmlformats.org/officeDocument/2006/relationships/image" Target="../media/image800.png"/><Relationship Id="rId9" Type="http://schemas.openxmlformats.org/officeDocument/2006/relationships/image" Target="../media/image731.png"/><Relationship Id="rId14" Type="http://schemas.openxmlformats.org/officeDocument/2006/relationships/image" Target="../media/image781.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1.png"/><Relationship Id="rId18" Type="http://schemas.openxmlformats.org/officeDocument/2006/relationships/image" Target="../media/image841.png"/><Relationship Id="rId3" Type="http://schemas.openxmlformats.org/officeDocument/2006/relationships/image" Target="../media/image69.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31.png"/><Relationship Id="rId2" Type="http://schemas.openxmlformats.org/officeDocument/2006/relationships/notesSlide" Target="../notesSlides/notesSlide14.xml"/><Relationship Id="rId16" Type="http://schemas.openxmlformats.org/officeDocument/2006/relationships/image" Target="../media/image821.png"/><Relationship Id="rId20" Type="http://schemas.openxmlformats.org/officeDocument/2006/relationships/image" Target="../media/image861.png"/><Relationship Id="rId1" Type="http://schemas.openxmlformats.org/officeDocument/2006/relationships/slideLayout" Target="../slideLayouts/slideLayout3.xml"/><Relationship Id="rId6" Type="http://schemas.openxmlformats.org/officeDocument/2006/relationships/image" Target="../media/image81.png"/><Relationship Id="rId11" Type="http://schemas.openxmlformats.org/officeDocument/2006/relationships/image" Target="../media/image741.png"/><Relationship Id="rId5" Type="http://schemas.openxmlformats.org/officeDocument/2006/relationships/image" Target="../media/image800.png"/><Relationship Id="rId15" Type="http://schemas.openxmlformats.org/officeDocument/2006/relationships/image" Target="../media/image22.png"/><Relationship Id="rId10" Type="http://schemas.openxmlformats.org/officeDocument/2006/relationships/image" Target="../media/image731.png"/><Relationship Id="rId19" Type="http://schemas.openxmlformats.org/officeDocument/2006/relationships/image" Target="../media/image851.png"/><Relationship Id="rId4" Type="http://schemas.openxmlformats.org/officeDocument/2006/relationships/image" Target="../media/image790.png"/><Relationship Id="rId9" Type="http://schemas.openxmlformats.org/officeDocument/2006/relationships/image" Target="../media/image72.png"/><Relationship Id="rId14" Type="http://schemas.openxmlformats.org/officeDocument/2006/relationships/image" Target="../media/image77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90.png"/><Relationship Id="rId2" Type="http://schemas.openxmlformats.org/officeDocument/2006/relationships/image" Target="../media/image880.png"/><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11.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911.png"/><Relationship Id="rId10" Type="http://schemas.openxmlformats.org/officeDocument/2006/relationships/image" Target="../media/image1410.png"/><Relationship Id="rId4" Type="http://schemas.openxmlformats.org/officeDocument/2006/relationships/image" Target="../media/image26.png"/><Relationship Id="rId9" Type="http://schemas.openxmlformats.org/officeDocument/2006/relationships/image" Target="../media/image1311.png"/></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410.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311.png"/><Relationship Id="rId5" Type="http://schemas.openxmlformats.org/officeDocument/2006/relationships/image" Target="../media/image22.png"/><Relationship Id="rId4" Type="http://schemas.openxmlformats.org/officeDocument/2006/relationships/image" Target="../media/image911.png"/><Relationship Id="rId9" Type="http://schemas.openxmlformats.org/officeDocument/2006/relationships/image" Target="../media/image1511.png"/></Relationships>
</file>

<file path=ppt/slides/_rels/slide37.xml.rels><?xml version="1.0" encoding="UTF-8" standalone="yes"?>
<Relationships xmlns="http://schemas.openxmlformats.org/package/2006/relationships"><Relationship Id="rId8" Type="http://schemas.openxmlformats.org/officeDocument/2006/relationships/image" Target="../media/image2011.png"/><Relationship Id="rId3" Type="http://schemas.openxmlformats.org/officeDocument/2006/relationships/image" Target="../media/image7.png"/><Relationship Id="rId7" Type="http://schemas.openxmlformats.org/officeDocument/2006/relationships/image" Target="../media/image23.png"/><Relationship Id="rId12" Type="http://schemas.openxmlformats.org/officeDocument/2006/relationships/image" Target="../media/image24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311.png"/><Relationship Id="rId5" Type="http://schemas.openxmlformats.org/officeDocument/2006/relationships/image" Target="../media/image1711.png"/><Relationship Id="rId10" Type="http://schemas.openxmlformats.org/officeDocument/2006/relationships/image" Target="../media/image2211.png"/><Relationship Id="rId4" Type="http://schemas.openxmlformats.org/officeDocument/2006/relationships/image" Target="../media/image1611.png"/><Relationship Id="rId9" Type="http://schemas.openxmlformats.org/officeDocument/2006/relationships/image" Target="../media/image2111.pn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21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10.png"/><Relationship Id="rId4" Type="http://schemas.openxmlformats.org/officeDocument/2006/relationships/image" Target="../media/image511.png"/></Relationships>
</file>

<file path=ppt/slides/_rels/slide43.xml.rels><?xml version="1.0" encoding="UTF-8" standalone="yes"?>
<Relationships xmlns="http://schemas.openxmlformats.org/package/2006/relationships"><Relationship Id="rId8" Type="http://schemas.openxmlformats.org/officeDocument/2006/relationships/image" Target="../media/image1310.png"/><Relationship Id="rId13" Type="http://schemas.openxmlformats.org/officeDocument/2006/relationships/image" Target="../media/image1811.png"/><Relationship Id="rId18" Type="http://schemas.openxmlformats.org/officeDocument/2006/relationships/image" Target="../media/image2310.png"/><Relationship Id="rId26" Type="http://schemas.openxmlformats.org/officeDocument/2006/relationships/image" Target="../media/image310.png"/><Relationship Id="rId3" Type="http://schemas.openxmlformats.org/officeDocument/2006/relationships/image" Target="../media/image810.png"/><Relationship Id="rId21" Type="http://schemas.openxmlformats.org/officeDocument/2006/relationships/image" Target="../media/image2610.png"/><Relationship Id="rId7" Type="http://schemas.openxmlformats.org/officeDocument/2006/relationships/image" Target="../media/image1210.png"/><Relationship Id="rId12" Type="http://schemas.openxmlformats.org/officeDocument/2006/relationships/image" Target="../media/image1710.png"/><Relationship Id="rId17" Type="http://schemas.openxmlformats.org/officeDocument/2006/relationships/image" Target="../media/image2210.png"/><Relationship Id="rId25" Type="http://schemas.openxmlformats.org/officeDocument/2006/relationships/image" Target="../media/image30.png"/><Relationship Id="rId2" Type="http://schemas.openxmlformats.org/officeDocument/2006/relationships/image" Target="../media/image280.png"/><Relationship Id="rId16" Type="http://schemas.openxmlformats.org/officeDocument/2006/relationships/image" Target="../media/image2110.png"/><Relationship Id="rId20" Type="http://schemas.openxmlformats.org/officeDocument/2006/relationships/image" Target="../media/image2510.png"/><Relationship Id="rId1" Type="http://schemas.openxmlformats.org/officeDocument/2006/relationships/slideLayout" Target="../slideLayouts/slideLayout3.xml"/><Relationship Id="rId6" Type="http://schemas.openxmlformats.org/officeDocument/2006/relationships/image" Target="../media/image1110.png"/><Relationship Id="rId11" Type="http://schemas.openxmlformats.org/officeDocument/2006/relationships/image" Target="../media/image1610.png"/><Relationship Id="rId24" Type="http://schemas.openxmlformats.org/officeDocument/2006/relationships/image" Target="../media/image29.png"/><Relationship Id="rId5" Type="http://schemas.openxmlformats.org/officeDocument/2006/relationships/image" Target="../media/image1011.png"/><Relationship Id="rId15" Type="http://schemas.openxmlformats.org/officeDocument/2006/relationships/image" Target="../media/image2010.png"/><Relationship Id="rId23" Type="http://schemas.openxmlformats.org/officeDocument/2006/relationships/image" Target="../media/image2810.png"/><Relationship Id="rId10" Type="http://schemas.openxmlformats.org/officeDocument/2006/relationships/image" Target="../media/image1510.png"/><Relationship Id="rId19" Type="http://schemas.openxmlformats.org/officeDocument/2006/relationships/image" Target="../media/image2411.png"/><Relationship Id="rId4" Type="http://schemas.openxmlformats.org/officeDocument/2006/relationships/image" Target="../media/image910.png"/><Relationship Id="rId9" Type="http://schemas.openxmlformats.org/officeDocument/2006/relationships/image" Target="../media/image1411.png"/><Relationship Id="rId14" Type="http://schemas.openxmlformats.org/officeDocument/2006/relationships/image" Target="../media/image1910.png"/><Relationship Id="rId22" Type="http://schemas.openxmlformats.org/officeDocument/2006/relationships/image" Target="../media/image2710.png"/></Relationships>
</file>

<file path=ppt/slides/_rels/slide4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9" Type="http://schemas.openxmlformats.org/officeDocument/2006/relationships/image" Target="../media/image69.png"/><Relationship Id="rId3" Type="http://schemas.openxmlformats.org/officeDocument/2006/relationships/image" Target="../media/image33.png"/><Relationship Id="rId21" Type="http://schemas.openxmlformats.org/officeDocument/2006/relationships/image" Target="../media/image51.png"/><Relationship Id="rId34" Type="http://schemas.openxmlformats.org/officeDocument/2006/relationships/image" Target="../media/image64.png"/><Relationship Id="rId42" Type="http://schemas.openxmlformats.org/officeDocument/2006/relationships/image" Target="../media/image72.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63.png"/><Relationship Id="rId38" Type="http://schemas.openxmlformats.org/officeDocument/2006/relationships/image" Target="../media/image68.pn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41"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32" Type="http://schemas.openxmlformats.org/officeDocument/2006/relationships/image" Target="../media/image62.png"/><Relationship Id="rId37" Type="http://schemas.openxmlformats.org/officeDocument/2006/relationships/image" Target="../media/image67.png"/><Relationship Id="rId40" Type="http://schemas.openxmlformats.org/officeDocument/2006/relationships/image" Target="../media/image70.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36" Type="http://schemas.openxmlformats.org/officeDocument/2006/relationships/image" Target="../media/image66.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4" Type="http://schemas.openxmlformats.org/officeDocument/2006/relationships/image" Target="../media/image74.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 Id="rId35" Type="http://schemas.openxmlformats.org/officeDocument/2006/relationships/image" Target="../media/image65.png"/><Relationship Id="rId43" Type="http://schemas.openxmlformats.org/officeDocument/2006/relationships/image" Target="../media/image73.png"/></Relationships>
</file>

<file path=ppt/slides/_rels/slide45.xml.rels><?xml version="1.0" encoding="UTF-8" standalone="yes"?>
<Relationships xmlns="http://schemas.openxmlformats.org/package/2006/relationships"><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98.png"/><Relationship Id="rId39" Type="http://schemas.openxmlformats.org/officeDocument/2006/relationships/image" Target="../media/image111.png"/><Relationship Id="rId3" Type="http://schemas.openxmlformats.org/officeDocument/2006/relationships/image" Target="../media/image75.png"/><Relationship Id="rId21" Type="http://schemas.openxmlformats.org/officeDocument/2006/relationships/image" Target="../media/image93.png"/><Relationship Id="rId34" Type="http://schemas.openxmlformats.org/officeDocument/2006/relationships/image" Target="../media/image106.png"/><Relationship Id="rId42" Type="http://schemas.openxmlformats.org/officeDocument/2006/relationships/image" Target="../media/image114.png"/><Relationship Id="rId47" Type="http://schemas.openxmlformats.org/officeDocument/2006/relationships/image" Target="../media/image119.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5" Type="http://schemas.openxmlformats.org/officeDocument/2006/relationships/image" Target="../media/image97.png"/><Relationship Id="rId33" Type="http://schemas.openxmlformats.org/officeDocument/2006/relationships/image" Target="../media/image105.png"/><Relationship Id="rId38" Type="http://schemas.openxmlformats.org/officeDocument/2006/relationships/image" Target="../media/image110.png"/><Relationship Id="rId46" Type="http://schemas.openxmlformats.org/officeDocument/2006/relationships/image" Target="../media/image118.png"/><Relationship Id="rId2" Type="http://schemas.openxmlformats.org/officeDocument/2006/relationships/notesSlide" Target="../notesSlides/notesSlide23.xml"/><Relationship Id="rId16" Type="http://schemas.openxmlformats.org/officeDocument/2006/relationships/image" Target="../media/image88.png"/><Relationship Id="rId20" Type="http://schemas.openxmlformats.org/officeDocument/2006/relationships/image" Target="../media/image92.png"/><Relationship Id="rId29" Type="http://schemas.openxmlformats.org/officeDocument/2006/relationships/image" Target="../media/image101.png"/><Relationship Id="rId41" Type="http://schemas.openxmlformats.org/officeDocument/2006/relationships/image" Target="../media/image113.png"/><Relationship Id="rId1" Type="http://schemas.openxmlformats.org/officeDocument/2006/relationships/slideLayout" Target="../slideLayouts/slideLayout5.xml"/><Relationship Id="rId6" Type="http://schemas.openxmlformats.org/officeDocument/2006/relationships/image" Target="../media/image78.png"/><Relationship Id="rId11" Type="http://schemas.openxmlformats.org/officeDocument/2006/relationships/image" Target="../media/image83.png"/><Relationship Id="rId24" Type="http://schemas.openxmlformats.org/officeDocument/2006/relationships/image" Target="../media/image96.png"/><Relationship Id="rId32" Type="http://schemas.openxmlformats.org/officeDocument/2006/relationships/image" Target="../media/image104.png"/><Relationship Id="rId37" Type="http://schemas.openxmlformats.org/officeDocument/2006/relationships/image" Target="../media/image109.png"/><Relationship Id="rId40" Type="http://schemas.openxmlformats.org/officeDocument/2006/relationships/image" Target="../media/image112.png"/><Relationship Id="rId45" Type="http://schemas.openxmlformats.org/officeDocument/2006/relationships/image" Target="../media/image117.pn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png"/><Relationship Id="rId36" Type="http://schemas.openxmlformats.org/officeDocument/2006/relationships/image" Target="../media/image108.png"/><Relationship Id="rId49" Type="http://schemas.openxmlformats.org/officeDocument/2006/relationships/image" Target="../media/image121.png"/><Relationship Id="rId10" Type="http://schemas.openxmlformats.org/officeDocument/2006/relationships/image" Target="../media/image82.png"/><Relationship Id="rId19" Type="http://schemas.openxmlformats.org/officeDocument/2006/relationships/image" Target="../media/image91.png"/><Relationship Id="rId31" Type="http://schemas.openxmlformats.org/officeDocument/2006/relationships/image" Target="../media/image103.png"/><Relationship Id="rId44" Type="http://schemas.openxmlformats.org/officeDocument/2006/relationships/image" Target="../media/image116.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 Id="rId27" Type="http://schemas.openxmlformats.org/officeDocument/2006/relationships/image" Target="../media/image99.png"/><Relationship Id="rId30" Type="http://schemas.openxmlformats.org/officeDocument/2006/relationships/image" Target="../media/image102.png"/><Relationship Id="rId35" Type="http://schemas.openxmlformats.org/officeDocument/2006/relationships/image" Target="../media/image107.png"/><Relationship Id="rId43" Type="http://schemas.openxmlformats.org/officeDocument/2006/relationships/image" Target="../media/image115.png"/><Relationship Id="rId48" Type="http://schemas.openxmlformats.org/officeDocument/2006/relationships/image" Target="../media/image120.png"/><Relationship Id="rId8" Type="http://schemas.openxmlformats.org/officeDocument/2006/relationships/image" Target="../media/image80.png"/></Relationships>
</file>

<file path=ppt/slides/_rels/slide46.xml.rels><?xml version="1.0" encoding="UTF-8" standalone="yes"?>
<Relationships xmlns="http://schemas.openxmlformats.org/package/2006/relationships"><Relationship Id="rId13" Type="http://schemas.openxmlformats.org/officeDocument/2006/relationships/image" Target="../media/image132.png"/><Relationship Id="rId18" Type="http://schemas.openxmlformats.org/officeDocument/2006/relationships/image" Target="../media/image137.png"/><Relationship Id="rId26" Type="http://schemas.openxmlformats.org/officeDocument/2006/relationships/image" Target="../media/image145.png"/><Relationship Id="rId39" Type="http://schemas.openxmlformats.org/officeDocument/2006/relationships/image" Target="../media/image158.png"/><Relationship Id="rId21" Type="http://schemas.openxmlformats.org/officeDocument/2006/relationships/image" Target="../media/image140.png"/><Relationship Id="rId34" Type="http://schemas.openxmlformats.org/officeDocument/2006/relationships/image" Target="../media/image153.png"/><Relationship Id="rId42" Type="http://schemas.openxmlformats.org/officeDocument/2006/relationships/image" Target="../media/image161.png"/><Relationship Id="rId47" Type="http://schemas.openxmlformats.org/officeDocument/2006/relationships/image" Target="../media/image166.png"/><Relationship Id="rId50" Type="http://schemas.openxmlformats.org/officeDocument/2006/relationships/image" Target="../media/image169.png"/><Relationship Id="rId55" Type="http://schemas.openxmlformats.org/officeDocument/2006/relationships/image" Target="../media/image174.png"/><Relationship Id="rId7" Type="http://schemas.openxmlformats.org/officeDocument/2006/relationships/image" Target="../media/image126.png"/><Relationship Id="rId2" Type="http://schemas.openxmlformats.org/officeDocument/2006/relationships/notesSlide" Target="../notesSlides/notesSlide24.xml"/><Relationship Id="rId16" Type="http://schemas.openxmlformats.org/officeDocument/2006/relationships/image" Target="../media/image135.png"/><Relationship Id="rId20" Type="http://schemas.openxmlformats.org/officeDocument/2006/relationships/image" Target="../media/image139.png"/><Relationship Id="rId29" Type="http://schemas.openxmlformats.org/officeDocument/2006/relationships/image" Target="../media/image148.png"/><Relationship Id="rId41" Type="http://schemas.openxmlformats.org/officeDocument/2006/relationships/image" Target="../media/image160.png"/><Relationship Id="rId54" Type="http://schemas.openxmlformats.org/officeDocument/2006/relationships/image" Target="../media/image173.png"/><Relationship Id="rId62" Type="http://schemas.openxmlformats.org/officeDocument/2006/relationships/image" Target="../media/image181.png"/><Relationship Id="rId1" Type="http://schemas.openxmlformats.org/officeDocument/2006/relationships/slideLayout" Target="../slideLayouts/slideLayout5.xml"/><Relationship Id="rId6" Type="http://schemas.openxmlformats.org/officeDocument/2006/relationships/image" Target="../media/image125.png"/><Relationship Id="rId11" Type="http://schemas.openxmlformats.org/officeDocument/2006/relationships/image" Target="../media/image130.png"/><Relationship Id="rId24" Type="http://schemas.openxmlformats.org/officeDocument/2006/relationships/image" Target="../media/image143.png"/><Relationship Id="rId32" Type="http://schemas.openxmlformats.org/officeDocument/2006/relationships/image" Target="../media/image151.png"/><Relationship Id="rId37" Type="http://schemas.openxmlformats.org/officeDocument/2006/relationships/image" Target="../media/image156.png"/><Relationship Id="rId40" Type="http://schemas.openxmlformats.org/officeDocument/2006/relationships/image" Target="../media/image159.png"/><Relationship Id="rId45" Type="http://schemas.openxmlformats.org/officeDocument/2006/relationships/image" Target="../media/image164.png"/><Relationship Id="rId53" Type="http://schemas.openxmlformats.org/officeDocument/2006/relationships/image" Target="../media/image172.png"/><Relationship Id="rId58" Type="http://schemas.openxmlformats.org/officeDocument/2006/relationships/image" Target="../media/image177.png"/><Relationship Id="rId5" Type="http://schemas.openxmlformats.org/officeDocument/2006/relationships/image" Target="../media/image124.png"/><Relationship Id="rId15" Type="http://schemas.openxmlformats.org/officeDocument/2006/relationships/image" Target="../media/image134.png"/><Relationship Id="rId23" Type="http://schemas.openxmlformats.org/officeDocument/2006/relationships/image" Target="../media/image142.png"/><Relationship Id="rId28" Type="http://schemas.openxmlformats.org/officeDocument/2006/relationships/image" Target="../media/image147.png"/><Relationship Id="rId36" Type="http://schemas.openxmlformats.org/officeDocument/2006/relationships/image" Target="../media/image155.png"/><Relationship Id="rId49" Type="http://schemas.openxmlformats.org/officeDocument/2006/relationships/image" Target="../media/image168.png"/><Relationship Id="rId57" Type="http://schemas.openxmlformats.org/officeDocument/2006/relationships/image" Target="../media/image176.png"/><Relationship Id="rId61" Type="http://schemas.openxmlformats.org/officeDocument/2006/relationships/image" Target="../media/image180.png"/><Relationship Id="rId10" Type="http://schemas.openxmlformats.org/officeDocument/2006/relationships/image" Target="../media/image129.png"/><Relationship Id="rId19" Type="http://schemas.openxmlformats.org/officeDocument/2006/relationships/image" Target="../media/image138.png"/><Relationship Id="rId31" Type="http://schemas.openxmlformats.org/officeDocument/2006/relationships/image" Target="../media/image150.png"/><Relationship Id="rId44" Type="http://schemas.openxmlformats.org/officeDocument/2006/relationships/image" Target="../media/image163.png"/><Relationship Id="rId52" Type="http://schemas.openxmlformats.org/officeDocument/2006/relationships/image" Target="../media/image171.png"/><Relationship Id="rId60" Type="http://schemas.openxmlformats.org/officeDocument/2006/relationships/image" Target="../media/image17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 Id="rId22" Type="http://schemas.openxmlformats.org/officeDocument/2006/relationships/image" Target="../media/image141.png"/><Relationship Id="rId27" Type="http://schemas.openxmlformats.org/officeDocument/2006/relationships/image" Target="../media/image146.png"/><Relationship Id="rId30" Type="http://schemas.openxmlformats.org/officeDocument/2006/relationships/image" Target="../media/image149.png"/><Relationship Id="rId35" Type="http://schemas.openxmlformats.org/officeDocument/2006/relationships/image" Target="../media/image154.png"/><Relationship Id="rId43" Type="http://schemas.openxmlformats.org/officeDocument/2006/relationships/image" Target="../media/image162.png"/><Relationship Id="rId48" Type="http://schemas.openxmlformats.org/officeDocument/2006/relationships/image" Target="../media/image167.png"/><Relationship Id="rId56" Type="http://schemas.openxmlformats.org/officeDocument/2006/relationships/image" Target="../media/image175.png"/><Relationship Id="rId8" Type="http://schemas.openxmlformats.org/officeDocument/2006/relationships/image" Target="../media/image127.png"/><Relationship Id="rId51" Type="http://schemas.openxmlformats.org/officeDocument/2006/relationships/image" Target="../media/image170.png"/><Relationship Id="rId3" Type="http://schemas.openxmlformats.org/officeDocument/2006/relationships/image" Target="../media/image122.png"/><Relationship Id="rId12" Type="http://schemas.openxmlformats.org/officeDocument/2006/relationships/image" Target="../media/image131.png"/><Relationship Id="rId17" Type="http://schemas.openxmlformats.org/officeDocument/2006/relationships/image" Target="../media/image136.png"/><Relationship Id="rId25" Type="http://schemas.openxmlformats.org/officeDocument/2006/relationships/image" Target="../media/image144.png"/><Relationship Id="rId33" Type="http://schemas.openxmlformats.org/officeDocument/2006/relationships/image" Target="../media/image152.png"/><Relationship Id="rId38" Type="http://schemas.openxmlformats.org/officeDocument/2006/relationships/image" Target="../media/image157.png"/><Relationship Id="rId46" Type="http://schemas.openxmlformats.org/officeDocument/2006/relationships/image" Target="../media/image165.png"/><Relationship Id="rId59" Type="http://schemas.openxmlformats.org/officeDocument/2006/relationships/image" Target="../media/image178.png"/></Relationships>
</file>

<file path=ppt/slides/_rels/slide47.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18" Type="http://schemas.openxmlformats.org/officeDocument/2006/relationships/image" Target="../media/image196.png"/><Relationship Id="rId26" Type="http://schemas.openxmlformats.org/officeDocument/2006/relationships/image" Target="../media/image204.png"/><Relationship Id="rId3" Type="http://schemas.openxmlformats.org/officeDocument/2006/relationships/image" Target="../media/image1810.png"/><Relationship Id="rId21" Type="http://schemas.openxmlformats.org/officeDocument/2006/relationships/image" Target="../media/image199.png"/><Relationship Id="rId34" Type="http://schemas.openxmlformats.org/officeDocument/2006/relationships/image" Target="../media/image212.png"/><Relationship Id="rId7" Type="http://schemas.openxmlformats.org/officeDocument/2006/relationships/image" Target="../media/image185.png"/><Relationship Id="rId12" Type="http://schemas.openxmlformats.org/officeDocument/2006/relationships/image" Target="../media/image190.png"/><Relationship Id="rId17" Type="http://schemas.openxmlformats.org/officeDocument/2006/relationships/image" Target="../media/image195.png"/><Relationship Id="rId25" Type="http://schemas.openxmlformats.org/officeDocument/2006/relationships/image" Target="../media/image203.png"/><Relationship Id="rId33" Type="http://schemas.openxmlformats.org/officeDocument/2006/relationships/image" Target="../media/image211.png"/><Relationship Id="rId2" Type="http://schemas.openxmlformats.org/officeDocument/2006/relationships/image" Target="../media/image1812.png"/><Relationship Id="rId16" Type="http://schemas.openxmlformats.org/officeDocument/2006/relationships/image" Target="../media/image194.png"/><Relationship Id="rId20" Type="http://schemas.openxmlformats.org/officeDocument/2006/relationships/image" Target="../media/image198.png"/><Relationship Id="rId29" Type="http://schemas.openxmlformats.org/officeDocument/2006/relationships/image" Target="../media/image207.png"/><Relationship Id="rId1" Type="http://schemas.openxmlformats.org/officeDocument/2006/relationships/slideLayout" Target="../slideLayouts/slideLayout5.xml"/><Relationship Id="rId6" Type="http://schemas.openxmlformats.org/officeDocument/2006/relationships/image" Target="../media/image184.png"/><Relationship Id="rId11" Type="http://schemas.openxmlformats.org/officeDocument/2006/relationships/image" Target="../media/image189.png"/><Relationship Id="rId24" Type="http://schemas.openxmlformats.org/officeDocument/2006/relationships/image" Target="../media/image202.png"/><Relationship Id="rId32" Type="http://schemas.openxmlformats.org/officeDocument/2006/relationships/image" Target="../media/image210.png"/><Relationship Id="rId5" Type="http://schemas.openxmlformats.org/officeDocument/2006/relationships/image" Target="../media/image183.png"/><Relationship Id="rId15" Type="http://schemas.openxmlformats.org/officeDocument/2006/relationships/image" Target="../media/image193.png"/><Relationship Id="rId23" Type="http://schemas.openxmlformats.org/officeDocument/2006/relationships/image" Target="../media/image201.png"/><Relationship Id="rId28" Type="http://schemas.openxmlformats.org/officeDocument/2006/relationships/image" Target="../media/image206.png"/><Relationship Id="rId10" Type="http://schemas.openxmlformats.org/officeDocument/2006/relationships/image" Target="../media/image188.png"/><Relationship Id="rId19" Type="http://schemas.openxmlformats.org/officeDocument/2006/relationships/image" Target="../media/image197.png"/><Relationship Id="rId31" Type="http://schemas.openxmlformats.org/officeDocument/2006/relationships/image" Target="../media/image209.png"/><Relationship Id="rId4" Type="http://schemas.openxmlformats.org/officeDocument/2006/relationships/image" Target="../media/image182.png"/><Relationship Id="rId9" Type="http://schemas.openxmlformats.org/officeDocument/2006/relationships/image" Target="../media/image187.png"/><Relationship Id="rId14" Type="http://schemas.openxmlformats.org/officeDocument/2006/relationships/image" Target="../media/image192.png"/><Relationship Id="rId22" Type="http://schemas.openxmlformats.org/officeDocument/2006/relationships/image" Target="../media/image200.png"/><Relationship Id="rId27" Type="http://schemas.openxmlformats.org/officeDocument/2006/relationships/image" Target="../media/image205.png"/><Relationship Id="rId30" Type="http://schemas.openxmlformats.org/officeDocument/2006/relationships/image" Target="../media/image208.png"/><Relationship Id="rId35" Type="http://schemas.openxmlformats.org/officeDocument/2006/relationships/image" Target="../media/image213.png"/></Relationships>
</file>

<file path=ppt/slides/_rels/slide48.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221.png"/><Relationship Id="rId18" Type="http://schemas.openxmlformats.org/officeDocument/2006/relationships/image" Target="../media/image226.png"/><Relationship Id="rId26" Type="http://schemas.openxmlformats.org/officeDocument/2006/relationships/image" Target="../media/image234.png"/><Relationship Id="rId3" Type="http://schemas.openxmlformats.org/officeDocument/2006/relationships/image" Target="../media/image2130.png"/><Relationship Id="rId21" Type="http://schemas.openxmlformats.org/officeDocument/2006/relationships/image" Target="../media/image229.png"/><Relationship Id="rId34" Type="http://schemas.openxmlformats.org/officeDocument/2006/relationships/image" Target="../media/image242.png"/><Relationship Id="rId7" Type="http://schemas.openxmlformats.org/officeDocument/2006/relationships/image" Target="../media/image217.png"/><Relationship Id="rId12" Type="http://schemas.openxmlformats.org/officeDocument/2006/relationships/image" Target="../media/image2200.png"/><Relationship Id="rId17" Type="http://schemas.openxmlformats.org/officeDocument/2006/relationships/image" Target="../media/image225.png"/><Relationship Id="rId25" Type="http://schemas.openxmlformats.org/officeDocument/2006/relationships/image" Target="../media/image233.png"/><Relationship Id="rId33" Type="http://schemas.openxmlformats.org/officeDocument/2006/relationships/image" Target="../media/image2410.png"/><Relationship Id="rId2" Type="http://schemas.openxmlformats.org/officeDocument/2006/relationships/notesSlide" Target="../notesSlides/notesSlide25.xml"/><Relationship Id="rId16" Type="http://schemas.openxmlformats.org/officeDocument/2006/relationships/image" Target="../media/image224.png"/><Relationship Id="rId20" Type="http://schemas.openxmlformats.org/officeDocument/2006/relationships/image" Target="../media/image228.png"/><Relationship Id="rId29" Type="http://schemas.openxmlformats.org/officeDocument/2006/relationships/image" Target="../media/image237.png"/><Relationship Id="rId1" Type="http://schemas.openxmlformats.org/officeDocument/2006/relationships/slideLayout" Target="../slideLayouts/slideLayout5.xml"/><Relationship Id="rId6" Type="http://schemas.openxmlformats.org/officeDocument/2006/relationships/image" Target="../media/image216.png"/><Relationship Id="rId11" Type="http://schemas.openxmlformats.org/officeDocument/2006/relationships/image" Target="../media/image2190.png"/><Relationship Id="rId24" Type="http://schemas.openxmlformats.org/officeDocument/2006/relationships/image" Target="../media/image232.png"/><Relationship Id="rId32" Type="http://schemas.openxmlformats.org/officeDocument/2006/relationships/image" Target="../media/image241.png"/><Relationship Id="rId5" Type="http://schemas.openxmlformats.org/officeDocument/2006/relationships/image" Target="../media/image215.png"/><Relationship Id="rId15" Type="http://schemas.openxmlformats.org/officeDocument/2006/relationships/image" Target="../media/image223.png"/><Relationship Id="rId23" Type="http://schemas.openxmlformats.org/officeDocument/2006/relationships/image" Target="../media/image231.png"/><Relationship Id="rId28" Type="http://schemas.openxmlformats.org/officeDocument/2006/relationships/image" Target="../media/image236.png"/><Relationship Id="rId10" Type="http://schemas.openxmlformats.org/officeDocument/2006/relationships/image" Target="../media/image220.png"/><Relationship Id="rId19" Type="http://schemas.openxmlformats.org/officeDocument/2006/relationships/image" Target="../media/image227.png"/><Relationship Id="rId31" Type="http://schemas.openxmlformats.org/officeDocument/2006/relationships/image" Target="../media/image239.png"/><Relationship Id="rId4" Type="http://schemas.openxmlformats.org/officeDocument/2006/relationships/image" Target="../media/image214.png"/><Relationship Id="rId9" Type="http://schemas.openxmlformats.org/officeDocument/2006/relationships/image" Target="../media/image219.png"/><Relationship Id="rId14" Type="http://schemas.openxmlformats.org/officeDocument/2006/relationships/image" Target="../media/image222.png"/><Relationship Id="rId22" Type="http://schemas.openxmlformats.org/officeDocument/2006/relationships/image" Target="../media/image230.png"/><Relationship Id="rId27" Type="http://schemas.openxmlformats.org/officeDocument/2006/relationships/image" Target="../media/image235.png"/><Relationship Id="rId30" Type="http://schemas.openxmlformats.org/officeDocument/2006/relationships/image" Target="../media/image238.png"/><Relationship Id="rId35" Type="http://schemas.openxmlformats.org/officeDocument/2006/relationships/image" Target="../media/image240.png"/></Relationships>
</file>

<file path=ppt/slides/_rels/slide49.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221.png"/><Relationship Id="rId18" Type="http://schemas.openxmlformats.org/officeDocument/2006/relationships/image" Target="../media/image226.png"/><Relationship Id="rId26" Type="http://schemas.openxmlformats.org/officeDocument/2006/relationships/image" Target="../media/image234.png"/><Relationship Id="rId3" Type="http://schemas.openxmlformats.org/officeDocument/2006/relationships/image" Target="../media/image2431.png"/><Relationship Id="rId21" Type="http://schemas.openxmlformats.org/officeDocument/2006/relationships/image" Target="../media/image229.png"/><Relationship Id="rId34" Type="http://schemas.openxmlformats.org/officeDocument/2006/relationships/image" Target="../media/image2430.png"/><Relationship Id="rId7" Type="http://schemas.openxmlformats.org/officeDocument/2006/relationships/image" Target="../media/image217.png"/><Relationship Id="rId12" Type="http://schemas.openxmlformats.org/officeDocument/2006/relationships/image" Target="../media/image2200.png"/><Relationship Id="rId17" Type="http://schemas.openxmlformats.org/officeDocument/2006/relationships/image" Target="../media/image225.png"/><Relationship Id="rId25" Type="http://schemas.openxmlformats.org/officeDocument/2006/relationships/image" Target="../media/image243.png"/><Relationship Id="rId33" Type="http://schemas.openxmlformats.org/officeDocument/2006/relationships/image" Target="../media/image247.png"/><Relationship Id="rId2" Type="http://schemas.openxmlformats.org/officeDocument/2006/relationships/notesSlide" Target="../notesSlides/notesSlide26.xml"/><Relationship Id="rId16" Type="http://schemas.openxmlformats.org/officeDocument/2006/relationships/image" Target="../media/image224.png"/><Relationship Id="rId20" Type="http://schemas.openxmlformats.org/officeDocument/2006/relationships/image" Target="../media/image228.png"/><Relationship Id="rId29" Type="http://schemas.openxmlformats.org/officeDocument/2006/relationships/image" Target="../media/image237.png"/><Relationship Id="rId1" Type="http://schemas.openxmlformats.org/officeDocument/2006/relationships/slideLayout" Target="../slideLayouts/slideLayout5.xml"/><Relationship Id="rId6" Type="http://schemas.openxmlformats.org/officeDocument/2006/relationships/image" Target="../media/image216.png"/><Relationship Id="rId11" Type="http://schemas.openxmlformats.org/officeDocument/2006/relationships/image" Target="../media/image245.png"/><Relationship Id="rId24" Type="http://schemas.openxmlformats.org/officeDocument/2006/relationships/image" Target="../media/image232.png"/><Relationship Id="rId32" Type="http://schemas.openxmlformats.org/officeDocument/2006/relationships/image" Target="../media/image2400.png"/><Relationship Id="rId37" Type="http://schemas.openxmlformats.org/officeDocument/2006/relationships/image" Target="../media/image2460.png"/><Relationship Id="rId5" Type="http://schemas.openxmlformats.org/officeDocument/2006/relationships/image" Target="../media/image215.png"/><Relationship Id="rId15" Type="http://schemas.openxmlformats.org/officeDocument/2006/relationships/image" Target="../media/image246.png"/><Relationship Id="rId23" Type="http://schemas.openxmlformats.org/officeDocument/2006/relationships/image" Target="../media/image231.png"/><Relationship Id="rId28" Type="http://schemas.openxmlformats.org/officeDocument/2006/relationships/image" Target="../media/image236.png"/><Relationship Id="rId36" Type="http://schemas.openxmlformats.org/officeDocument/2006/relationships/image" Target="../media/image2450.png"/><Relationship Id="rId10" Type="http://schemas.openxmlformats.org/officeDocument/2006/relationships/image" Target="../media/image244.png"/><Relationship Id="rId19" Type="http://schemas.openxmlformats.org/officeDocument/2006/relationships/image" Target="../media/image227.png"/><Relationship Id="rId31" Type="http://schemas.openxmlformats.org/officeDocument/2006/relationships/image" Target="../media/image239.png"/><Relationship Id="rId4" Type="http://schemas.openxmlformats.org/officeDocument/2006/relationships/image" Target="../media/image214.png"/><Relationship Id="rId9" Type="http://schemas.openxmlformats.org/officeDocument/2006/relationships/image" Target="../media/image219.png"/><Relationship Id="rId14" Type="http://schemas.openxmlformats.org/officeDocument/2006/relationships/image" Target="../media/image222.png"/><Relationship Id="rId22" Type="http://schemas.openxmlformats.org/officeDocument/2006/relationships/image" Target="../media/image230.png"/><Relationship Id="rId27" Type="http://schemas.openxmlformats.org/officeDocument/2006/relationships/image" Target="../media/image235.png"/><Relationship Id="rId30" Type="http://schemas.openxmlformats.org/officeDocument/2006/relationships/image" Target="../media/image238.png"/><Relationship Id="rId35" Type="http://schemas.openxmlformats.org/officeDocument/2006/relationships/image" Target="../media/image24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6.gif"/><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49.png"/><Relationship Id="rId7" Type="http://schemas.openxmlformats.org/officeDocument/2006/relationships/image" Target="../media/image254.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 Id="rId9" Type="http://schemas.openxmlformats.org/officeDocument/2006/relationships/image" Target="../media/image2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24.png"/><Relationship Id="rId4" Type="http://schemas.openxmlformats.org/officeDocument/2006/relationships/image" Target="../media/image214.emf"/></Relationships>
</file>

<file path=ppt/slides/_rels/slide5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3.xml"/><Relationship Id="rId5" Type="http://schemas.openxmlformats.org/officeDocument/2006/relationships/image" Target="../media/image259.png"/><Relationship Id="rId4" Type="http://schemas.openxmlformats.org/officeDocument/2006/relationships/image" Target="../media/image2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470.png"/><Relationship Id="rId2" Type="http://schemas.openxmlformats.org/officeDocument/2006/relationships/image" Target="../media/image31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260.png"/></Relationships>
</file>

<file path=ppt/slides/_rels/slide6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2316843"/>
            <a:ext cx="8610600" cy="3129191"/>
          </a:xfrm>
          <a:noFill/>
          <a:extLst>
            <a:ext uri="{909E8E84-426E-40DD-AFC4-6F175D3DCCD1}">
              <a14:hiddenFill xmlns:a14="http://schemas.microsoft.com/office/drawing/2010/main">
                <a:solidFill>
                  <a:srgbClr val="EAEAEA"/>
                </a:solidFill>
              </a14:hiddenFill>
            </a:ext>
          </a:extLst>
        </p:spPr>
        <p:txBody>
          <a:bodyPr lIns="90000" tIns="46800" rIns="90000" bIns="46800">
            <a:spAutoFit/>
          </a:bodyPr>
          <a:lstStyle/>
          <a:p>
            <a:r>
              <a:rPr lang="en-US" altLang="en-US" sz="3600" dirty="0" smtClean="0"/>
              <a:t>Information Security – Theory vs. Reality</a:t>
            </a:r>
            <a:br>
              <a:rPr lang="en-US" altLang="en-US" sz="3600" dirty="0" smtClean="0"/>
            </a:br>
            <a:r>
              <a:rPr lang="en-US" altLang="en-US" dirty="0" smtClean="0"/>
              <a:t/>
            </a:r>
            <a:br>
              <a:rPr lang="en-US" altLang="en-US" dirty="0" smtClean="0"/>
            </a:br>
            <a:r>
              <a:rPr lang="en-US" altLang="en-US" sz="2800" dirty="0" smtClean="0"/>
              <a:t> 0368-4474-01, Winter 2015-2016</a:t>
            </a:r>
            <a:br>
              <a:rPr lang="en-US" altLang="en-US" sz="2800" dirty="0" smtClean="0"/>
            </a:br>
            <a:r>
              <a:rPr lang="en-US" altLang="en-US" sz="3200" dirty="0" smtClean="0"/>
              <a:t/>
            </a:r>
            <a:br>
              <a:rPr lang="en-US" altLang="en-US" sz="3200" dirty="0" smtClean="0"/>
            </a:br>
            <a:r>
              <a:rPr lang="en-US" altLang="en-US" sz="3200" b="1" dirty="0" smtClean="0"/>
              <a:t>Lecture 12:</a:t>
            </a:r>
            <a:br>
              <a:rPr lang="en-US" altLang="en-US" sz="3200" b="1" dirty="0" smtClean="0"/>
            </a:br>
            <a:r>
              <a:rPr lang="en-US" altLang="en-US" sz="3200" b="1" dirty="0" smtClean="0"/>
              <a:t>Verified computation and its applications,</a:t>
            </a:r>
            <a:br>
              <a:rPr lang="en-US" altLang="en-US" sz="3200" b="1" dirty="0" smtClean="0"/>
            </a:br>
            <a:r>
              <a:rPr lang="en-US" altLang="en-US" sz="3200" b="1" dirty="0" smtClean="0"/>
              <a:t>course conclusion</a:t>
            </a:r>
            <a:endParaRPr lang="he-IL" altLang="en-US" sz="3600" b="1" dirty="0" smtClean="0"/>
          </a:p>
        </p:txBody>
      </p:sp>
      <p:sp>
        <p:nvSpPr>
          <p:cNvPr id="21507" name="Rectangle 3"/>
          <p:cNvSpPr>
            <a:spLocks noGrp="1" noChangeArrowheads="1"/>
          </p:cNvSpPr>
          <p:nvPr>
            <p:ph type="subTitle" idx="1"/>
          </p:nvPr>
        </p:nvSpPr>
        <p:spPr>
          <a:xfrm>
            <a:off x="-38100" y="5603875"/>
            <a:ext cx="9144000" cy="1325563"/>
          </a:xfrm>
        </p:spPr>
        <p:txBody>
          <a:bodyPr lIns="90000" tIns="46800" rIns="90000" bIns="46800">
            <a:spAutoFit/>
          </a:bodyPr>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2800" dirty="0" smtClean="0">
                <a:latin typeface="cmr12" pitchFamily="34" charset="0"/>
              </a:rPr>
              <a:t>Eran Tromer</a:t>
            </a:r>
            <a:br>
              <a:rPr lang="en-GB" altLang="en-US" sz="2800" dirty="0" smtClean="0">
                <a:latin typeface="cmr12" pitchFamily="34" charset="0"/>
              </a:rPr>
            </a:br>
            <a:r>
              <a:rPr lang="en-GB" altLang="en-US" sz="2800" dirty="0" smtClean="0">
                <a:latin typeface="cmr12" pitchFamily="34" charset="0"/>
              </a:rPr>
              <a:t/>
            </a:r>
            <a:br>
              <a:rPr lang="en-GB" altLang="en-US" sz="2800" dirty="0" smtClean="0">
                <a:latin typeface="cmr12" pitchFamily="34" charset="0"/>
              </a:rPr>
            </a:br>
            <a:endParaRPr lang="en-US" altLang="en-US" sz="2400" i="1" dirty="0" smtClean="0">
              <a:latin typeface="cmr12" pitchFamily="34" charset="0"/>
            </a:endParaRPr>
          </a:p>
        </p:txBody>
      </p:sp>
      <p:sp>
        <p:nvSpPr>
          <p:cNvPr id="21508" name="Rectangle 11"/>
          <p:cNvSpPr>
            <a:spLocks noChangeArrowheads="1"/>
          </p:cNvSpPr>
          <p:nvPr/>
        </p:nvSpPr>
        <p:spPr bwMode="white">
          <a:xfrm>
            <a:off x="0" y="6524625"/>
            <a:ext cx="250825" cy="333375"/>
          </a:xfrm>
          <a:prstGeom prst="rect">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a:spcBef>
                <a:spcPct val="20000"/>
              </a:spcBef>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cs typeface="Arial" panose="020B0604020202020204" pitchFamily="34" charset="0"/>
              </a:defRPr>
            </a:lvl9pPr>
          </a:lstStyle>
          <a:p>
            <a:pPr algn="ctr" eaLnBrk="1" hangingPunct="1">
              <a:lnSpc>
                <a:spcPct val="85000"/>
              </a:lnSpc>
              <a:spcBef>
                <a:spcPct val="0"/>
              </a:spcBef>
              <a:buFontTx/>
              <a:buNone/>
            </a:pPr>
            <a:endParaRPr lang="en-US" altLang="en-US" sz="2800">
              <a:solidFill>
                <a:srgbClr val="A42700"/>
              </a:solidFill>
            </a:endParaRPr>
          </a:p>
        </p:txBody>
      </p:sp>
      <p:sp>
        <p:nvSpPr>
          <p:cNvPr id="21509" name="Text Box 5"/>
          <p:cNvSpPr txBox="1">
            <a:spLocks noChangeArrowheads="1"/>
          </p:cNvSpPr>
          <p:nvPr/>
        </p:nvSpPr>
        <p:spPr bwMode="auto">
          <a:xfrm>
            <a:off x="34925" y="6586538"/>
            <a:ext cx="91090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defTabSz="457200">
              <a:spcBef>
                <a:spcPct val="20000"/>
              </a:spcBef>
              <a:buChar char="•"/>
              <a:defRPr sz="3200">
                <a:solidFill>
                  <a:srgbClr val="000000"/>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rgbClr val="000000"/>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rgbClr val="000000"/>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rgbClr val="000000"/>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rgbClr val="000000"/>
                </a:solidFill>
                <a:latin typeface="Arial" panose="020B0604020202020204" pitchFamily="34" charset="0"/>
                <a:cs typeface="Arial" panose="020B0604020202020204" pitchFamily="34" charset="0"/>
              </a:defRPr>
            </a:lvl9pPr>
          </a:lstStyle>
          <a:p>
            <a:pPr eaLnBrk="1">
              <a:lnSpc>
                <a:spcPct val="102000"/>
              </a:lnSpc>
              <a:spcBef>
                <a:spcPct val="0"/>
              </a:spcBef>
              <a:buClr>
                <a:srgbClr val="000000"/>
              </a:buClr>
              <a:buFont typeface="Times New Roman" panose="02020603050405020304" pitchFamily="18" charset="0"/>
              <a:buNone/>
            </a:pPr>
            <a:endParaRPr lang="en-US" altLang="en-US" sz="1800">
              <a:solidFill>
                <a:srgbClr val="FFFFFF"/>
              </a:solidFill>
              <a:latin typeface="Myriad Web" charset="0"/>
            </a:endParaRPr>
          </a:p>
        </p:txBody>
      </p:sp>
      <p:pic>
        <p:nvPicPr>
          <p:cNvPr id="21510" name="Picture 8" descr="logo_tau.g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1875" y="285750"/>
            <a:ext cx="257175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476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p:txBody>
          <a:bodyPr/>
          <a:lstStyle/>
          <a:p>
            <a:r>
              <a:rPr lang="en-US" dirty="0" smtClean="0"/>
              <a:t>Bitcoin’s privacy problem</a:t>
            </a:r>
            <a:endParaRPr lang="en-US" dirty="0"/>
          </a:p>
        </p:txBody>
      </p:sp>
      <p:sp>
        <p:nvSpPr>
          <p:cNvPr id="3" name="Content Placeholder 2"/>
          <p:cNvSpPr>
            <a:spLocks noGrp="1"/>
          </p:cNvSpPr>
          <p:nvPr>
            <p:ph idx="1"/>
          </p:nvPr>
        </p:nvSpPr>
        <p:spPr>
          <a:xfrm>
            <a:off x="300917" y="874172"/>
            <a:ext cx="8035211" cy="577330"/>
          </a:xfrm>
        </p:spPr>
        <p:txBody>
          <a:bodyPr/>
          <a:lstStyle/>
          <a:p>
            <a:pPr marL="0" indent="0">
              <a:buNone/>
            </a:pPr>
            <a:r>
              <a:rPr lang="en-US" sz="2800" dirty="0" smtClean="0"/>
              <a:t>Bitcoin: decentralized </a:t>
            </a:r>
            <a:r>
              <a:rPr lang="en-US" sz="2800" u="sng" dirty="0" smtClean="0"/>
              <a:t>digital</a:t>
            </a:r>
            <a:r>
              <a:rPr lang="en-US" sz="2800" dirty="0" smtClean="0"/>
              <a:t> currency.</a:t>
            </a:r>
            <a:endParaRPr lang="he-IL" sz="2800" dirty="0" smtClean="0"/>
          </a:p>
        </p:txBody>
      </p:sp>
      <p:pic>
        <p:nvPicPr>
          <p:cNvPr id="6" name="Picture 6" descr="little_cthulhu-oran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078758" y="605544"/>
            <a:ext cx="859055" cy="12954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rot="883119" flipH="1">
            <a:off x="8204438" y="908885"/>
            <a:ext cx="617916" cy="270296"/>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900" dirty="0" smtClean="0"/>
              <a:t>0110010010</a:t>
            </a:r>
          </a:p>
          <a:p>
            <a:r>
              <a:rPr lang="en-US" sz="900" dirty="0" smtClean="0"/>
              <a:t>1010101100</a:t>
            </a:r>
            <a:endParaRPr lang="en-US" sz="900" dirty="0"/>
          </a:p>
        </p:txBody>
      </p:sp>
      <p:pic>
        <p:nvPicPr>
          <p:cNvPr id="9" name="Picture 6" descr="little_cthulhu-orange"/>
          <p:cNvPicPr>
            <a:picLocks noChangeAspect="1" noChangeArrowheads="1"/>
          </p:cNvPicPr>
          <p:nvPr/>
        </p:nvPicPr>
        <p:blipFill>
          <a:blip r:embed="rId3">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6728653" y="2462600"/>
            <a:ext cx="866492"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little_cthulhu-orange"/>
          <p:cNvPicPr>
            <a:picLocks noChangeAspect="1" noChangeArrowheads="1"/>
          </p:cNvPicPr>
          <p:nvPr/>
        </p:nvPicPr>
        <p:blipFill>
          <a:blip r:embed="rId4">
            <a:clrChange>
              <a:clrFrom>
                <a:srgbClr val="FFFFFF"/>
              </a:clrFrom>
              <a:clrTo>
                <a:srgbClr val="FFFFFF">
                  <a:alpha val="0"/>
                </a:srgbClr>
              </a:clrTo>
            </a:clrChange>
            <a:duotone>
              <a:prstClr val="black"/>
              <a:srgbClr val="6A47FF">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069234" y="2416880"/>
            <a:ext cx="866492"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ittle_cthulhu-orange"/>
          <p:cNvPicPr>
            <a:picLocks noChangeAspect="1" noChangeArrowheads="1"/>
          </p:cNvPicPr>
          <p:nvPr/>
        </p:nvPicPr>
        <p:blipFill>
          <a:blip r:embed="rId6">
            <a:clrChange>
              <a:clrFrom>
                <a:srgbClr val="FFFFFF"/>
              </a:clrFrom>
              <a:clrTo>
                <a:srgbClr val="FFFFFF">
                  <a:alpha val="0"/>
                </a:srgbClr>
              </a:clrTo>
            </a:clrChange>
            <a:duotone>
              <a:prstClr val="black"/>
              <a:srgbClr val="FFFF00">
                <a:tint val="45000"/>
                <a:satMod val="40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388072" y="2462600"/>
            <a:ext cx="866492" cy="129540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bwMode="auto">
          <a:xfrm rot="883119" flipH="1">
            <a:off x="8198370" y="2699585"/>
            <a:ext cx="617916" cy="270296"/>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900" dirty="0" smtClean="0"/>
              <a:t>0110010010</a:t>
            </a:r>
          </a:p>
          <a:p>
            <a:r>
              <a:rPr lang="en-US" sz="900" dirty="0" smtClean="0"/>
              <a:t>1010101100</a:t>
            </a:r>
            <a:endParaRPr lang="en-US" sz="900" dirty="0"/>
          </a:p>
        </p:txBody>
      </p:sp>
      <p:sp>
        <p:nvSpPr>
          <p:cNvPr id="13" name="Rounded Rectangle 12"/>
          <p:cNvSpPr/>
          <p:nvPr/>
        </p:nvSpPr>
        <p:spPr bwMode="auto">
          <a:xfrm rot="883119" flipH="1">
            <a:off x="6840644" y="2707205"/>
            <a:ext cx="617916" cy="270296"/>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900" dirty="0" smtClean="0"/>
              <a:t>0110010010</a:t>
            </a:r>
          </a:p>
          <a:p>
            <a:r>
              <a:rPr lang="en-US" sz="900" dirty="0" smtClean="0"/>
              <a:t>1010101100</a:t>
            </a:r>
            <a:endParaRPr lang="en-US" sz="900" dirty="0"/>
          </a:p>
        </p:txBody>
      </p:sp>
      <p:sp>
        <p:nvSpPr>
          <p:cNvPr id="14" name="Rounded Rectangle 13"/>
          <p:cNvSpPr/>
          <p:nvPr/>
        </p:nvSpPr>
        <p:spPr bwMode="auto">
          <a:xfrm rot="883119" flipH="1">
            <a:off x="5492443" y="2707205"/>
            <a:ext cx="617916" cy="270296"/>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900" dirty="0" smtClean="0"/>
              <a:t>0110010010</a:t>
            </a:r>
          </a:p>
          <a:p>
            <a:r>
              <a:rPr lang="en-US" sz="900" dirty="0" smtClean="0"/>
              <a:t>1010101100</a:t>
            </a:r>
            <a:endParaRPr lang="en-US" sz="900" dirty="0"/>
          </a:p>
        </p:txBody>
      </p:sp>
      <p:sp>
        <p:nvSpPr>
          <p:cNvPr id="15" name="Content Placeholder 2"/>
          <p:cNvSpPr txBox="1">
            <a:spLocks/>
          </p:cNvSpPr>
          <p:nvPr/>
        </p:nvSpPr>
        <p:spPr bwMode="auto">
          <a:xfrm>
            <a:off x="300917" y="1368980"/>
            <a:ext cx="6934200" cy="445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a:solidFill>
                  <a:srgbClr val="000000"/>
                </a:solidFill>
                <a:latin typeface="+mn-lt"/>
                <a:ea typeface="+mn-ea"/>
                <a:cs typeface="+mn-cs"/>
              </a:defRPr>
            </a:lvl1pPr>
            <a:lvl2pPr marL="742950" indent="-285750" algn="r" rtl="1" eaLnBrk="1" fontAlgn="base" hangingPunct="1">
              <a:spcBef>
                <a:spcPct val="20000"/>
              </a:spcBef>
              <a:spcAft>
                <a:spcPct val="0"/>
              </a:spcAft>
              <a:buChar char="–"/>
              <a:defRPr sz="2800">
                <a:solidFill>
                  <a:srgbClr val="000000"/>
                </a:solidFill>
                <a:latin typeface="+mn-lt"/>
                <a:cs typeface="+mn-cs"/>
              </a:defRPr>
            </a:lvl2pPr>
            <a:lvl3pPr marL="1143000" indent="-228600" algn="r" rtl="1" eaLnBrk="1" fontAlgn="base" hangingPunct="1">
              <a:spcBef>
                <a:spcPct val="20000"/>
              </a:spcBef>
              <a:spcAft>
                <a:spcPct val="0"/>
              </a:spcAft>
              <a:buChar char="•"/>
              <a:defRPr sz="2400">
                <a:solidFill>
                  <a:srgbClr val="000000"/>
                </a:solidFill>
                <a:latin typeface="+mn-lt"/>
                <a:cs typeface="+mn-cs"/>
              </a:defRPr>
            </a:lvl3pPr>
            <a:lvl4pPr marL="1600200" indent="-228600" algn="r" rtl="1" eaLnBrk="1" fontAlgn="base" hangingPunct="1">
              <a:spcBef>
                <a:spcPct val="20000"/>
              </a:spcBef>
              <a:spcAft>
                <a:spcPct val="0"/>
              </a:spcAft>
              <a:buChar char="–"/>
              <a:defRPr sz="2000">
                <a:solidFill>
                  <a:srgbClr val="000000"/>
                </a:solidFill>
                <a:latin typeface="+mn-lt"/>
                <a:cs typeface="+mn-cs"/>
              </a:defRPr>
            </a:lvl4pPr>
            <a:lvl5pPr marL="2057400" indent="-228600" algn="r" rtl="1"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indent="0" algn="l" rtl="0">
              <a:buFontTx/>
              <a:buNone/>
            </a:pPr>
            <a:r>
              <a:rPr lang="en-US" sz="2800" kern="0" dirty="0" smtClean="0"/>
              <a:t>What’s to prevent double-spending?</a:t>
            </a:r>
            <a:endParaRPr lang="he-IL" sz="2800" kern="0" dirty="0" smtClean="0"/>
          </a:p>
        </p:txBody>
      </p:sp>
      <p:cxnSp>
        <p:nvCxnSpPr>
          <p:cNvPr id="18" name="Straight Arrow Connector 17"/>
          <p:cNvCxnSpPr/>
          <p:nvPr/>
        </p:nvCxnSpPr>
        <p:spPr bwMode="auto">
          <a:xfrm>
            <a:off x="8502480" y="1900944"/>
            <a:ext cx="5805" cy="515936"/>
          </a:xfrm>
          <a:prstGeom prst="straightConnector1">
            <a:avLst/>
          </a:prstGeom>
          <a:solidFill>
            <a:srgbClr val="FFFFFF"/>
          </a:solidFill>
          <a:ln w="38100" cap="flat" cmpd="sng" algn="ctr">
            <a:solidFill>
              <a:srgbClr val="FFC000"/>
            </a:solidFill>
            <a:prstDash val="solid"/>
            <a:round/>
            <a:headEnd type="none" w="med" len="med"/>
            <a:tailEnd type="arrow"/>
          </a:ln>
          <a:effectLst/>
        </p:spPr>
      </p:cxnSp>
      <p:cxnSp>
        <p:nvCxnSpPr>
          <p:cNvPr id="19" name="Straight Arrow Connector 18"/>
          <p:cNvCxnSpPr/>
          <p:nvPr/>
        </p:nvCxnSpPr>
        <p:spPr bwMode="auto">
          <a:xfrm flipH="1">
            <a:off x="7389847" y="1846492"/>
            <a:ext cx="804830" cy="616108"/>
          </a:xfrm>
          <a:prstGeom prst="straightConnector1">
            <a:avLst/>
          </a:prstGeom>
          <a:solidFill>
            <a:srgbClr val="FFFFFF"/>
          </a:solidFill>
          <a:ln w="38100" cap="flat" cmpd="sng" algn="ctr">
            <a:solidFill>
              <a:srgbClr val="FFC000"/>
            </a:solidFill>
            <a:prstDash val="solid"/>
            <a:round/>
            <a:headEnd type="none" w="med" len="med"/>
            <a:tailEnd type="arrow"/>
          </a:ln>
          <a:effectLst/>
        </p:spPr>
      </p:cxnSp>
      <p:cxnSp>
        <p:nvCxnSpPr>
          <p:cNvPr id="21" name="Straight Arrow Connector 20"/>
          <p:cNvCxnSpPr/>
          <p:nvPr/>
        </p:nvCxnSpPr>
        <p:spPr bwMode="auto">
          <a:xfrm flipH="1">
            <a:off x="5957032" y="1647125"/>
            <a:ext cx="2101603" cy="861195"/>
          </a:xfrm>
          <a:prstGeom prst="straightConnector1">
            <a:avLst/>
          </a:prstGeom>
          <a:solidFill>
            <a:srgbClr val="FFFFFF"/>
          </a:solidFill>
          <a:ln w="38100" cap="flat" cmpd="sng" algn="ctr">
            <a:solidFill>
              <a:srgbClr val="FFC000"/>
            </a:solidFill>
            <a:prstDash val="solid"/>
            <a:round/>
            <a:headEnd type="none" w="med" len="med"/>
            <a:tailEnd type="arrow"/>
          </a:ln>
          <a:effectLst/>
        </p:spPr>
      </p:cxnSp>
    </p:spTree>
    <p:extLst>
      <p:ext uri="{BB962C8B-B14F-4D97-AF65-F5344CB8AC3E}">
        <p14:creationId xmlns:p14="http://schemas.microsoft.com/office/powerpoint/2010/main" val="9056948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P spid="14" grpId="0" animBg="1"/>
      <p:bldP spid="14" grpId="1"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p:txBody>
          <a:bodyPr/>
          <a:lstStyle/>
          <a:p>
            <a:r>
              <a:rPr lang="en-US" dirty="0" smtClean="0"/>
              <a:t>Bitcoin’s privacy problem</a:t>
            </a:r>
            <a:endParaRPr lang="en-US" dirty="0"/>
          </a:p>
        </p:txBody>
      </p:sp>
      <p:sp>
        <p:nvSpPr>
          <p:cNvPr id="3" name="Content Placeholder 2"/>
          <p:cNvSpPr>
            <a:spLocks noGrp="1"/>
          </p:cNvSpPr>
          <p:nvPr>
            <p:ph idx="1"/>
          </p:nvPr>
        </p:nvSpPr>
        <p:spPr>
          <a:xfrm>
            <a:off x="300917" y="874172"/>
            <a:ext cx="8035211" cy="577330"/>
          </a:xfrm>
        </p:spPr>
        <p:txBody>
          <a:bodyPr/>
          <a:lstStyle/>
          <a:p>
            <a:pPr marL="0" indent="0">
              <a:buNone/>
            </a:pPr>
            <a:r>
              <a:rPr lang="en-US" sz="2800" dirty="0" smtClean="0"/>
              <a:t>Bitcoin: decentralized </a:t>
            </a:r>
            <a:r>
              <a:rPr lang="en-US" sz="2800" u="sng" dirty="0" smtClean="0"/>
              <a:t>digital</a:t>
            </a:r>
            <a:r>
              <a:rPr lang="en-US" sz="2800" dirty="0" smtClean="0"/>
              <a:t> currency.</a:t>
            </a:r>
            <a:endParaRPr lang="he-IL" sz="2800" dirty="0" smtClean="0"/>
          </a:p>
        </p:txBody>
      </p:sp>
      <p:sp>
        <p:nvSpPr>
          <p:cNvPr id="4" name="Content Placeholder 2"/>
          <p:cNvSpPr txBox="1">
            <a:spLocks/>
          </p:cNvSpPr>
          <p:nvPr/>
        </p:nvSpPr>
        <p:spPr bwMode="auto">
          <a:xfrm>
            <a:off x="300917" y="1829895"/>
            <a:ext cx="6614841" cy="137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a:solidFill>
                  <a:srgbClr val="000000"/>
                </a:solidFill>
                <a:latin typeface="+mn-lt"/>
                <a:ea typeface="+mn-ea"/>
                <a:cs typeface="+mn-cs"/>
              </a:defRPr>
            </a:lvl1pPr>
            <a:lvl2pPr marL="742950" indent="-285750" algn="r" rtl="1" eaLnBrk="1" fontAlgn="base" hangingPunct="1">
              <a:spcBef>
                <a:spcPct val="20000"/>
              </a:spcBef>
              <a:spcAft>
                <a:spcPct val="0"/>
              </a:spcAft>
              <a:buChar char="–"/>
              <a:defRPr sz="2800">
                <a:solidFill>
                  <a:srgbClr val="000000"/>
                </a:solidFill>
                <a:latin typeface="+mn-lt"/>
                <a:cs typeface="+mn-cs"/>
              </a:defRPr>
            </a:lvl2pPr>
            <a:lvl3pPr marL="1143000" indent="-228600" algn="r" rtl="1" eaLnBrk="1" fontAlgn="base" hangingPunct="1">
              <a:spcBef>
                <a:spcPct val="20000"/>
              </a:spcBef>
              <a:spcAft>
                <a:spcPct val="0"/>
              </a:spcAft>
              <a:buChar char="•"/>
              <a:defRPr sz="2400">
                <a:solidFill>
                  <a:srgbClr val="000000"/>
                </a:solidFill>
                <a:latin typeface="+mn-lt"/>
                <a:cs typeface="+mn-cs"/>
              </a:defRPr>
            </a:lvl3pPr>
            <a:lvl4pPr marL="1600200" indent="-228600" algn="r" rtl="1" eaLnBrk="1" fontAlgn="base" hangingPunct="1">
              <a:spcBef>
                <a:spcPct val="20000"/>
              </a:spcBef>
              <a:spcAft>
                <a:spcPct val="0"/>
              </a:spcAft>
              <a:buChar char="–"/>
              <a:defRPr sz="2000">
                <a:solidFill>
                  <a:srgbClr val="000000"/>
                </a:solidFill>
                <a:latin typeface="+mn-lt"/>
                <a:cs typeface="+mn-cs"/>
              </a:defRPr>
            </a:lvl4pPr>
            <a:lvl5pPr marL="2057400" indent="-228600" algn="r" rtl="1"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indent="0" algn="l" rtl="0">
              <a:buFontTx/>
              <a:buNone/>
            </a:pPr>
            <a:r>
              <a:rPr lang="en-US" sz="2800" kern="0" dirty="0" smtClean="0">
                <a:solidFill>
                  <a:srgbClr val="2D5DAD"/>
                </a:solidFill>
              </a:rPr>
              <a:t>Solution: broadcast every transaction</a:t>
            </a:r>
            <a:br>
              <a:rPr lang="en-US" sz="2800" kern="0" dirty="0" smtClean="0">
                <a:solidFill>
                  <a:srgbClr val="2D5DAD"/>
                </a:solidFill>
              </a:rPr>
            </a:br>
            <a:r>
              <a:rPr lang="en-US" sz="2800" kern="0" dirty="0" smtClean="0">
                <a:solidFill>
                  <a:srgbClr val="2D5DAD"/>
                </a:solidFill>
              </a:rPr>
              <a:t>into a public ledger (</a:t>
            </a:r>
            <a:r>
              <a:rPr lang="en-US" sz="2800" i="1" kern="0" dirty="0" err="1" smtClean="0">
                <a:solidFill>
                  <a:srgbClr val="2D5DAD"/>
                </a:solidFill>
              </a:rPr>
              <a:t>blockchain</a:t>
            </a:r>
            <a:r>
              <a:rPr lang="en-US" sz="2800" kern="0" dirty="0" smtClean="0">
                <a:solidFill>
                  <a:srgbClr val="2D5DAD"/>
                </a:solidFill>
              </a:rPr>
              <a:t>):</a:t>
            </a:r>
            <a:endParaRPr lang="en-US" sz="2800" kern="0" dirty="0">
              <a:solidFill>
                <a:srgbClr val="2D5DAD"/>
              </a:solidFill>
            </a:endParaRPr>
          </a:p>
        </p:txBody>
      </p:sp>
      <p:pic>
        <p:nvPicPr>
          <p:cNvPr id="6" name="Picture 6" descr="little_cthulhu-oran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078758" y="605544"/>
            <a:ext cx="859055" cy="12954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rot="883119" flipH="1">
            <a:off x="8204438" y="908885"/>
            <a:ext cx="617916" cy="270296"/>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900" dirty="0" smtClean="0"/>
              <a:t>0110010010</a:t>
            </a:r>
          </a:p>
          <a:p>
            <a:r>
              <a:rPr lang="en-US" sz="900" dirty="0" smtClean="0"/>
              <a:t>1010101100</a:t>
            </a:r>
            <a:endParaRPr lang="en-US" sz="900" dirty="0"/>
          </a:p>
        </p:txBody>
      </p:sp>
      <p:pic>
        <p:nvPicPr>
          <p:cNvPr id="10" name="Picture 6" descr="little_cthulhu-orange"/>
          <p:cNvPicPr>
            <a:picLocks noChangeAspect="1" noChangeArrowheads="1"/>
          </p:cNvPicPr>
          <p:nvPr/>
        </p:nvPicPr>
        <p:blipFill>
          <a:blip r:embed="rId4">
            <a:clrChange>
              <a:clrFrom>
                <a:srgbClr val="FFFFFF"/>
              </a:clrFrom>
              <a:clrTo>
                <a:srgbClr val="FFFFFF">
                  <a:alpha val="0"/>
                </a:srgbClr>
              </a:clrTo>
            </a:clrChange>
            <a:duotone>
              <a:prstClr val="black"/>
              <a:srgbClr val="6A47FF">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069234" y="2416880"/>
            <a:ext cx="866492" cy="129540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bwMode="auto">
          <a:xfrm rot="883119" flipH="1">
            <a:off x="8198370" y="2699585"/>
            <a:ext cx="617916" cy="270296"/>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900" dirty="0" smtClean="0"/>
              <a:t>0110010010</a:t>
            </a:r>
          </a:p>
          <a:p>
            <a:r>
              <a:rPr lang="en-US" sz="900" dirty="0" smtClean="0"/>
              <a:t>1010101100</a:t>
            </a:r>
            <a:endParaRPr lang="en-US" sz="900" dirty="0"/>
          </a:p>
        </p:txBody>
      </p:sp>
      <p:sp>
        <p:nvSpPr>
          <p:cNvPr id="15" name="Content Placeholder 2"/>
          <p:cNvSpPr txBox="1">
            <a:spLocks/>
          </p:cNvSpPr>
          <p:nvPr/>
        </p:nvSpPr>
        <p:spPr bwMode="auto">
          <a:xfrm>
            <a:off x="300917" y="1368980"/>
            <a:ext cx="6934200" cy="4458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a:solidFill>
                  <a:srgbClr val="000000"/>
                </a:solidFill>
                <a:latin typeface="+mn-lt"/>
                <a:ea typeface="+mn-ea"/>
                <a:cs typeface="+mn-cs"/>
              </a:defRPr>
            </a:lvl1pPr>
            <a:lvl2pPr marL="742950" indent="-285750" algn="r" rtl="1" eaLnBrk="1" fontAlgn="base" hangingPunct="1">
              <a:spcBef>
                <a:spcPct val="20000"/>
              </a:spcBef>
              <a:spcAft>
                <a:spcPct val="0"/>
              </a:spcAft>
              <a:buChar char="–"/>
              <a:defRPr sz="2800">
                <a:solidFill>
                  <a:srgbClr val="000000"/>
                </a:solidFill>
                <a:latin typeface="+mn-lt"/>
                <a:cs typeface="+mn-cs"/>
              </a:defRPr>
            </a:lvl2pPr>
            <a:lvl3pPr marL="1143000" indent="-228600" algn="r" rtl="1" eaLnBrk="1" fontAlgn="base" hangingPunct="1">
              <a:spcBef>
                <a:spcPct val="20000"/>
              </a:spcBef>
              <a:spcAft>
                <a:spcPct val="0"/>
              </a:spcAft>
              <a:buChar char="•"/>
              <a:defRPr sz="2400">
                <a:solidFill>
                  <a:srgbClr val="000000"/>
                </a:solidFill>
                <a:latin typeface="+mn-lt"/>
                <a:cs typeface="+mn-cs"/>
              </a:defRPr>
            </a:lvl3pPr>
            <a:lvl4pPr marL="1600200" indent="-228600" algn="r" rtl="1" eaLnBrk="1" fontAlgn="base" hangingPunct="1">
              <a:spcBef>
                <a:spcPct val="20000"/>
              </a:spcBef>
              <a:spcAft>
                <a:spcPct val="0"/>
              </a:spcAft>
              <a:buChar char="–"/>
              <a:defRPr sz="2000">
                <a:solidFill>
                  <a:srgbClr val="000000"/>
                </a:solidFill>
                <a:latin typeface="+mn-lt"/>
                <a:cs typeface="+mn-cs"/>
              </a:defRPr>
            </a:lvl4pPr>
            <a:lvl5pPr marL="2057400" indent="-228600" algn="r" rtl="1"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indent="0" algn="l" rtl="0">
              <a:buFontTx/>
              <a:buNone/>
            </a:pPr>
            <a:r>
              <a:rPr lang="en-US" sz="2800" kern="0" dirty="0" smtClean="0"/>
              <a:t>What’s to prevent double-spending?</a:t>
            </a:r>
            <a:endParaRPr lang="he-IL" sz="2800" kern="0" dirty="0" smtClean="0"/>
          </a:p>
        </p:txBody>
      </p:sp>
      <p:cxnSp>
        <p:nvCxnSpPr>
          <p:cNvPr id="18" name="Straight Arrow Connector 17"/>
          <p:cNvCxnSpPr/>
          <p:nvPr/>
        </p:nvCxnSpPr>
        <p:spPr bwMode="auto">
          <a:xfrm>
            <a:off x="8502480" y="1900944"/>
            <a:ext cx="5805" cy="515936"/>
          </a:xfrm>
          <a:prstGeom prst="straightConnector1">
            <a:avLst/>
          </a:prstGeom>
          <a:solidFill>
            <a:srgbClr val="FFFFFF"/>
          </a:solidFill>
          <a:ln w="38100" cap="flat" cmpd="sng" algn="ctr">
            <a:solidFill>
              <a:srgbClr val="FFC000"/>
            </a:solidFill>
            <a:prstDash val="solid"/>
            <a:round/>
            <a:headEnd type="none" w="med" len="med"/>
            <a:tailEnd type="arrow"/>
          </a:ln>
          <a:effectLst/>
        </p:spPr>
      </p:cxnSp>
      <p:sp>
        <p:nvSpPr>
          <p:cNvPr id="27" name="Content Placeholder 2"/>
          <p:cNvSpPr txBox="1">
            <a:spLocks/>
          </p:cNvSpPr>
          <p:nvPr/>
        </p:nvSpPr>
        <p:spPr bwMode="auto">
          <a:xfrm>
            <a:off x="300917" y="4593002"/>
            <a:ext cx="8843061" cy="3643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a:solidFill>
                  <a:srgbClr val="000000"/>
                </a:solidFill>
                <a:latin typeface="+mn-lt"/>
                <a:ea typeface="+mn-ea"/>
                <a:cs typeface="+mn-cs"/>
              </a:defRPr>
            </a:lvl1pPr>
            <a:lvl2pPr marL="742950" indent="-285750" algn="r" rtl="1" eaLnBrk="1" fontAlgn="base" hangingPunct="1">
              <a:spcBef>
                <a:spcPct val="20000"/>
              </a:spcBef>
              <a:spcAft>
                <a:spcPct val="0"/>
              </a:spcAft>
              <a:buChar char="–"/>
              <a:defRPr sz="2800">
                <a:solidFill>
                  <a:srgbClr val="000000"/>
                </a:solidFill>
                <a:latin typeface="+mn-lt"/>
                <a:cs typeface="+mn-cs"/>
              </a:defRPr>
            </a:lvl2pPr>
            <a:lvl3pPr marL="1143000" indent="-228600" algn="r" rtl="1" eaLnBrk="1" fontAlgn="base" hangingPunct="1">
              <a:spcBef>
                <a:spcPct val="20000"/>
              </a:spcBef>
              <a:spcAft>
                <a:spcPct val="0"/>
              </a:spcAft>
              <a:buChar char="•"/>
              <a:defRPr sz="2400">
                <a:solidFill>
                  <a:srgbClr val="000000"/>
                </a:solidFill>
                <a:latin typeface="+mn-lt"/>
                <a:cs typeface="+mn-cs"/>
              </a:defRPr>
            </a:lvl3pPr>
            <a:lvl4pPr marL="1600200" indent="-228600" algn="r" rtl="1" eaLnBrk="1" fontAlgn="base" hangingPunct="1">
              <a:spcBef>
                <a:spcPct val="20000"/>
              </a:spcBef>
              <a:spcAft>
                <a:spcPct val="0"/>
              </a:spcAft>
              <a:buChar char="–"/>
              <a:defRPr sz="2000">
                <a:solidFill>
                  <a:srgbClr val="000000"/>
                </a:solidFill>
                <a:latin typeface="+mn-lt"/>
                <a:cs typeface="+mn-cs"/>
              </a:defRPr>
            </a:lvl4pPr>
            <a:lvl5pPr marL="2057400" indent="-228600" algn="r" rtl="1"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indent="0" algn="l" rtl="0">
              <a:buFontTx/>
              <a:buNone/>
              <a:tabLst>
                <a:tab pos="6634163" algn="r"/>
              </a:tabLst>
            </a:pPr>
            <a:r>
              <a:rPr lang="en-US" sz="2800" kern="0" dirty="0" smtClean="0"/>
              <a:t>The cost: </a:t>
            </a:r>
            <a:r>
              <a:rPr lang="en-US" sz="2800" kern="0" dirty="0" smtClean="0">
                <a:solidFill>
                  <a:srgbClr val="FF0000"/>
                </a:solidFill>
              </a:rPr>
              <a:t>privacy</a:t>
            </a:r>
            <a:r>
              <a:rPr lang="en-US" sz="2800" kern="0" dirty="0" smtClean="0"/>
              <a:t>.</a:t>
            </a:r>
            <a:endParaRPr lang="he-IL" sz="2800" kern="0" dirty="0" smtClean="0"/>
          </a:p>
        </p:txBody>
      </p:sp>
      <p:grpSp>
        <p:nvGrpSpPr>
          <p:cNvPr id="1028" name="Group 1027"/>
          <p:cNvGrpSpPr/>
          <p:nvPr/>
        </p:nvGrpSpPr>
        <p:grpSpPr>
          <a:xfrm>
            <a:off x="445044" y="2495163"/>
            <a:ext cx="7051312" cy="2035711"/>
            <a:chOff x="445044" y="2598506"/>
            <a:chExt cx="7051312" cy="2035711"/>
          </a:xfrm>
        </p:grpSpPr>
        <p:sp>
          <p:nvSpPr>
            <p:cNvPr id="22" name="Horizontal Scroll 21"/>
            <p:cNvSpPr/>
            <p:nvPr/>
          </p:nvSpPr>
          <p:spPr bwMode="auto">
            <a:xfrm>
              <a:off x="445044" y="2598506"/>
              <a:ext cx="7051312" cy="2035711"/>
            </a:xfrm>
            <a:prstGeom prst="horizontalScroll">
              <a:avLst/>
            </a:prstGeom>
            <a:solidFill>
              <a:srgbClr val="5283D2"/>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p>
          </p:txBody>
        </p:sp>
        <p:sp>
          <p:nvSpPr>
            <p:cNvPr id="34" name="Horizontal Scroll 45"/>
            <p:cNvSpPr/>
            <p:nvPr/>
          </p:nvSpPr>
          <p:spPr bwMode="auto">
            <a:xfrm>
              <a:off x="3776252" y="2914719"/>
              <a:ext cx="1098276" cy="1374775"/>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r>
                <a:rPr lang="en-US" sz="1600" dirty="0" smtClean="0">
                  <a:solidFill>
                    <a:srgbClr val="000000"/>
                  </a:solidFill>
                </a:rPr>
                <a:t>From:</a:t>
              </a:r>
              <a:br>
                <a:rPr lang="en-US" sz="1600" dirty="0" smtClean="0">
                  <a:solidFill>
                    <a:srgbClr val="000000"/>
                  </a:solidFill>
                </a:rPr>
              </a:br>
              <a:r>
                <a:rPr lang="en-US" sz="1600" dirty="0" smtClean="0">
                  <a:solidFill>
                    <a:srgbClr val="000000"/>
                  </a:solidFill>
                </a:rPr>
                <a:t>To:</a:t>
              </a:r>
              <a:br>
                <a:rPr lang="en-US" sz="1600" dirty="0" smtClean="0">
                  <a:solidFill>
                    <a:srgbClr val="000000"/>
                  </a:solidFill>
                </a:rPr>
              </a:br>
              <a:r>
                <a:rPr lang="en-US" sz="1600" dirty="0" smtClean="0">
                  <a:solidFill>
                    <a:srgbClr val="000000"/>
                  </a:solidFill>
                </a:rPr>
                <a:t>Value:  5</a:t>
              </a:r>
              <a:endParaRPr lang="en-US" sz="1600" dirty="0">
                <a:solidFill>
                  <a:srgbClr val="000000"/>
                </a:solidFill>
                <a:latin typeface="Times New Roman" panose="02020603050405020304" pitchFamily="18" charset="0"/>
                <a:cs typeface="Times New Roman" panose="02020603050405020304" pitchFamily="18" charset="0"/>
              </a:endParaRPr>
            </a:p>
          </p:txBody>
        </p:sp>
        <p:pic>
          <p:nvPicPr>
            <p:cNvPr id="38" name="Picture 2" descr="F33980a44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1042" y="3562418"/>
              <a:ext cx="91016" cy="1537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cstate="print">
              <a:duotone>
                <a:prstClr val="black"/>
                <a:srgbClr val="FFFF00">
                  <a:tint val="45000"/>
                  <a:satMod val="400000"/>
                </a:srgbClr>
              </a:duotone>
              <a:extLst>
                <a:ext uri="{28A0092B-C50C-407E-A947-70E740481C1C}">
                  <a14:useLocalDpi xmlns:a14="http://schemas.microsoft.com/office/drawing/2010/main" val="0"/>
                </a:ext>
              </a:extLst>
            </a:blip>
            <a:stretch>
              <a:fillRect/>
            </a:stretch>
          </p:blipFill>
          <p:spPr>
            <a:xfrm>
              <a:off x="4521594" y="2927640"/>
              <a:ext cx="193660" cy="285442"/>
            </a:xfrm>
            <a:prstGeom prst="rect">
              <a:avLst/>
            </a:prstGeom>
          </p:spPr>
        </p:pic>
        <p:pic>
          <p:nvPicPr>
            <p:cNvPr id="46" name="Picture 45"/>
            <p:cNvPicPr>
              <a:picLocks noChangeAspect="1"/>
            </p:cNvPicPr>
            <p:nvPr/>
          </p:nvPicPr>
          <p:blipFill>
            <a:blip r:embed="rId7"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4521594" y="3221340"/>
              <a:ext cx="193660" cy="285442"/>
            </a:xfrm>
            <a:prstGeom prst="rect">
              <a:avLst/>
            </a:prstGeom>
          </p:spPr>
        </p:pic>
        <p:sp>
          <p:nvSpPr>
            <p:cNvPr id="47" name="Horizontal Scroll 45"/>
            <p:cNvSpPr/>
            <p:nvPr/>
          </p:nvSpPr>
          <p:spPr bwMode="auto">
            <a:xfrm>
              <a:off x="2466959" y="2914719"/>
              <a:ext cx="1098276" cy="1374775"/>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r>
                <a:rPr lang="en-US" sz="1600" dirty="0" smtClean="0">
                  <a:solidFill>
                    <a:srgbClr val="000000"/>
                  </a:solidFill>
                </a:rPr>
                <a:t>From:</a:t>
              </a:r>
              <a:br>
                <a:rPr lang="en-US" sz="1600" dirty="0" smtClean="0">
                  <a:solidFill>
                    <a:srgbClr val="000000"/>
                  </a:solidFill>
                </a:rPr>
              </a:br>
              <a:r>
                <a:rPr lang="en-US" sz="1600" dirty="0" smtClean="0">
                  <a:solidFill>
                    <a:srgbClr val="000000"/>
                  </a:solidFill>
                </a:rPr>
                <a:t>To:</a:t>
              </a:r>
              <a:br>
                <a:rPr lang="en-US" sz="1600" dirty="0" smtClean="0">
                  <a:solidFill>
                    <a:srgbClr val="000000"/>
                  </a:solidFill>
                </a:rPr>
              </a:br>
              <a:r>
                <a:rPr lang="en-US" sz="1600" dirty="0" smtClean="0">
                  <a:solidFill>
                    <a:srgbClr val="000000"/>
                  </a:solidFill>
                </a:rPr>
                <a:t>Value: 11</a:t>
              </a:r>
              <a:endParaRPr lang="en-US" sz="1600" dirty="0">
                <a:solidFill>
                  <a:srgbClr val="000000"/>
                </a:solidFill>
                <a:latin typeface="Times New Roman" panose="02020603050405020304" pitchFamily="18" charset="0"/>
                <a:cs typeface="Times New Roman" panose="02020603050405020304" pitchFamily="18" charset="0"/>
              </a:endParaRPr>
            </a:p>
          </p:txBody>
        </p:sp>
        <p:pic>
          <p:nvPicPr>
            <p:cNvPr id="48" name="Picture 2" descr="F33980a44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1749" y="3562418"/>
              <a:ext cx="91016" cy="15371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7" cstate="print">
              <a:duotone>
                <a:prstClr val="black"/>
                <a:srgbClr val="002060">
                  <a:tint val="45000"/>
                  <a:satMod val="400000"/>
                </a:srgbClr>
              </a:duotone>
              <a:extLst>
                <a:ext uri="{28A0092B-C50C-407E-A947-70E740481C1C}">
                  <a14:useLocalDpi xmlns:a14="http://schemas.microsoft.com/office/drawing/2010/main" val="0"/>
                </a:ext>
              </a:extLst>
            </a:blip>
            <a:stretch>
              <a:fillRect/>
            </a:stretch>
          </p:blipFill>
          <p:spPr>
            <a:xfrm>
              <a:off x="3212301" y="3233486"/>
              <a:ext cx="193660" cy="285442"/>
            </a:xfrm>
            <a:prstGeom prst="rect">
              <a:avLst/>
            </a:prstGeom>
          </p:spPr>
        </p:pic>
        <p:pic>
          <p:nvPicPr>
            <p:cNvPr id="51" name="Picture 50"/>
            <p:cNvPicPr>
              <a:picLocks noChangeAspect="1"/>
            </p:cNvPicPr>
            <p:nvPr/>
          </p:nvPicPr>
          <p:blipFill>
            <a:blip r:embed="rId7" cstate="print">
              <a:duotone>
                <a:prstClr val="black"/>
                <a:srgbClr val="EE86D8">
                  <a:tint val="45000"/>
                  <a:satMod val="400000"/>
                </a:srgbClr>
              </a:duotone>
              <a:extLst>
                <a:ext uri="{28A0092B-C50C-407E-A947-70E740481C1C}">
                  <a14:useLocalDpi xmlns:a14="http://schemas.microsoft.com/office/drawing/2010/main" val="0"/>
                </a:ext>
              </a:extLst>
            </a:blip>
            <a:stretch>
              <a:fillRect/>
            </a:stretch>
          </p:blipFill>
          <p:spPr>
            <a:xfrm>
              <a:off x="3212301" y="2935898"/>
              <a:ext cx="193660" cy="285442"/>
            </a:xfrm>
            <a:prstGeom prst="rect">
              <a:avLst/>
            </a:prstGeom>
          </p:spPr>
        </p:pic>
        <p:sp>
          <p:nvSpPr>
            <p:cNvPr id="32" name="Rounded Rectangle 31"/>
            <p:cNvSpPr/>
            <p:nvPr/>
          </p:nvSpPr>
          <p:spPr bwMode="auto">
            <a:xfrm rot="439360">
              <a:off x="3956786" y="3855237"/>
              <a:ext cx="617916" cy="270296"/>
            </a:xfrm>
            <a:prstGeom prst="roundRect">
              <a:avLst/>
            </a:prstGeom>
            <a:solidFill>
              <a:schemeClr val="accent3">
                <a:lumMod val="9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900" dirty="0" smtClean="0"/>
                <a:t>0111010010</a:t>
              </a:r>
            </a:p>
            <a:p>
              <a:r>
                <a:rPr lang="en-US" sz="900" dirty="0" smtClean="0"/>
                <a:t>1010001100</a:t>
              </a:r>
              <a:endParaRPr lang="en-US" sz="900" dirty="0"/>
            </a:p>
          </p:txBody>
        </p:sp>
        <p:sp>
          <p:nvSpPr>
            <p:cNvPr id="33" name="Rounded Rectangle 32"/>
            <p:cNvSpPr/>
            <p:nvPr/>
          </p:nvSpPr>
          <p:spPr bwMode="auto">
            <a:xfrm rot="439360">
              <a:off x="2655383" y="3853562"/>
              <a:ext cx="617916" cy="270296"/>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900" dirty="0" smtClean="0"/>
                <a:t>0100011100</a:t>
              </a:r>
            </a:p>
            <a:p>
              <a:r>
                <a:rPr lang="en-US" sz="900" dirty="0" smtClean="0"/>
                <a:t>1011101100</a:t>
              </a:r>
              <a:endParaRPr lang="en-US" sz="900" dirty="0"/>
            </a:p>
          </p:txBody>
        </p:sp>
        <p:sp>
          <p:nvSpPr>
            <p:cNvPr id="52" name="Horizontal Scroll 45"/>
            <p:cNvSpPr/>
            <p:nvPr/>
          </p:nvSpPr>
          <p:spPr bwMode="auto">
            <a:xfrm>
              <a:off x="1157665" y="2914719"/>
              <a:ext cx="1098276" cy="1374775"/>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r>
                <a:rPr lang="en-US" sz="1600" dirty="0" smtClean="0">
                  <a:solidFill>
                    <a:srgbClr val="000000"/>
                  </a:solidFill>
                </a:rPr>
                <a:t>From:</a:t>
              </a:r>
              <a:br>
                <a:rPr lang="en-US" sz="1600" dirty="0" smtClean="0">
                  <a:solidFill>
                    <a:srgbClr val="000000"/>
                  </a:solidFill>
                </a:rPr>
              </a:br>
              <a:r>
                <a:rPr lang="en-US" sz="1600" dirty="0" smtClean="0">
                  <a:solidFill>
                    <a:srgbClr val="000000"/>
                  </a:solidFill>
                </a:rPr>
                <a:t>To:</a:t>
              </a:r>
              <a:br>
                <a:rPr lang="en-US" sz="1600" dirty="0" smtClean="0">
                  <a:solidFill>
                    <a:srgbClr val="000000"/>
                  </a:solidFill>
                </a:rPr>
              </a:br>
              <a:r>
                <a:rPr lang="en-US" sz="1600" dirty="0" smtClean="0">
                  <a:solidFill>
                    <a:srgbClr val="000000"/>
                  </a:solidFill>
                </a:rPr>
                <a:t>Value: 11</a:t>
              </a:r>
              <a:endParaRPr lang="en-US" sz="1600" dirty="0">
                <a:solidFill>
                  <a:srgbClr val="000000"/>
                </a:solidFill>
                <a:latin typeface="Times New Roman" panose="02020603050405020304" pitchFamily="18" charset="0"/>
                <a:cs typeface="Times New Roman" panose="02020603050405020304" pitchFamily="18" charset="0"/>
              </a:endParaRPr>
            </a:p>
          </p:txBody>
        </p:sp>
        <p:pic>
          <p:nvPicPr>
            <p:cNvPr id="53" name="Picture 2" descr="F33980a44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2455" y="3562418"/>
              <a:ext cx="91016" cy="15371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8" cstate="print">
              <a:clrChange>
                <a:clrFrom>
                  <a:srgbClr val="000000"/>
                </a:clrFrom>
                <a:clrTo>
                  <a:srgbClr val="000000">
                    <a:alpha val="0"/>
                  </a:srgbClr>
                </a:clrTo>
              </a:clrChange>
              <a:duotone>
                <a:prstClr val="black"/>
                <a:srgbClr val="009E22">
                  <a:tint val="45000"/>
                  <a:satMod val="400000"/>
                </a:srgbClr>
              </a:duotone>
              <a:extLst>
                <a:ext uri="{28A0092B-C50C-407E-A947-70E740481C1C}">
                  <a14:useLocalDpi xmlns:a14="http://schemas.microsoft.com/office/drawing/2010/main" val="0"/>
                </a:ext>
              </a:extLst>
            </a:blip>
            <a:stretch>
              <a:fillRect/>
            </a:stretch>
          </p:blipFill>
          <p:spPr>
            <a:xfrm>
              <a:off x="1903007" y="2927640"/>
              <a:ext cx="193660" cy="285442"/>
            </a:xfrm>
            <a:prstGeom prst="rect">
              <a:avLst/>
            </a:prstGeom>
            <a:noFill/>
            <a:ln>
              <a:noFill/>
            </a:ln>
          </p:spPr>
        </p:pic>
        <p:pic>
          <p:nvPicPr>
            <p:cNvPr id="55" name="Picture 54"/>
            <p:cNvPicPr>
              <a:picLocks noChangeAspect="1"/>
            </p:cNvPicPr>
            <p:nvPr/>
          </p:nvPicPr>
          <p:blipFill>
            <a:blip r:embed="rId7" cstate="print">
              <a:duotone>
                <a:prstClr val="black"/>
                <a:srgbClr val="EE86D8">
                  <a:tint val="45000"/>
                  <a:satMod val="400000"/>
                </a:srgbClr>
              </a:duotone>
              <a:extLst>
                <a:ext uri="{28A0092B-C50C-407E-A947-70E740481C1C}">
                  <a14:useLocalDpi xmlns:a14="http://schemas.microsoft.com/office/drawing/2010/main" val="0"/>
                </a:ext>
              </a:extLst>
            </a:blip>
            <a:stretch>
              <a:fillRect/>
            </a:stretch>
          </p:blipFill>
          <p:spPr>
            <a:xfrm>
              <a:off x="1903007" y="3221340"/>
              <a:ext cx="193660" cy="285442"/>
            </a:xfrm>
            <a:prstGeom prst="rect">
              <a:avLst/>
            </a:prstGeom>
          </p:spPr>
        </p:pic>
        <p:sp>
          <p:nvSpPr>
            <p:cNvPr id="56" name="Rounded Rectangle 55"/>
            <p:cNvSpPr/>
            <p:nvPr/>
          </p:nvSpPr>
          <p:spPr bwMode="auto">
            <a:xfrm rot="439360">
              <a:off x="1346089" y="3853562"/>
              <a:ext cx="617916" cy="270296"/>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900" dirty="0" smtClean="0"/>
                <a:t>0001011100</a:t>
              </a:r>
              <a:r>
                <a:rPr lang="en-US" sz="900" dirty="0"/>
                <a:t/>
              </a:r>
              <a:br>
                <a:rPr lang="en-US" sz="900" dirty="0"/>
              </a:br>
              <a:r>
                <a:rPr lang="en-US" sz="900" dirty="0" smtClean="0"/>
                <a:t>0010001100</a:t>
              </a:r>
              <a:endParaRPr lang="en-US" sz="900" dirty="0"/>
            </a:p>
          </p:txBody>
        </p:sp>
        <p:sp>
          <p:nvSpPr>
            <p:cNvPr id="58" name="Horizontal Scroll 45"/>
            <p:cNvSpPr/>
            <p:nvPr/>
          </p:nvSpPr>
          <p:spPr bwMode="auto">
            <a:xfrm>
              <a:off x="716167" y="2914719"/>
              <a:ext cx="230480" cy="1374775"/>
            </a:xfrm>
            <a:prstGeom prst="foldedCorner">
              <a:avLst>
                <a:gd name="adj" fmla="val 50000"/>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endParaRPr lang="en-US" sz="1600" dirty="0">
                <a:solidFill>
                  <a:srgbClr val="000000"/>
                </a:solidFill>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5081729" y="2810920"/>
            <a:ext cx="1098276" cy="1374775"/>
            <a:chOff x="5081729" y="2914263"/>
            <a:chExt cx="1098276" cy="1374775"/>
          </a:xfrm>
        </p:grpSpPr>
        <p:sp>
          <p:nvSpPr>
            <p:cNvPr id="40" name="Horizontal Scroll 45"/>
            <p:cNvSpPr/>
            <p:nvPr/>
          </p:nvSpPr>
          <p:spPr bwMode="auto">
            <a:xfrm>
              <a:off x="5081729" y="2914263"/>
              <a:ext cx="1098276" cy="1374775"/>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r>
                <a:rPr lang="en-US" sz="1600" dirty="0" smtClean="0">
                  <a:solidFill>
                    <a:srgbClr val="000000"/>
                  </a:solidFill>
                </a:rPr>
                <a:t>From:</a:t>
              </a:r>
              <a:br>
                <a:rPr lang="en-US" sz="1600" dirty="0" smtClean="0">
                  <a:solidFill>
                    <a:srgbClr val="000000"/>
                  </a:solidFill>
                </a:rPr>
              </a:br>
              <a:r>
                <a:rPr lang="en-US" sz="1600" dirty="0" smtClean="0">
                  <a:solidFill>
                    <a:srgbClr val="000000"/>
                  </a:solidFill>
                </a:rPr>
                <a:t>To:</a:t>
              </a:r>
              <a:br>
                <a:rPr lang="en-US" sz="1600" dirty="0" smtClean="0">
                  <a:solidFill>
                    <a:srgbClr val="000000"/>
                  </a:solidFill>
                </a:rPr>
              </a:br>
              <a:r>
                <a:rPr lang="en-US" sz="1600" dirty="0" smtClean="0">
                  <a:solidFill>
                    <a:srgbClr val="000000"/>
                  </a:solidFill>
                </a:rPr>
                <a:t>Value: 17</a:t>
              </a:r>
              <a:endParaRPr lang="en-US" sz="1600" dirty="0">
                <a:solidFill>
                  <a:srgbClr val="000000"/>
                </a:solidFill>
                <a:latin typeface="Times New Roman" panose="02020603050405020304" pitchFamily="18" charset="0"/>
                <a:cs typeface="Times New Roman" panose="02020603050405020304" pitchFamily="18" charset="0"/>
              </a:endParaRPr>
            </a:p>
          </p:txBody>
        </p:sp>
        <p:pic>
          <p:nvPicPr>
            <p:cNvPr id="41" name="Picture 6" descr="little_cthulhu-orang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844897" y="2927184"/>
              <a:ext cx="192232" cy="2898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little_cthulhu-orange"/>
            <p:cNvPicPr>
              <a:picLocks noChangeAspect="1" noChangeArrowheads="1"/>
            </p:cNvPicPr>
            <p:nvPr/>
          </p:nvPicPr>
          <p:blipFill>
            <a:blip r:embed="rId10" cstate="print">
              <a:clrChange>
                <a:clrFrom>
                  <a:srgbClr val="FFFFFF"/>
                </a:clrFrom>
                <a:clrTo>
                  <a:srgbClr val="FFFFFF">
                    <a:alpha val="0"/>
                  </a:srgbClr>
                </a:clrTo>
              </a:clrChange>
              <a:duotone>
                <a:prstClr val="black"/>
                <a:srgbClr val="6A47FF">
                  <a:tint val="45000"/>
                  <a:satMod val="400000"/>
                </a:srgbClr>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5831283" y="3212626"/>
              <a:ext cx="185236" cy="27692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33980a44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6519" y="3561962"/>
              <a:ext cx="91016" cy="153715"/>
            </a:xfrm>
            <a:prstGeom prst="rect">
              <a:avLst/>
            </a:prstGeom>
            <a:noFill/>
            <a:extLst>
              <a:ext uri="{909E8E84-426E-40DD-AFC4-6F175D3DCCD1}">
                <a14:hiddenFill xmlns:a14="http://schemas.microsoft.com/office/drawing/2010/main">
                  <a:solidFill>
                    <a:srgbClr val="FFFFFF"/>
                  </a:solidFill>
                </a14:hiddenFill>
              </a:ext>
            </a:extLst>
          </p:spPr>
        </p:pic>
        <p:sp>
          <p:nvSpPr>
            <p:cNvPr id="44" name="Rounded Rectangle 43"/>
            <p:cNvSpPr/>
            <p:nvPr/>
          </p:nvSpPr>
          <p:spPr bwMode="auto">
            <a:xfrm rot="439360" flipH="1">
              <a:off x="5281145" y="3853106"/>
              <a:ext cx="617916" cy="270296"/>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900" dirty="0" smtClean="0"/>
                <a:t>0110010010</a:t>
              </a:r>
            </a:p>
            <a:p>
              <a:r>
                <a:rPr lang="en-US" sz="900" dirty="0" smtClean="0"/>
                <a:t>1010101100</a:t>
              </a:r>
              <a:endParaRPr lang="en-US" sz="900" dirty="0"/>
            </a:p>
          </p:txBody>
        </p:sp>
      </p:grpSp>
      <p:sp>
        <p:nvSpPr>
          <p:cNvPr id="74" name="Content Placeholder 2"/>
          <p:cNvSpPr txBox="1">
            <a:spLocks/>
          </p:cNvSpPr>
          <p:nvPr/>
        </p:nvSpPr>
        <p:spPr bwMode="auto">
          <a:xfrm>
            <a:off x="300917" y="5040865"/>
            <a:ext cx="8843061" cy="17095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a:solidFill>
                  <a:srgbClr val="000000"/>
                </a:solidFill>
                <a:latin typeface="+mn-lt"/>
                <a:ea typeface="+mn-ea"/>
                <a:cs typeface="+mn-cs"/>
              </a:defRPr>
            </a:lvl1pPr>
            <a:lvl2pPr marL="742950" indent="-285750" algn="r" rtl="1" eaLnBrk="1" fontAlgn="base" hangingPunct="1">
              <a:spcBef>
                <a:spcPct val="20000"/>
              </a:spcBef>
              <a:spcAft>
                <a:spcPct val="0"/>
              </a:spcAft>
              <a:buChar char="–"/>
              <a:defRPr sz="2800">
                <a:solidFill>
                  <a:srgbClr val="000000"/>
                </a:solidFill>
                <a:latin typeface="+mn-lt"/>
                <a:cs typeface="+mn-cs"/>
              </a:defRPr>
            </a:lvl2pPr>
            <a:lvl3pPr marL="1143000" indent="-228600" algn="r" rtl="1" eaLnBrk="1" fontAlgn="base" hangingPunct="1">
              <a:spcBef>
                <a:spcPct val="20000"/>
              </a:spcBef>
              <a:spcAft>
                <a:spcPct val="0"/>
              </a:spcAft>
              <a:buChar char="•"/>
              <a:defRPr sz="2400">
                <a:solidFill>
                  <a:srgbClr val="000000"/>
                </a:solidFill>
                <a:latin typeface="+mn-lt"/>
                <a:cs typeface="+mn-cs"/>
              </a:defRPr>
            </a:lvl3pPr>
            <a:lvl4pPr marL="1600200" indent="-228600" algn="r" rtl="1" eaLnBrk="1" fontAlgn="base" hangingPunct="1">
              <a:spcBef>
                <a:spcPct val="20000"/>
              </a:spcBef>
              <a:spcAft>
                <a:spcPct val="0"/>
              </a:spcAft>
              <a:buChar char="–"/>
              <a:defRPr sz="2000">
                <a:solidFill>
                  <a:srgbClr val="000000"/>
                </a:solidFill>
                <a:latin typeface="+mn-lt"/>
                <a:cs typeface="+mn-cs"/>
              </a:defRPr>
            </a:lvl4pPr>
            <a:lvl5pPr marL="2057400" indent="-228600" algn="r" rtl="1"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algn="l" rtl="0">
              <a:tabLst>
                <a:tab pos="6634163" algn="r"/>
              </a:tabLst>
            </a:pPr>
            <a:r>
              <a:rPr lang="en-US" sz="2800" kern="0" dirty="0" smtClean="0">
                <a:solidFill>
                  <a:srgbClr val="FF0000"/>
                </a:solidFill>
              </a:rPr>
              <a:t>Consumer purchases </a:t>
            </a:r>
            <a:r>
              <a:rPr lang="en-US" sz="2800" kern="0" dirty="0" smtClean="0"/>
              <a:t>(</a:t>
            </a:r>
            <a:r>
              <a:rPr lang="en-US" sz="2800" kern="0" dirty="0"/>
              <a:t>timing, amounts, </a:t>
            </a:r>
            <a:r>
              <a:rPr lang="en-US" sz="2800" kern="0" dirty="0" smtClean="0"/>
              <a:t>merchant)</a:t>
            </a:r>
            <a:br>
              <a:rPr lang="en-US" sz="2800" kern="0" dirty="0" smtClean="0"/>
            </a:br>
            <a:r>
              <a:rPr lang="en-US" sz="2800" kern="0" dirty="0" smtClean="0"/>
              <a:t>seen </a:t>
            </a:r>
            <a:r>
              <a:rPr lang="en-US" sz="2800" kern="0" dirty="0"/>
              <a:t>by </a:t>
            </a:r>
            <a:r>
              <a:rPr lang="en-US" sz="2800" kern="0" dirty="0" smtClean="0"/>
              <a:t>friends</a:t>
            </a:r>
            <a:r>
              <a:rPr lang="en-US" sz="2800" kern="0" dirty="0"/>
              <a:t>, neighbors, and </a:t>
            </a:r>
            <a:r>
              <a:rPr lang="en-US" sz="2800" kern="0" dirty="0" smtClean="0"/>
              <a:t>co-workers.</a:t>
            </a:r>
          </a:p>
          <a:p>
            <a:pPr algn="l" rtl="0">
              <a:tabLst>
                <a:tab pos="6634163" algn="r"/>
              </a:tabLst>
            </a:pPr>
            <a:r>
              <a:rPr lang="en-US" sz="2800" kern="0" dirty="0" smtClean="0">
                <a:solidFill>
                  <a:srgbClr val="FF0000"/>
                </a:solidFill>
              </a:rPr>
              <a:t>Account balance </a:t>
            </a:r>
            <a:r>
              <a:rPr lang="en-US" sz="2800" kern="0" dirty="0" smtClean="0"/>
              <a:t>revealed in every transaction.</a:t>
            </a:r>
          </a:p>
          <a:p>
            <a:pPr algn="l" rtl="0">
              <a:tabLst>
                <a:tab pos="6634163" algn="r"/>
              </a:tabLst>
            </a:pPr>
            <a:r>
              <a:rPr lang="en-US" sz="2800" kern="0" dirty="0" smtClean="0">
                <a:solidFill>
                  <a:srgbClr val="FF0000"/>
                </a:solidFill>
              </a:rPr>
              <a:t>Merchant’s cash flow </a:t>
            </a:r>
            <a:r>
              <a:rPr lang="en-US" sz="2800" kern="0" dirty="0" smtClean="0"/>
              <a:t>exposed to competitors.</a:t>
            </a:r>
            <a:endParaRPr lang="he-IL" sz="2800" kern="0" dirty="0" smtClean="0"/>
          </a:p>
        </p:txBody>
      </p:sp>
      <p:grpSp>
        <p:nvGrpSpPr>
          <p:cNvPr id="1034" name="Group 1033"/>
          <p:cNvGrpSpPr/>
          <p:nvPr/>
        </p:nvGrpSpPr>
        <p:grpSpPr>
          <a:xfrm>
            <a:off x="4756550" y="4332468"/>
            <a:ext cx="2987097" cy="752630"/>
            <a:chOff x="4960620" y="4311887"/>
            <a:chExt cx="2987097" cy="752630"/>
          </a:xfrm>
        </p:grpSpPr>
        <p:pic>
          <p:nvPicPr>
            <p:cNvPr id="1033" name="Picture 1032"/>
            <p:cNvPicPr>
              <a:picLocks noChangeAspect="1"/>
            </p:cNvPicPr>
            <p:nvPr/>
          </p:nvPicPr>
          <p:blipFill rotWithShape="1">
            <a:blip r:embed="rId12">
              <a:extLst>
                <a:ext uri="{28A0092B-C50C-407E-A947-70E740481C1C}">
                  <a14:useLocalDpi xmlns:a14="http://schemas.microsoft.com/office/drawing/2010/main" val="0"/>
                </a:ext>
              </a:extLst>
            </a:blip>
            <a:srcRect t="3536"/>
            <a:stretch/>
          </p:blipFill>
          <p:spPr>
            <a:xfrm>
              <a:off x="4960620" y="4311887"/>
              <a:ext cx="1501197" cy="724055"/>
            </a:xfrm>
            <a:prstGeom prst="rect">
              <a:avLst/>
            </a:prstGeom>
          </p:spPr>
        </p:pic>
        <p:pic>
          <p:nvPicPr>
            <p:cNvPr id="78" name="Picture 77"/>
            <p:cNvPicPr>
              <a:picLocks noChangeAspect="1"/>
            </p:cNvPicPr>
            <p:nvPr/>
          </p:nvPicPr>
          <p:blipFill rotWithShape="1">
            <a:blip r:embed="rId12">
              <a:extLst>
                <a:ext uri="{28A0092B-C50C-407E-A947-70E740481C1C}">
                  <a14:useLocalDpi xmlns:a14="http://schemas.microsoft.com/office/drawing/2010/main" val="0"/>
                </a:ext>
              </a:extLst>
            </a:blip>
            <a:srcRect t="3536"/>
            <a:stretch/>
          </p:blipFill>
          <p:spPr>
            <a:xfrm>
              <a:off x="6446520" y="4340462"/>
              <a:ext cx="1501197" cy="724055"/>
            </a:xfrm>
            <a:prstGeom prst="rect">
              <a:avLst/>
            </a:prstGeom>
          </p:spPr>
        </p:pic>
      </p:grpSp>
    </p:spTree>
    <p:extLst>
      <p:ext uri="{BB962C8B-B14F-4D97-AF65-F5344CB8AC3E}">
        <p14:creationId xmlns:p14="http://schemas.microsoft.com/office/powerpoint/2010/main" val="25693810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left)">
                                      <p:cBhvr>
                                        <p:cTn id="11" dur="15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3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p:txBody>
          <a:bodyPr/>
          <a:lstStyle/>
          <a:p>
            <a:r>
              <a:rPr lang="en-US" dirty="0" smtClean="0"/>
              <a:t>Bitcoin’s privacy problem (cont.)</a:t>
            </a:r>
            <a:endParaRPr lang="en-US" dirty="0"/>
          </a:p>
        </p:txBody>
      </p:sp>
      <p:sp>
        <p:nvSpPr>
          <p:cNvPr id="27" name="Content Placeholder 2"/>
          <p:cNvSpPr txBox="1">
            <a:spLocks/>
          </p:cNvSpPr>
          <p:nvPr/>
        </p:nvSpPr>
        <p:spPr bwMode="auto">
          <a:xfrm>
            <a:off x="205667" y="2764436"/>
            <a:ext cx="8938311" cy="1920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a:solidFill>
                  <a:srgbClr val="000000"/>
                </a:solidFill>
                <a:latin typeface="+mn-lt"/>
                <a:ea typeface="+mn-ea"/>
                <a:cs typeface="+mn-cs"/>
              </a:defRPr>
            </a:lvl1pPr>
            <a:lvl2pPr marL="742950" indent="-285750" algn="r" rtl="1" eaLnBrk="1" fontAlgn="base" hangingPunct="1">
              <a:spcBef>
                <a:spcPct val="20000"/>
              </a:spcBef>
              <a:spcAft>
                <a:spcPct val="0"/>
              </a:spcAft>
              <a:buChar char="–"/>
              <a:defRPr sz="2800">
                <a:solidFill>
                  <a:srgbClr val="000000"/>
                </a:solidFill>
                <a:latin typeface="+mn-lt"/>
                <a:cs typeface="+mn-cs"/>
              </a:defRPr>
            </a:lvl2pPr>
            <a:lvl3pPr marL="1143000" indent="-228600" algn="r" rtl="1" eaLnBrk="1" fontAlgn="base" hangingPunct="1">
              <a:spcBef>
                <a:spcPct val="20000"/>
              </a:spcBef>
              <a:spcAft>
                <a:spcPct val="0"/>
              </a:spcAft>
              <a:buChar char="•"/>
              <a:defRPr sz="2400">
                <a:solidFill>
                  <a:srgbClr val="000000"/>
                </a:solidFill>
                <a:latin typeface="+mn-lt"/>
                <a:cs typeface="+mn-cs"/>
              </a:defRPr>
            </a:lvl3pPr>
            <a:lvl4pPr marL="1600200" indent="-228600" algn="r" rtl="1" eaLnBrk="1" fontAlgn="base" hangingPunct="1">
              <a:spcBef>
                <a:spcPct val="20000"/>
              </a:spcBef>
              <a:spcAft>
                <a:spcPct val="0"/>
              </a:spcAft>
              <a:buChar char="–"/>
              <a:defRPr sz="2000">
                <a:solidFill>
                  <a:srgbClr val="000000"/>
                </a:solidFill>
                <a:latin typeface="+mn-lt"/>
                <a:cs typeface="+mn-cs"/>
              </a:defRPr>
            </a:lvl4pPr>
            <a:lvl5pPr marL="2057400" indent="-228600" algn="r" rtl="1"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algn="l" rtl="0">
              <a:tabLst>
                <a:tab pos="8518525" algn="r"/>
              </a:tabLst>
            </a:pPr>
            <a:r>
              <a:rPr lang="en-US" sz="2800" kern="0" dirty="0" smtClean="0"/>
              <a:t>Pseudonymous, but:</a:t>
            </a:r>
          </a:p>
          <a:p>
            <a:pPr lvl="1" algn="l" rtl="0">
              <a:tabLst>
                <a:tab pos="8518525" algn="r"/>
              </a:tabLst>
            </a:pPr>
            <a:r>
              <a:rPr lang="en-US" kern="0" dirty="0" smtClean="0"/>
              <a:t>Most </a:t>
            </a:r>
            <a:r>
              <a:rPr lang="en-US" kern="0" dirty="0"/>
              <a:t>users use a single or few addresses</a:t>
            </a:r>
            <a:endParaRPr lang="en-US" kern="0" dirty="0" smtClean="0"/>
          </a:p>
          <a:p>
            <a:pPr lvl="1" algn="l" rtl="0">
              <a:tabLst>
                <a:tab pos="8518525" algn="r"/>
              </a:tabLst>
            </a:pPr>
            <a:r>
              <a:rPr lang="en-US" kern="0" dirty="0" smtClean="0"/>
              <a:t>Transaction graph can be</a:t>
            </a:r>
            <a:r>
              <a:rPr lang="he-IL" kern="0" dirty="0" smtClean="0"/>
              <a:t> </a:t>
            </a:r>
            <a:r>
              <a:rPr lang="en-US" kern="0" dirty="0" smtClean="0"/>
              <a:t>analyzed.</a:t>
            </a:r>
          </a:p>
          <a:p>
            <a:pPr marL="0" lvl="1" indent="0" rtl="0">
              <a:buFontTx/>
              <a:buNone/>
              <a:tabLst>
                <a:tab pos="8518525" algn="r"/>
              </a:tabLst>
            </a:pPr>
            <a:r>
              <a:rPr lang="en-US" sz="1800" kern="0" dirty="0"/>
              <a:t>[Reid Martin 11]  [Barber </a:t>
            </a:r>
            <a:r>
              <a:rPr lang="en-US" sz="1800" kern="0" dirty="0" err="1"/>
              <a:t>Boyen</a:t>
            </a:r>
            <a:r>
              <a:rPr lang="en-US" sz="1800" kern="0" dirty="0"/>
              <a:t> Shi </a:t>
            </a:r>
            <a:r>
              <a:rPr lang="en-US" sz="1800" kern="0" dirty="0" err="1"/>
              <a:t>Uzun</a:t>
            </a:r>
            <a:r>
              <a:rPr lang="en-US" sz="1800" kern="0" dirty="0"/>
              <a:t> 12] [Ron Shamir 12] [Ron Shamir 13]</a:t>
            </a:r>
            <a:br>
              <a:rPr lang="en-US" sz="1800" kern="0" dirty="0"/>
            </a:br>
            <a:r>
              <a:rPr lang="en-US" sz="1800" kern="0" dirty="0"/>
              <a:t>[</a:t>
            </a:r>
            <a:r>
              <a:rPr lang="en-US" sz="1800" kern="0" dirty="0" err="1"/>
              <a:t>Meiklejohn</a:t>
            </a:r>
            <a:r>
              <a:rPr lang="en-US" sz="1800" kern="0" dirty="0"/>
              <a:t> </a:t>
            </a:r>
            <a:r>
              <a:rPr lang="en-US" sz="1800" kern="0" dirty="0" err="1"/>
              <a:t>Pomarole</a:t>
            </a:r>
            <a:r>
              <a:rPr lang="en-US" sz="1800" kern="0" dirty="0"/>
              <a:t> Jordan </a:t>
            </a:r>
            <a:r>
              <a:rPr lang="en-US" sz="1800" kern="0" dirty="0" err="1"/>
              <a:t>Levchenko</a:t>
            </a:r>
            <a:r>
              <a:rPr lang="en-US" sz="1800" kern="0" dirty="0"/>
              <a:t> McCoy </a:t>
            </a:r>
            <a:r>
              <a:rPr lang="en-US" sz="1800" kern="0" dirty="0" err="1"/>
              <a:t>Voelker</a:t>
            </a:r>
            <a:r>
              <a:rPr lang="en-US" sz="1800" kern="0" dirty="0"/>
              <a:t> Savage 13] [Ron Shamir 14]</a:t>
            </a:r>
            <a:r>
              <a:rPr lang="en-US" sz="2000" kern="0" dirty="0" smtClean="0"/>
              <a:t> </a:t>
            </a:r>
            <a:br>
              <a:rPr lang="en-US" sz="2000" kern="0" dirty="0" smtClean="0"/>
            </a:br>
            <a:endParaRPr lang="en-US" sz="2000" kern="0" dirty="0" smtClean="0"/>
          </a:p>
        </p:txBody>
      </p:sp>
      <p:sp>
        <p:nvSpPr>
          <p:cNvPr id="28" name="Content Placeholder 2"/>
          <p:cNvSpPr txBox="1">
            <a:spLocks/>
          </p:cNvSpPr>
          <p:nvPr/>
        </p:nvSpPr>
        <p:spPr bwMode="auto">
          <a:xfrm>
            <a:off x="205667" y="4877451"/>
            <a:ext cx="8554727" cy="4391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a:solidFill>
                  <a:srgbClr val="000000"/>
                </a:solidFill>
                <a:latin typeface="+mn-lt"/>
                <a:ea typeface="+mn-ea"/>
                <a:cs typeface="+mn-cs"/>
              </a:defRPr>
            </a:lvl1pPr>
            <a:lvl2pPr marL="742950" indent="-285750" algn="r" rtl="1" eaLnBrk="1" fontAlgn="base" hangingPunct="1">
              <a:spcBef>
                <a:spcPct val="20000"/>
              </a:spcBef>
              <a:spcAft>
                <a:spcPct val="0"/>
              </a:spcAft>
              <a:buChar char="–"/>
              <a:defRPr sz="2800">
                <a:solidFill>
                  <a:srgbClr val="000000"/>
                </a:solidFill>
                <a:latin typeface="+mn-lt"/>
                <a:cs typeface="+mn-cs"/>
              </a:defRPr>
            </a:lvl2pPr>
            <a:lvl3pPr marL="1143000" indent="-228600" algn="r" rtl="1" eaLnBrk="1" fontAlgn="base" hangingPunct="1">
              <a:spcBef>
                <a:spcPct val="20000"/>
              </a:spcBef>
              <a:spcAft>
                <a:spcPct val="0"/>
              </a:spcAft>
              <a:buChar char="•"/>
              <a:defRPr sz="2400">
                <a:solidFill>
                  <a:srgbClr val="000000"/>
                </a:solidFill>
                <a:latin typeface="+mn-lt"/>
                <a:cs typeface="+mn-cs"/>
              </a:defRPr>
            </a:lvl3pPr>
            <a:lvl4pPr marL="1600200" indent="-228600" algn="r" rtl="1" eaLnBrk="1" fontAlgn="base" hangingPunct="1">
              <a:spcBef>
                <a:spcPct val="20000"/>
              </a:spcBef>
              <a:spcAft>
                <a:spcPct val="0"/>
              </a:spcAft>
              <a:buChar char="–"/>
              <a:defRPr sz="2000">
                <a:solidFill>
                  <a:srgbClr val="000000"/>
                </a:solidFill>
                <a:latin typeface="+mn-lt"/>
                <a:cs typeface="+mn-cs"/>
              </a:defRPr>
            </a:lvl4pPr>
            <a:lvl5pPr marL="2057400" indent="-228600" algn="r" rtl="1"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algn="l" rtl="0">
              <a:tabLst>
                <a:tab pos="6634163" algn="r"/>
              </a:tabLst>
            </a:pPr>
            <a:r>
              <a:rPr lang="en-US" sz="2800" kern="0" dirty="0" smtClean="0"/>
              <a:t>Also: threat to the currency’s </a:t>
            </a:r>
            <a:r>
              <a:rPr lang="en-US" sz="2800" kern="0" dirty="0" err="1" smtClean="0">
                <a:solidFill>
                  <a:srgbClr val="5283D2"/>
                </a:solidFill>
              </a:rPr>
              <a:t>fungibility</a:t>
            </a:r>
            <a:r>
              <a:rPr lang="en-US" sz="2800" kern="0" dirty="0" smtClean="0"/>
              <a:t>.</a:t>
            </a:r>
            <a:endParaRPr lang="en-US" sz="2800" kern="0" dirty="0"/>
          </a:p>
          <a:p>
            <a:pPr marL="0" indent="0" algn="l" rtl="0">
              <a:buFontTx/>
              <a:buNone/>
              <a:tabLst>
                <a:tab pos="6634163" algn="r"/>
              </a:tabLst>
            </a:pPr>
            <a:endParaRPr lang="he-IL" sz="2800" kern="0" dirty="0" smtClean="0"/>
          </a:p>
        </p:txBody>
      </p:sp>
      <p:grpSp>
        <p:nvGrpSpPr>
          <p:cNvPr id="29" name="Group 28"/>
          <p:cNvGrpSpPr/>
          <p:nvPr/>
        </p:nvGrpSpPr>
        <p:grpSpPr>
          <a:xfrm>
            <a:off x="798727" y="744001"/>
            <a:ext cx="7051312" cy="2035711"/>
            <a:chOff x="445044" y="2598506"/>
            <a:chExt cx="7051312" cy="2035711"/>
          </a:xfrm>
        </p:grpSpPr>
        <p:sp>
          <p:nvSpPr>
            <p:cNvPr id="30" name="Horizontal Scroll 29"/>
            <p:cNvSpPr/>
            <p:nvPr/>
          </p:nvSpPr>
          <p:spPr bwMode="auto">
            <a:xfrm>
              <a:off x="445044" y="2598506"/>
              <a:ext cx="7051312" cy="2035711"/>
            </a:xfrm>
            <a:prstGeom prst="horizontalScroll">
              <a:avLst/>
            </a:prstGeom>
            <a:solidFill>
              <a:srgbClr val="5283D2"/>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p>
          </p:txBody>
        </p:sp>
        <p:sp>
          <p:nvSpPr>
            <p:cNvPr id="31" name="Horizontal Scroll 45"/>
            <p:cNvSpPr/>
            <p:nvPr/>
          </p:nvSpPr>
          <p:spPr bwMode="auto">
            <a:xfrm>
              <a:off x="3776252" y="2914719"/>
              <a:ext cx="1098276" cy="1374775"/>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r>
                <a:rPr lang="en-US" sz="1600" dirty="0" smtClean="0">
                  <a:solidFill>
                    <a:srgbClr val="000000"/>
                  </a:solidFill>
                </a:rPr>
                <a:t>From:</a:t>
              </a:r>
              <a:br>
                <a:rPr lang="en-US" sz="1600" dirty="0" smtClean="0">
                  <a:solidFill>
                    <a:srgbClr val="000000"/>
                  </a:solidFill>
                </a:rPr>
              </a:br>
              <a:r>
                <a:rPr lang="en-US" sz="1600" dirty="0" smtClean="0">
                  <a:solidFill>
                    <a:srgbClr val="000000"/>
                  </a:solidFill>
                </a:rPr>
                <a:t>To:</a:t>
              </a:r>
              <a:br>
                <a:rPr lang="en-US" sz="1600" dirty="0" smtClean="0">
                  <a:solidFill>
                    <a:srgbClr val="000000"/>
                  </a:solidFill>
                </a:rPr>
              </a:br>
              <a:r>
                <a:rPr lang="en-US" sz="1600" dirty="0" smtClean="0">
                  <a:solidFill>
                    <a:srgbClr val="000000"/>
                  </a:solidFill>
                </a:rPr>
                <a:t>Value:  5</a:t>
              </a:r>
              <a:endParaRPr lang="en-US" sz="1600" dirty="0">
                <a:solidFill>
                  <a:srgbClr val="000000"/>
                </a:solidFill>
                <a:latin typeface="Times New Roman" panose="02020603050405020304" pitchFamily="18" charset="0"/>
                <a:cs typeface="Times New Roman" panose="02020603050405020304" pitchFamily="18" charset="0"/>
              </a:endParaRPr>
            </a:p>
          </p:txBody>
        </p:sp>
        <p:pic>
          <p:nvPicPr>
            <p:cNvPr id="32" name="Picture 2" descr="F33980a44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1042" y="3562418"/>
              <a:ext cx="91016" cy="15371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4" cstate="print">
              <a:duotone>
                <a:prstClr val="black"/>
                <a:srgbClr val="FFFF00">
                  <a:tint val="45000"/>
                  <a:satMod val="400000"/>
                </a:srgbClr>
              </a:duotone>
              <a:extLst>
                <a:ext uri="{28A0092B-C50C-407E-A947-70E740481C1C}">
                  <a14:useLocalDpi xmlns:a14="http://schemas.microsoft.com/office/drawing/2010/main" val="0"/>
                </a:ext>
              </a:extLst>
            </a:blip>
            <a:stretch>
              <a:fillRect/>
            </a:stretch>
          </p:blipFill>
          <p:spPr>
            <a:xfrm>
              <a:off x="4521594" y="2927640"/>
              <a:ext cx="193660" cy="285442"/>
            </a:xfrm>
            <a:prstGeom prst="rect">
              <a:avLst/>
            </a:prstGeom>
          </p:spPr>
        </p:pic>
        <p:pic>
          <p:nvPicPr>
            <p:cNvPr id="34" name="Picture 33"/>
            <p:cNvPicPr>
              <a:picLocks noChangeAspect="1"/>
            </p:cNvPicPr>
            <p:nvPr/>
          </p:nvPicPr>
          <p:blipFill>
            <a:blip r:embed="rId4"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4521594" y="3221340"/>
              <a:ext cx="193660" cy="285442"/>
            </a:xfrm>
            <a:prstGeom prst="rect">
              <a:avLst/>
            </a:prstGeom>
          </p:spPr>
        </p:pic>
        <p:sp>
          <p:nvSpPr>
            <p:cNvPr id="35" name="Horizontal Scroll 45"/>
            <p:cNvSpPr/>
            <p:nvPr/>
          </p:nvSpPr>
          <p:spPr bwMode="auto">
            <a:xfrm>
              <a:off x="2466959" y="2914719"/>
              <a:ext cx="1098276" cy="1374775"/>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r>
                <a:rPr lang="en-US" sz="1600" dirty="0" smtClean="0">
                  <a:solidFill>
                    <a:srgbClr val="000000"/>
                  </a:solidFill>
                </a:rPr>
                <a:t>From:</a:t>
              </a:r>
              <a:br>
                <a:rPr lang="en-US" sz="1600" dirty="0" smtClean="0">
                  <a:solidFill>
                    <a:srgbClr val="000000"/>
                  </a:solidFill>
                </a:rPr>
              </a:br>
              <a:r>
                <a:rPr lang="en-US" sz="1600" dirty="0" smtClean="0">
                  <a:solidFill>
                    <a:srgbClr val="000000"/>
                  </a:solidFill>
                </a:rPr>
                <a:t>To:</a:t>
              </a:r>
              <a:br>
                <a:rPr lang="en-US" sz="1600" dirty="0" smtClean="0">
                  <a:solidFill>
                    <a:srgbClr val="000000"/>
                  </a:solidFill>
                </a:rPr>
              </a:br>
              <a:r>
                <a:rPr lang="en-US" sz="1600" dirty="0" smtClean="0">
                  <a:solidFill>
                    <a:srgbClr val="000000"/>
                  </a:solidFill>
                </a:rPr>
                <a:t>Value: 11</a:t>
              </a:r>
              <a:endParaRPr lang="en-US" sz="1600" dirty="0">
                <a:solidFill>
                  <a:srgbClr val="000000"/>
                </a:solidFill>
                <a:latin typeface="Times New Roman" panose="02020603050405020304" pitchFamily="18" charset="0"/>
                <a:cs typeface="Times New Roman" panose="02020603050405020304" pitchFamily="18" charset="0"/>
              </a:endParaRPr>
            </a:p>
          </p:txBody>
        </p:sp>
        <p:pic>
          <p:nvPicPr>
            <p:cNvPr id="36" name="Picture 2" descr="F33980a44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1749" y="3562418"/>
              <a:ext cx="91016" cy="1537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4" cstate="print">
              <a:duotone>
                <a:prstClr val="black"/>
                <a:srgbClr val="002060">
                  <a:tint val="45000"/>
                  <a:satMod val="400000"/>
                </a:srgbClr>
              </a:duotone>
              <a:extLst>
                <a:ext uri="{28A0092B-C50C-407E-A947-70E740481C1C}">
                  <a14:useLocalDpi xmlns:a14="http://schemas.microsoft.com/office/drawing/2010/main" val="0"/>
                </a:ext>
              </a:extLst>
            </a:blip>
            <a:stretch>
              <a:fillRect/>
            </a:stretch>
          </p:blipFill>
          <p:spPr>
            <a:xfrm>
              <a:off x="3212301" y="3233486"/>
              <a:ext cx="193660" cy="285442"/>
            </a:xfrm>
            <a:prstGeom prst="rect">
              <a:avLst/>
            </a:prstGeom>
          </p:spPr>
        </p:pic>
        <p:pic>
          <p:nvPicPr>
            <p:cNvPr id="38" name="Picture 37"/>
            <p:cNvPicPr>
              <a:picLocks noChangeAspect="1"/>
            </p:cNvPicPr>
            <p:nvPr/>
          </p:nvPicPr>
          <p:blipFill>
            <a:blip r:embed="rId4" cstate="print">
              <a:duotone>
                <a:prstClr val="black"/>
                <a:srgbClr val="EE86D8">
                  <a:tint val="45000"/>
                  <a:satMod val="400000"/>
                </a:srgbClr>
              </a:duotone>
              <a:extLst>
                <a:ext uri="{28A0092B-C50C-407E-A947-70E740481C1C}">
                  <a14:useLocalDpi xmlns:a14="http://schemas.microsoft.com/office/drawing/2010/main" val="0"/>
                </a:ext>
              </a:extLst>
            </a:blip>
            <a:stretch>
              <a:fillRect/>
            </a:stretch>
          </p:blipFill>
          <p:spPr>
            <a:xfrm>
              <a:off x="3212301" y="2935898"/>
              <a:ext cx="193660" cy="285442"/>
            </a:xfrm>
            <a:prstGeom prst="rect">
              <a:avLst/>
            </a:prstGeom>
          </p:spPr>
        </p:pic>
        <p:sp>
          <p:nvSpPr>
            <p:cNvPr id="39" name="Rounded Rectangle 38"/>
            <p:cNvSpPr/>
            <p:nvPr/>
          </p:nvSpPr>
          <p:spPr bwMode="auto">
            <a:xfrm rot="439360">
              <a:off x="3956786" y="3855237"/>
              <a:ext cx="617916" cy="270296"/>
            </a:xfrm>
            <a:prstGeom prst="roundRect">
              <a:avLst/>
            </a:prstGeom>
            <a:solidFill>
              <a:schemeClr val="accent3">
                <a:lumMod val="9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900" dirty="0" smtClean="0"/>
                <a:t>0111010010</a:t>
              </a:r>
            </a:p>
            <a:p>
              <a:r>
                <a:rPr lang="en-US" sz="900" dirty="0" smtClean="0"/>
                <a:t>1010001100</a:t>
              </a:r>
              <a:endParaRPr lang="en-US" sz="900" dirty="0"/>
            </a:p>
          </p:txBody>
        </p:sp>
        <p:sp>
          <p:nvSpPr>
            <p:cNvPr id="40" name="Rounded Rectangle 39"/>
            <p:cNvSpPr/>
            <p:nvPr/>
          </p:nvSpPr>
          <p:spPr bwMode="auto">
            <a:xfrm rot="439360">
              <a:off x="2655383" y="3853562"/>
              <a:ext cx="617916" cy="270296"/>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900" dirty="0" smtClean="0"/>
                <a:t>0100011100</a:t>
              </a:r>
            </a:p>
            <a:p>
              <a:r>
                <a:rPr lang="en-US" sz="900" dirty="0" smtClean="0"/>
                <a:t>1011101100</a:t>
              </a:r>
              <a:endParaRPr lang="en-US" sz="900" dirty="0"/>
            </a:p>
          </p:txBody>
        </p:sp>
        <p:sp>
          <p:nvSpPr>
            <p:cNvPr id="41" name="Horizontal Scroll 45"/>
            <p:cNvSpPr/>
            <p:nvPr/>
          </p:nvSpPr>
          <p:spPr bwMode="auto">
            <a:xfrm>
              <a:off x="1157665" y="2914719"/>
              <a:ext cx="1098276" cy="1374775"/>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r>
                <a:rPr lang="en-US" sz="1600" dirty="0" smtClean="0">
                  <a:solidFill>
                    <a:srgbClr val="000000"/>
                  </a:solidFill>
                </a:rPr>
                <a:t>From:</a:t>
              </a:r>
              <a:br>
                <a:rPr lang="en-US" sz="1600" dirty="0" smtClean="0">
                  <a:solidFill>
                    <a:srgbClr val="000000"/>
                  </a:solidFill>
                </a:rPr>
              </a:br>
              <a:r>
                <a:rPr lang="en-US" sz="1600" dirty="0" smtClean="0">
                  <a:solidFill>
                    <a:srgbClr val="000000"/>
                  </a:solidFill>
                </a:rPr>
                <a:t>To:</a:t>
              </a:r>
              <a:br>
                <a:rPr lang="en-US" sz="1600" dirty="0" smtClean="0">
                  <a:solidFill>
                    <a:srgbClr val="000000"/>
                  </a:solidFill>
                </a:rPr>
              </a:br>
              <a:r>
                <a:rPr lang="en-US" sz="1600" dirty="0" smtClean="0">
                  <a:solidFill>
                    <a:srgbClr val="000000"/>
                  </a:solidFill>
                </a:rPr>
                <a:t>Value: 11</a:t>
              </a:r>
              <a:endParaRPr lang="en-US" sz="1600" dirty="0">
                <a:solidFill>
                  <a:srgbClr val="000000"/>
                </a:solidFill>
                <a:latin typeface="Times New Roman" panose="02020603050405020304" pitchFamily="18" charset="0"/>
                <a:cs typeface="Times New Roman" panose="02020603050405020304" pitchFamily="18" charset="0"/>
              </a:endParaRPr>
            </a:p>
          </p:txBody>
        </p:sp>
        <p:pic>
          <p:nvPicPr>
            <p:cNvPr id="42" name="Picture 2" descr="F33980a44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2455" y="3562418"/>
              <a:ext cx="91016" cy="1537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5" cstate="print">
              <a:clrChange>
                <a:clrFrom>
                  <a:srgbClr val="000000"/>
                </a:clrFrom>
                <a:clrTo>
                  <a:srgbClr val="000000">
                    <a:alpha val="0"/>
                  </a:srgbClr>
                </a:clrTo>
              </a:clrChange>
              <a:duotone>
                <a:prstClr val="black"/>
                <a:srgbClr val="26B45F">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03007" y="2927640"/>
              <a:ext cx="193660" cy="285442"/>
            </a:xfrm>
            <a:prstGeom prst="rect">
              <a:avLst/>
            </a:prstGeom>
          </p:spPr>
        </p:pic>
        <p:pic>
          <p:nvPicPr>
            <p:cNvPr id="44" name="Picture 43"/>
            <p:cNvPicPr>
              <a:picLocks noChangeAspect="1"/>
            </p:cNvPicPr>
            <p:nvPr/>
          </p:nvPicPr>
          <p:blipFill>
            <a:blip r:embed="rId4" cstate="print">
              <a:duotone>
                <a:prstClr val="black"/>
                <a:srgbClr val="EE86D8">
                  <a:tint val="45000"/>
                  <a:satMod val="400000"/>
                </a:srgbClr>
              </a:duotone>
              <a:extLst>
                <a:ext uri="{28A0092B-C50C-407E-A947-70E740481C1C}">
                  <a14:useLocalDpi xmlns:a14="http://schemas.microsoft.com/office/drawing/2010/main" val="0"/>
                </a:ext>
              </a:extLst>
            </a:blip>
            <a:stretch>
              <a:fillRect/>
            </a:stretch>
          </p:blipFill>
          <p:spPr>
            <a:xfrm>
              <a:off x="1903007" y="3221340"/>
              <a:ext cx="193660" cy="285442"/>
            </a:xfrm>
            <a:prstGeom prst="rect">
              <a:avLst/>
            </a:prstGeom>
          </p:spPr>
        </p:pic>
        <p:sp>
          <p:nvSpPr>
            <p:cNvPr id="45" name="Rounded Rectangle 44"/>
            <p:cNvSpPr/>
            <p:nvPr/>
          </p:nvSpPr>
          <p:spPr bwMode="auto">
            <a:xfrm rot="439360">
              <a:off x="1346089" y="3853562"/>
              <a:ext cx="617916" cy="270296"/>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900" dirty="0" smtClean="0"/>
                <a:t>0001011100</a:t>
              </a:r>
              <a:r>
                <a:rPr lang="en-US" sz="900" dirty="0"/>
                <a:t/>
              </a:r>
              <a:br>
                <a:rPr lang="en-US" sz="900" dirty="0"/>
              </a:br>
              <a:r>
                <a:rPr lang="en-US" sz="900" dirty="0" smtClean="0"/>
                <a:t>0010001100</a:t>
              </a:r>
              <a:endParaRPr lang="en-US" sz="900" dirty="0"/>
            </a:p>
          </p:txBody>
        </p:sp>
        <p:sp>
          <p:nvSpPr>
            <p:cNvPr id="46" name="Horizontal Scroll 45"/>
            <p:cNvSpPr/>
            <p:nvPr/>
          </p:nvSpPr>
          <p:spPr bwMode="auto">
            <a:xfrm>
              <a:off x="716167" y="2914719"/>
              <a:ext cx="230480" cy="1374775"/>
            </a:xfrm>
            <a:prstGeom prst="foldedCorner">
              <a:avLst>
                <a:gd name="adj" fmla="val 50000"/>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endParaRPr lang="en-US" sz="1600" dirty="0">
                <a:solidFill>
                  <a:srgbClr val="000000"/>
                </a:solidFill>
                <a:latin typeface="Times New Roman" panose="02020603050405020304" pitchFamily="18" charset="0"/>
                <a:cs typeface="Times New Roman" panose="02020603050405020304" pitchFamily="18" charset="0"/>
              </a:endParaRPr>
            </a:p>
          </p:txBody>
        </p:sp>
      </p:grpSp>
      <p:grpSp>
        <p:nvGrpSpPr>
          <p:cNvPr id="47" name="Group 46"/>
          <p:cNvGrpSpPr/>
          <p:nvPr/>
        </p:nvGrpSpPr>
        <p:grpSpPr>
          <a:xfrm>
            <a:off x="5435412" y="1059758"/>
            <a:ext cx="1098276" cy="1374775"/>
            <a:chOff x="5081729" y="2914263"/>
            <a:chExt cx="1098276" cy="1374775"/>
          </a:xfrm>
        </p:grpSpPr>
        <p:sp>
          <p:nvSpPr>
            <p:cNvPr id="48" name="Horizontal Scroll 45"/>
            <p:cNvSpPr/>
            <p:nvPr/>
          </p:nvSpPr>
          <p:spPr bwMode="auto">
            <a:xfrm>
              <a:off x="5081729" y="2914263"/>
              <a:ext cx="1098276" cy="1374775"/>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r>
                <a:rPr lang="en-US" sz="1600" dirty="0" smtClean="0">
                  <a:solidFill>
                    <a:srgbClr val="000000"/>
                  </a:solidFill>
                </a:rPr>
                <a:t>From:</a:t>
              </a:r>
              <a:br>
                <a:rPr lang="en-US" sz="1600" dirty="0" smtClean="0">
                  <a:solidFill>
                    <a:srgbClr val="000000"/>
                  </a:solidFill>
                </a:rPr>
              </a:br>
              <a:r>
                <a:rPr lang="en-US" sz="1600" dirty="0" smtClean="0">
                  <a:solidFill>
                    <a:srgbClr val="000000"/>
                  </a:solidFill>
                </a:rPr>
                <a:t>To:</a:t>
              </a:r>
              <a:br>
                <a:rPr lang="en-US" sz="1600" dirty="0" smtClean="0">
                  <a:solidFill>
                    <a:srgbClr val="000000"/>
                  </a:solidFill>
                </a:rPr>
              </a:br>
              <a:r>
                <a:rPr lang="en-US" sz="1600" dirty="0" smtClean="0">
                  <a:solidFill>
                    <a:srgbClr val="000000"/>
                  </a:solidFill>
                </a:rPr>
                <a:t>Value: 17</a:t>
              </a:r>
              <a:endParaRPr lang="en-US" sz="1600" dirty="0">
                <a:solidFill>
                  <a:srgbClr val="000000"/>
                </a:solidFill>
                <a:latin typeface="Times New Roman" panose="02020603050405020304" pitchFamily="18" charset="0"/>
                <a:cs typeface="Times New Roman" panose="02020603050405020304" pitchFamily="18" charset="0"/>
              </a:endParaRPr>
            </a:p>
          </p:txBody>
        </p:sp>
        <p:pic>
          <p:nvPicPr>
            <p:cNvPr id="49" name="Picture 6" descr="little_cthulhu-orange"/>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844897" y="2927184"/>
              <a:ext cx="192232" cy="28987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little_cthulhu-orange"/>
            <p:cNvPicPr>
              <a:picLocks noChangeAspect="1" noChangeArrowheads="1"/>
            </p:cNvPicPr>
            <p:nvPr/>
          </p:nvPicPr>
          <p:blipFill>
            <a:blip r:embed="rId8" cstate="print">
              <a:clrChange>
                <a:clrFrom>
                  <a:srgbClr val="FFFFFF"/>
                </a:clrFrom>
                <a:clrTo>
                  <a:srgbClr val="FFFFFF">
                    <a:alpha val="0"/>
                  </a:srgbClr>
                </a:clrTo>
              </a:clrChange>
              <a:duotone>
                <a:prstClr val="black"/>
                <a:srgbClr val="6A47FF">
                  <a:tint val="45000"/>
                  <a:satMod val="400000"/>
                </a:srgbClr>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5831283" y="3212626"/>
              <a:ext cx="185236" cy="27692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F33980a44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519" y="3561962"/>
              <a:ext cx="91016" cy="153715"/>
            </a:xfrm>
            <a:prstGeom prst="rect">
              <a:avLst/>
            </a:prstGeom>
            <a:noFill/>
            <a:extLst>
              <a:ext uri="{909E8E84-426E-40DD-AFC4-6F175D3DCCD1}">
                <a14:hiddenFill xmlns:a14="http://schemas.microsoft.com/office/drawing/2010/main">
                  <a:solidFill>
                    <a:srgbClr val="FFFFFF"/>
                  </a:solidFill>
                </a14:hiddenFill>
              </a:ext>
            </a:extLst>
          </p:spPr>
        </p:pic>
        <p:sp>
          <p:nvSpPr>
            <p:cNvPr id="52" name="Rounded Rectangle 51"/>
            <p:cNvSpPr/>
            <p:nvPr/>
          </p:nvSpPr>
          <p:spPr bwMode="auto">
            <a:xfrm rot="439360" flipH="1">
              <a:off x="5281145" y="3853106"/>
              <a:ext cx="617916" cy="270296"/>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900" dirty="0" smtClean="0"/>
                <a:t>0110010010</a:t>
              </a:r>
            </a:p>
            <a:p>
              <a:r>
                <a:rPr lang="en-US" sz="900" dirty="0" smtClean="0"/>
                <a:t>1010101100</a:t>
              </a:r>
              <a:endParaRPr lang="en-US" sz="900" dirty="0"/>
            </a:p>
          </p:txBody>
        </p:sp>
      </p:grpSp>
      <p:sp>
        <p:nvSpPr>
          <p:cNvPr id="56" name="Content Placeholder 2"/>
          <p:cNvSpPr txBox="1">
            <a:spLocks/>
          </p:cNvSpPr>
          <p:nvPr/>
        </p:nvSpPr>
        <p:spPr bwMode="auto">
          <a:xfrm>
            <a:off x="205667" y="5450774"/>
            <a:ext cx="8554727" cy="4391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a:solidFill>
                  <a:srgbClr val="000000"/>
                </a:solidFill>
                <a:latin typeface="+mn-lt"/>
                <a:ea typeface="+mn-ea"/>
                <a:cs typeface="+mn-cs"/>
              </a:defRPr>
            </a:lvl1pPr>
            <a:lvl2pPr marL="742950" indent="-285750" algn="r" rtl="1" eaLnBrk="1" fontAlgn="base" hangingPunct="1">
              <a:spcBef>
                <a:spcPct val="20000"/>
              </a:spcBef>
              <a:spcAft>
                <a:spcPct val="0"/>
              </a:spcAft>
              <a:buChar char="–"/>
              <a:defRPr sz="2800">
                <a:solidFill>
                  <a:srgbClr val="000000"/>
                </a:solidFill>
                <a:latin typeface="+mn-lt"/>
                <a:cs typeface="+mn-cs"/>
              </a:defRPr>
            </a:lvl2pPr>
            <a:lvl3pPr marL="1143000" indent="-228600" algn="r" rtl="1" eaLnBrk="1" fontAlgn="base" hangingPunct="1">
              <a:spcBef>
                <a:spcPct val="20000"/>
              </a:spcBef>
              <a:spcAft>
                <a:spcPct val="0"/>
              </a:spcAft>
              <a:buChar char="•"/>
              <a:defRPr sz="2400">
                <a:solidFill>
                  <a:srgbClr val="000000"/>
                </a:solidFill>
                <a:latin typeface="+mn-lt"/>
                <a:cs typeface="+mn-cs"/>
              </a:defRPr>
            </a:lvl3pPr>
            <a:lvl4pPr marL="1600200" indent="-228600" algn="r" rtl="1" eaLnBrk="1" fontAlgn="base" hangingPunct="1">
              <a:spcBef>
                <a:spcPct val="20000"/>
              </a:spcBef>
              <a:spcAft>
                <a:spcPct val="0"/>
              </a:spcAft>
              <a:buChar char="–"/>
              <a:defRPr sz="2000">
                <a:solidFill>
                  <a:srgbClr val="000000"/>
                </a:solidFill>
                <a:latin typeface="+mn-lt"/>
                <a:cs typeface="+mn-cs"/>
              </a:defRPr>
            </a:lvl4pPr>
            <a:lvl5pPr marL="2057400" indent="-228600" algn="r" rtl="1"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algn="l" rtl="0">
              <a:tabLst>
                <a:tab pos="6634163" algn="r"/>
              </a:tabLst>
            </a:pPr>
            <a:r>
              <a:rPr lang="en-US" sz="2800" kern="0" dirty="0" smtClean="0">
                <a:solidFill>
                  <a:srgbClr val="FF0000">
                    <a:lumMod val="75000"/>
                  </a:srgbClr>
                </a:solidFill>
              </a:rPr>
              <a:t>Centralized: reveal to the bank.</a:t>
            </a:r>
            <a:endParaRPr lang="he-IL" sz="2800" kern="0" dirty="0" smtClean="0">
              <a:solidFill>
                <a:srgbClr val="FF0000">
                  <a:lumMod val="75000"/>
                </a:srgbClr>
              </a:solidFill>
            </a:endParaRPr>
          </a:p>
        </p:txBody>
      </p:sp>
      <p:sp>
        <p:nvSpPr>
          <p:cNvPr id="57" name="Content Placeholder 2"/>
          <p:cNvSpPr txBox="1">
            <a:spLocks/>
          </p:cNvSpPr>
          <p:nvPr/>
        </p:nvSpPr>
        <p:spPr bwMode="auto">
          <a:xfrm>
            <a:off x="205667" y="5951264"/>
            <a:ext cx="8554727" cy="4391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r" rtl="1" eaLnBrk="1" fontAlgn="base" hangingPunct="1">
              <a:spcBef>
                <a:spcPct val="20000"/>
              </a:spcBef>
              <a:spcAft>
                <a:spcPct val="0"/>
              </a:spcAft>
              <a:buChar char="•"/>
              <a:defRPr sz="3200">
                <a:solidFill>
                  <a:srgbClr val="000000"/>
                </a:solidFill>
                <a:latin typeface="+mn-lt"/>
                <a:ea typeface="+mn-ea"/>
                <a:cs typeface="+mn-cs"/>
              </a:defRPr>
            </a:lvl1pPr>
            <a:lvl2pPr marL="742950" indent="-285750" algn="r" rtl="1" eaLnBrk="1" fontAlgn="base" hangingPunct="1">
              <a:spcBef>
                <a:spcPct val="20000"/>
              </a:spcBef>
              <a:spcAft>
                <a:spcPct val="0"/>
              </a:spcAft>
              <a:buChar char="–"/>
              <a:defRPr sz="2800">
                <a:solidFill>
                  <a:srgbClr val="000000"/>
                </a:solidFill>
                <a:latin typeface="+mn-lt"/>
                <a:cs typeface="+mn-cs"/>
              </a:defRPr>
            </a:lvl2pPr>
            <a:lvl3pPr marL="1143000" indent="-228600" algn="r" rtl="1" eaLnBrk="1" fontAlgn="base" hangingPunct="1">
              <a:spcBef>
                <a:spcPct val="20000"/>
              </a:spcBef>
              <a:spcAft>
                <a:spcPct val="0"/>
              </a:spcAft>
              <a:buChar char="•"/>
              <a:defRPr sz="2400">
                <a:solidFill>
                  <a:srgbClr val="000000"/>
                </a:solidFill>
                <a:latin typeface="+mn-lt"/>
                <a:cs typeface="+mn-cs"/>
              </a:defRPr>
            </a:lvl3pPr>
            <a:lvl4pPr marL="1600200" indent="-228600" algn="r" rtl="1" eaLnBrk="1" fontAlgn="base" hangingPunct="1">
              <a:spcBef>
                <a:spcPct val="20000"/>
              </a:spcBef>
              <a:spcAft>
                <a:spcPct val="0"/>
              </a:spcAft>
              <a:buChar char="–"/>
              <a:defRPr sz="2000">
                <a:solidFill>
                  <a:srgbClr val="000000"/>
                </a:solidFill>
                <a:latin typeface="+mn-lt"/>
                <a:cs typeface="+mn-cs"/>
              </a:defRPr>
            </a:lvl4pPr>
            <a:lvl5pPr marL="2057400" indent="-228600" algn="r" rtl="1"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algn="l" rtl="0">
              <a:tabLst>
                <a:tab pos="6634163" algn="r"/>
              </a:tabLst>
            </a:pPr>
            <a:r>
              <a:rPr lang="en-US" sz="2800" kern="0" dirty="0" smtClean="0">
                <a:solidFill>
                  <a:srgbClr val="FF0000"/>
                </a:solidFill>
              </a:rPr>
              <a:t>Decentralized: reveal to everyone?!</a:t>
            </a:r>
            <a:endParaRPr lang="he-IL" sz="2800" kern="0" dirty="0" smtClean="0">
              <a:solidFill>
                <a:srgbClr val="FF0000"/>
              </a:solidFill>
            </a:endParaRPr>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303928" y="5105085"/>
            <a:ext cx="635255" cy="1300761"/>
          </a:xfrm>
          <a:prstGeom prst="rect">
            <a:avLst/>
          </a:prstGeom>
        </p:spPr>
      </p:pic>
      <p:grpSp>
        <p:nvGrpSpPr>
          <p:cNvPr id="59" name="Group 58"/>
          <p:cNvGrpSpPr/>
          <p:nvPr/>
        </p:nvGrpSpPr>
        <p:grpSpPr>
          <a:xfrm flipH="1">
            <a:off x="6318765" y="5795748"/>
            <a:ext cx="2825213" cy="610098"/>
            <a:chOff x="4756550" y="4460951"/>
            <a:chExt cx="3819662" cy="824847"/>
          </a:xfrm>
        </p:grpSpPr>
        <p:pic>
          <p:nvPicPr>
            <p:cNvPr id="60" name="Picture 5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56550" y="4460951"/>
              <a:ext cx="1939381" cy="792376"/>
            </a:xfrm>
            <a:prstGeom prst="rect">
              <a:avLst/>
            </a:prstGeom>
          </p:spPr>
        </p:pic>
        <p:pic>
          <p:nvPicPr>
            <p:cNvPr id="61" name="Picture 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36831" y="4493422"/>
              <a:ext cx="1939381" cy="792376"/>
            </a:xfrm>
            <a:prstGeom prst="rect">
              <a:avLst/>
            </a:prstGeom>
          </p:spPr>
        </p:pic>
      </p:grpSp>
    </p:spTree>
    <p:extLst>
      <p:ext uri="{BB962C8B-B14F-4D97-AF65-F5344CB8AC3E}">
        <p14:creationId xmlns:p14="http://schemas.microsoft.com/office/powerpoint/2010/main" val="13631400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56" grpId="0"/>
      <p:bldP spid="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p:txBody>
          <a:bodyPr/>
          <a:lstStyle/>
          <a:p>
            <a:r>
              <a:rPr lang="en-US" dirty="0" err="1" smtClean="0"/>
              <a:t>Zerocash</a:t>
            </a:r>
            <a:r>
              <a:rPr lang="en-US" dirty="0" smtClean="0"/>
              <a:t>: divisible anonymous payments</a:t>
            </a:r>
            <a:endParaRPr lang="en-US" dirty="0"/>
          </a:p>
        </p:txBody>
      </p:sp>
      <p:sp>
        <p:nvSpPr>
          <p:cNvPr id="5" name="Content Placeholder 4"/>
          <p:cNvSpPr>
            <a:spLocks noGrp="1"/>
          </p:cNvSpPr>
          <p:nvPr>
            <p:ph idx="1"/>
          </p:nvPr>
        </p:nvSpPr>
        <p:spPr>
          <a:xfrm>
            <a:off x="228600" y="1219200"/>
            <a:ext cx="8763000" cy="4524315"/>
          </a:xfrm>
        </p:spPr>
        <p:txBody>
          <a:bodyPr>
            <a:spAutoFit/>
          </a:bodyPr>
          <a:lstStyle/>
          <a:p>
            <a:pPr fontAlgn="auto">
              <a:lnSpc>
                <a:spcPct val="100000"/>
              </a:lnSpc>
              <a:spcAft>
                <a:spcPts val="0"/>
              </a:spcAft>
            </a:pPr>
            <a:r>
              <a:rPr lang="en-US" sz="2400" dirty="0" err="1">
                <a:solidFill>
                  <a:prstClr val="black"/>
                </a:solidFill>
              </a:rPr>
              <a:t>Zerocash</a:t>
            </a:r>
            <a:r>
              <a:rPr lang="en-US" sz="2400" dirty="0">
                <a:solidFill>
                  <a:prstClr val="black"/>
                </a:solidFill>
              </a:rPr>
              <a:t> </a:t>
            </a:r>
            <a:r>
              <a:rPr lang="en-US" sz="2400" dirty="0" smtClean="0">
                <a:solidFill>
                  <a:prstClr val="black"/>
                </a:solidFill>
              </a:rPr>
              <a:t>is a new </a:t>
            </a:r>
            <a:r>
              <a:rPr lang="en-US" sz="2400" dirty="0">
                <a:solidFill>
                  <a:prstClr val="black"/>
                </a:solidFill>
              </a:rPr>
              <a:t>privacy-preserving protocol for digital currency designed to sit on top of </a:t>
            </a:r>
            <a:r>
              <a:rPr lang="en-US" sz="2400" i="1" dirty="0" smtClean="0">
                <a:solidFill>
                  <a:prstClr val="black"/>
                </a:solidFill>
              </a:rPr>
              <a:t>Bitcoin</a:t>
            </a:r>
            <a:r>
              <a:rPr lang="en-US" sz="2400" dirty="0" smtClean="0">
                <a:solidFill>
                  <a:prstClr val="black"/>
                </a:solidFill>
              </a:rPr>
              <a:t/>
            </a:r>
            <a:br>
              <a:rPr lang="en-US" sz="2400" dirty="0" smtClean="0">
                <a:solidFill>
                  <a:prstClr val="black"/>
                </a:solidFill>
              </a:rPr>
            </a:br>
            <a:r>
              <a:rPr lang="en-US" sz="2400" dirty="0" smtClean="0">
                <a:solidFill>
                  <a:prstClr val="black"/>
                </a:solidFill>
              </a:rPr>
              <a:t>(or similar ledger-based currencies).</a:t>
            </a:r>
          </a:p>
          <a:p>
            <a:pPr fontAlgn="auto">
              <a:lnSpc>
                <a:spcPct val="100000"/>
              </a:lnSpc>
              <a:spcAft>
                <a:spcPts val="0"/>
              </a:spcAft>
            </a:pPr>
            <a:endParaRPr lang="en-US" sz="2400" dirty="0">
              <a:solidFill>
                <a:prstClr val="black"/>
              </a:solidFill>
            </a:endParaRPr>
          </a:p>
          <a:p>
            <a:pPr fontAlgn="auto">
              <a:lnSpc>
                <a:spcPct val="100000"/>
              </a:lnSpc>
              <a:spcAft>
                <a:spcPts val="0"/>
              </a:spcAft>
            </a:pPr>
            <a:endParaRPr lang="en-US" sz="2400" dirty="0" smtClean="0">
              <a:solidFill>
                <a:prstClr val="black"/>
              </a:solidFill>
            </a:endParaRPr>
          </a:p>
          <a:p>
            <a:pPr fontAlgn="auto">
              <a:lnSpc>
                <a:spcPct val="100000"/>
              </a:lnSpc>
              <a:spcAft>
                <a:spcPts val="0"/>
              </a:spcAft>
            </a:pPr>
            <a:endParaRPr lang="en-US" sz="2400" dirty="0">
              <a:solidFill>
                <a:prstClr val="black"/>
              </a:solidFill>
            </a:endParaRPr>
          </a:p>
          <a:p>
            <a:pPr fontAlgn="auto">
              <a:lnSpc>
                <a:spcPct val="100000"/>
              </a:lnSpc>
              <a:spcAft>
                <a:spcPts val="0"/>
              </a:spcAft>
            </a:pPr>
            <a:endParaRPr lang="en-US" sz="2400" dirty="0" smtClean="0">
              <a:solidFill>
                <a:prstClr val="black"/>
              </a:solidFill>
            </a:endParaRPr>
          </a:p>
          <a:p>
            <a:pPr fontAlgn="auto">
              <a:lnSpc>
                <a:spcPct val="100000"/>
              </a:lnSpc>
              <a:spcAft>
                <a:spcPts val="0"/>
              </a:spcAft>
            </a:pPr>
            <a:r>
              <a:rPr lang="en-US" sz="2400" dirty="0" err="1" smtClean="0">
                <a:solidFill>
                  <a:prstClr val="black"/>
                </a:solidFill>
              </a:rPr>
              <a:t>Zerocash</a:t>
            </a:r>
            <a:r>
              <a:rPr lang="en-US" sz="2400" dirty="0" smtClean="0">
                <a:solidFill>
                  <a:prstClr val="black"/>
                </a:solidFill>
              </a:rPr>
              <a:t> </a:t>
            </a:r>
            <a:r>
              <a:rPr lang="en-US" sz="2400" dirty="0">
                <a:solidFill>
                  <a:prstClr val="black"/>
                </a:solidFill>
              </a:rPr>
              <a:t>enables users </a:t>
            </a:r>
            <a:r>
              <a:rPr lang="en-US" sz="2400" dirty="0" smtClean="0">
                <a:solidFill>
                  <a:prstClr val="black"/>
                </a:solidFill>
              </a:rPr>
              <a:t>to</a:t>
            </a:r>
            <a:br>
              <a:rPr lang="en-US" sz="2400" dirty="0" smtClean="0">
                <a:solidFill>
                  <a:prstClr val="black"/>
                </a:solidFill>
              </a:rPr>
            </a:br>
            <a:r>
              <a:rPr lang="en-US" sz="2400" dirty="0" smtClean="0">
                <a:solidFill>
                  <a:prstClr val="black"/>
                </a:solidFill>
              </a:rPr>
              <a:t>pay </a:t>
            </a:r>
            <a:r>
              <a:rPr lang="en-US" sz="2400" dirty="0">
                <a:solidFill>
                  <a:prstClr val="black"/>
                </a:solidFill>
              </a:rPr>
              <a:t>one another </a:t>
            </a:r>
            <a:r>
              <a:rPr lang="en-US" sz="2400" u="sng" dirty="0" smtClean="0">
                <a:solidFill>
                  <a:prstClr val="black"/>
                </a:solidFill>
              </a:rPr>
              <a:t>directly</a:t>
            </a:r>
            <a:r>
              <a:rPr lang="en-US" sz="2400" dirty="0">
                <a:solidFill>
                  <a:prstClr val="black"/>
                </a:solidFill>
              </a:rPr>
              <a:t/>
            </a:r>
            <a:br>
              <a:rPr lang="en-US" sz="2400" dirty="0">
                <a:solidFill>
                  <a:prstClr val="black"/>
                </a:solidFill>
              </a:rPr>
            </a:br>
            <a:r>
              <a:rPr lang="en-US" sz="2400" dirty="0" smtClean="0">
                <a:solidFill>
                  <a:prstClr val="black"/>
                </a:solidFill>
              </a:rPr>
              <a:t>via </a:t>
            </a:r>
            <a:r>
              <a:rPr lang="en-US" sz="2400" dirty="0">
                <a:solidFill>
                  <a:prstClr val="black"/>
                </a:solidFill>
              </a:rPr>
              <a:t>payment transactions </a:t>
            </a:r>
            <a:r>
              <a:rPr lang="en-US" sz="2400" dirty="0" smtClean="0">
                <a:solidFill>
                  <a:prstClr val="black"/>
                </a:solidFill>
              </a:rPr>
              <a:t>of </a:t>
            </a:r>
            <a:r>
              <a:rPr lang="en-US" sz="2400" u="sng" dirty="0" smtClean="0">
                <a:solidFill>
                  <a:prstClr val="black"/>
                </a:solidFill>
              </a:rPr>
              <a:t>variable denomination</a:t>
            </a:r>
            <a:r>
              <a:rPr lang="en-US" sz="2400" dirty="0" smtClean="0">
                <a:solidFill>
                  <a:prstClr val="black"/>
                </a:solidFill>
              </a:rPr>
              <a:t> that</a:t>
            </a:r>
            <a:br>
              <a:rPr lang="en-US" sz="2400" dirty="0" smtClean="0">
                <a:solidFill>
                  <a:prstClr val="black"/>
                </a:solidFill>
              </a:rPr>
            </a:br>
            <a:r>
              <a:rPr lang="en-US" sz="2400" u="sng" dirty="0" smtClean="0">
                <a:solidFill>
                  <a:prstClr val="black"/>
                </a:solidFill>
              </a:rPr>
              <a:t>reveal </a:t>
            </a:r>
            <a:r>
              <a:rPr lang="en-US" sz="2400" u="sng" dirty="0">
                <a:solidFill>
                  <a:prstClr val="black"/>
                </a:solidFill>
              </a:rPr>
              <a:t>neither the origin, destination, or </a:t>
            </a:r>
            <a:r>
              <a:rPr lang="en-US" sz="2400" u="sng" dirty="0" smtClean="0">
                <a:solidFill>
                  <a:prstClr val="black"/>
                </a:solidFill>
              </a:rPr>
              <a:t>amount.</a:t>
            </a:r>
            <a:endParaRPr lang="en-US" sz="2400" dirty="0">
              <a:solidFill>
                <a:prstClr val="black"/>
              </a:solidFill>
            </a:endParaRPr>
          </a:p>
        </p:txBody>
      </p:sp>
      <p:sp>
        <p:nvSpPr>
          <p:cNvPr id="29" name="Horizontal Scroll 28"/>
          <p:cNvSpPr/>
          <p:nvPr/>
        </p:nvSpPr>
        <p:spPr bwMode="auto">
          <a:xfrm>
            <a:off x="381000" y="2477540"/>
            <a:ext cx="8381999" cy="1503899"/>
          </a:xfrm>
          <a:prstGeom prst="horizontalScroll">
            <a:avLst/>
          </a:prstGeom>
          <a:solidFill>
            <a:srgbClr val="5283D2"/>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p>
        </p:txBody>
      </p:sp>
      <p:grpSp>
        <p:nvGrpSpPr>
          <p:cNvPr id="30" name="Group 29"/>
          <p:cNvGrpSpPr/>
          <p:nvPr/>
        </p:nvGrpSpPr>
        <p:grpSpPr>
          <a:xfrm>
            <a:off x="574550" y="2792841"/>
            <a:ext cx="8068007" cy="873817"/>
            <a:chOff x="574550" y="2307077"/>
            <a:chExt cx="8068007" cy="873817"/>
          </a:xfrm>
        </p:grpSpPr>
        <p:sp>
          <p:nvSpPr>
            <p:cNvPr id="31" name="Horizontal Scroll 45"/>
            <p:cNvSpPr/>
            <p:nvPr/>
          </p:nvSpPr>
          <p:spPr bwMode="auto">
            <a:xfrm>
              <a:off x="3634635" y="2307533"/>
              <a:ext cx="1098276" cy="87336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p>
              <a:pPr>
                <a:lnSpc>
                  <a:spcPct val="110000"/>
                </a:lnSpc>
              </a:pPr>
              <a:r>
                <a:rPr lang="en-US" sz="3600" b="1" dirty="0" smtClean="0">
                  <a:solidFill>
                    <a:srgbClr val="00B050"/>
                  </a:solidFill>
                </a:rPr>
                <a:t>?</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32" name="Horizontal Scroll 45"/>
            <p:cNvSpPr/>
            <p:nvPr/>
          </p:nvSpPr>
          <p:spPr bwMode="auto">
            <a:xfrm>
              <a:off x="2325342" y="2307533"/>
              <a:ext cx="1098276" cy="87336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p>
              <a:pPr>
                <a:lnSpc>
                  <a:spcPct val="110000"/>
                </a:lnSpc>
              </a:pPr>
              <a:r>
                <a:rPr lang="en-US" sz="3600" b="1" dirty="0" smtClean="0">
                  <a:solidFill>
                    <a:srgbClr val="00B050"/>
                  </a:solidFill>
                </a:rPr>
                <a:t>?</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33" name="Horizontal Scroll 45"/>
            <p:cNvSpPr/>
            <p:nvPr/>
          </p:nvSpPr>
          <p:spPr bwMode="auto">
            <a:xfrm>
              <a:off x="1016048" y="2307533"/>
              <a:ext cx="1098276" cy="87336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p>
              <a:pPr>
                <a:lnSpc>
                  <a:spcPct val="110000"/>
                </a:lnSpc>
              </a:pPr>
              <a:r>
                <a:rPr lang="en-US" sz="3600" b="1" dirty="0" smtClean="0">
                  <a:solidFill>
                    <a:srgbClr val="00B050"/>
                  </a:solidFill>
                </a:rPr>
                <a:t>?</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34" name="Horizontal Scroll 45"/>
            <p:cNvSpPr/>
            <p:nvPr/>
          </p:nvSpPr>
          <p:spPr bwMode="auto">
            <a:xfrm>
              <a:off x="574550" y="2307533"/>
              <a:ext cx="230480" cy="873361"/>
            </a:xfrm>
            <a:prstGeom prst="foldedCorner">
              <a:avLst>
                <a:gd name="adj" fmla="val 50000"/>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endParaRPr lang="en-US" sz="1600" dirty="0">
                <a:solidFill>
                  <a:srgbClr val="000000"/>
                </a:solidFill>
                <a:latin typeface="Times New Roman" panose="02020603050405020304" pitchFamily="18" charset="0"/>
                <a:cs typeface="Times New Roman" panose="02020603050405020304" pitchFamily="18" charset="0"/>
              </a:endParaRPr>
            </a:p>
          </p:txBody>
        </p:sp>
        <p:sp>
          <p:nvSpPr>
            <p:cNvPr id="35" name="Horizontal Scroll 45"/>
            <p:cNvSpPr/>
            <p:nvPr/>
          </p:nvSpPr>
          <p:spPr bwMode="auto">
            <a:xfrm>
              <a:off x="4940112" y="2307077"/>
              <a:ext cx="1098276" cy="87336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p>
              <a:pPr>
                <a:lnSpc>
                  <a:spcPct val="110000"/>
                </a:lnSpc>
              </a:pPr>
              <a:r>
                <a:rPr lang="en-US" sz="3600" b="1" dirty="0" smtClean="0">
                  <a:solidFill>
                    <a:srgbClr val="00B050"/>
                  </a:solidFill>
                </a:rPr>
                <a:t>?</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36" name="Horizontal Scroll 45"/>
            <p:cNvSpPr/>
            <p:nvPr/>
          </p:nvSpPr>
          <p:spPr bwMode="auto">
            <a:xfrm>
              <a:off x="6245589" y="2307077"/>
              <a:ext cx="1098276" cy="87336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p>
              <a:pPr>
                <a:lnSpc>
                  <a:spcPct val="110000"/>
                </a:lnSpc>
              </a:pPr>
              <a:r>
                <a:rPr lang="en-US" sz="3600" b="1" dirty="0" smtClean="0">
                  <a:solidFill>
                    <a:srgbClr val="00B050"/>
                  </a:solidFill>
                </a:rPr>
                <a:t>?</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37" name="Horizontal Scroll 45"/>
            <p:cNvSpPr/>
            <p:nvPr/>
          </p:nvSpPr>
          <p:spPr bwMode="auto">
            <a:xfrm>
              <a:off x="7544281" y="2307077"/>
              <a:ext cx="1098276" cy="87336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p>
              <a:pPr>
                <a:lnSpc>
                  <a:spcPct val="110000"/>
                </a:lnSpc>
              </a:pPr>
              <a:r>
                <a:rPr lang="en-US" sz="3600" b="1" dirty="0" smtClean="0">
                  <a:solidFill>
                    <a:srgbClr val="00B050"/>
                  </a:solidFill>
                </a:rPr>
                <a:t>?</a:t>
              </a:r>
              <a:endParaRPr lang="en-US" sz="3600" b="1" dirty="0">
                <a:solidFill>
                  <a:srgbClr val="00B050"/>
                </a:solidFill>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3634635" y="2793753"/>
            <a:ext cx="1098276" cy="873361"/>
            <a:chOff x="3634635" y="2307989"/>
            <a:chExt cx="1098276" cy="873361"/>
          </a:xfrm>
        </p:grpSpPr>
        <p:sp>
          <p:nvSpPr>
            <p:cNvPr id="39" name="Horizontal Scroll 45"/>
            <p:cNvSpPr/>
            <p:nvPr/>
          </p:nvSpPr>
          <p:spPr bwMode="auto">
            <a:xfrm>
              <a:off x="3634635" y="2307989"/>
              <a:ext cx="1098276" cy="87336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r>
                <a:rPr lang="en-US" sz="1600" dirty="0" smtClean="0">
                  <a:solidFill>
                    <a:srgbClr val="000000"/>
                  </a:solidFill>
                </a:rPr>
                <a:t>From:</a:t>
              </a:r>
              <a:br>
                <a:rPr lang="en-US" sz="1600" dirty="0" smtClean="0">
                  <a:solidFill>
                    <a:srgbClr val="000000"/>
                  </a:solidFill>
                </a:rPr>
              </a:br>
              <a:r>
                <a:rPr lang="en-US" sz="1600" dirty="0" smtClean="0">
                  <a:solidFill>
                    <a:srgbClr val="000000"/>
                  </a:solidFill>
                </a:rPr>
                <a:t>To:</a:t>
              </a:r>
              <a:br>
                <a:rPr lang="en-US" sz="1600" dirty="0" smtClean="0">
                  <a:solidFill>
                    <a:srgbClr val="000000"/>
                  </a:solidFill>
                </a:rPr>
              </a:br>
              <a:r>
                <a:rPr lang="en-US" sz="1600" dirty="0" smtClean="0">
                  <a:solidFill>
                    <a:srgbClr val="000000"/>
                  </a:solidFill>
                </a:rPr>
                <a:t>Value:  5</a:t>
              </a:r>
              <a:endParaRPr lang="en-US" sz="1600" dirty="0">
                <a:solidFill>
                  <a:srgbClr val="000000"/>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3" cstate="print">
              <a:duotone>
                <a:prstClr val="black"/>
                <a:srgbClr val="FFFF00">
                  <a:tint val="45000"/>
                  <a:satMod val="400000"/>
                </a:srgbClr>
              </a:duotone>
              <a:extLst>
                <a:ext uri="{28A0092B-C50C-407E-A947-70E740481C1C}">
                  <a14:useLocalDpi xmlns:a14="http://schemas.microsoft.com/office/drawing/2010/main" val="0"/>
                </a:ext>
              </a:extLst>
            </a:blip>
            <a:stretch>
              <a:fillRect/>
            </a:stretch>
          </p:blipFill>
          <p:spPr>
            <a:xfrm>
              <a:off x="4379977" y="2320910"/>
              <a:ext cx="193660" cy="285442"/>
            </a:xfrm>
            <a:prstGeom prst="rect">
              <a:avLst/>
            </a:prstGeom>
          </p:spPr>
        </p:pic>
        <p:pic>
          <p:nvPicPr>
            <p:cNvPr id="41" name="Picture 40"/>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4379977" y="2614610"/>
              <a:ext cx="193660" cy="285442"/>
            </a:xfrm>
            <a:prstGeom prst="rect">
              <a:avLst/>
            </a:prstGeom>
          </p:spPr>
        </p:pic>
      </p:grpSp>
      <p:grpSp>
        <p:nvGrpSpPr>
          <p:cNvPr id="42" name="Group 41"/>
          <p:cNvGrpSpPr/>
          <p:nvPr/>
        </p:nvGrpSpPr>
        <p:grpSpPr>
          <a:xfrm>
            <a:off x="2325342" y="2793753"/>
            <a:ext cx="1098276" cy="873361"/>
            <a:chOff x="2325342" y="2307989"/>
            <a:chExt cx="1098276" cy="873361"/>
          </a:xfrm>
        </p:grpSpPr>
        <p:sp>
          <p:nvSpPr>
            <p:cNvPr id="43" name="Horizontal Scroll 45"/>
            <p:cNvSpPr/>
            <p:nvPr/>
          </p:nvSpPr>
          <p:spPr bwMode="auto">
            <a:xfrm>
              <a:off x="2325342" y="2307989"/>
              <a:ext cx="1098276" cy="87336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r>
                <a:rPr lang="en-US" sz="1600" dirty="0" smtClean="0">
                  <a:solidFill>
                    <a:srgbClr val="000000"/>
                  </a:solidFill>
                </a:rPr>
                <a:t>From:</a:t>
              </a:r>
              <a:br>
                <a:rPr lang="en-US" sz="1600" dirty="0" smtClean="0">
                  <a:solidFill>
                    <a:srgbClr val="000000"/>
                  </a:solidFill>
                </a:rPr>
              </a:br>
              <a:r>
                <a:rPr lang="en-US" sz="1600" dirty="0" smtClean="0">
                  <a:solidFill>
                    <a:srgbClr val="000000"/>
                  </a:solidFill>
                </a:rPr>
                <a:t>To:</a:t>
              </a:r>
              <a:br>
                <a:rPr lang="en-US" sz="1600" dirty="0" smtClean="0">
                  <a:solidFill>
                    <a:srgbClr val="000000"/>
                  </a:solidFill>
                </a:rPr>
              </a:br>
              <a:r>
                <a:rPr lang="en-US" sz="1600" dirty="0" smtClean="0">
                  <a:solidFill>
                    <a:srgbClr val="000000"/>
                  </a:solidFill>
                </a:rPr>
                <a:t>Value: 11</a:t>
              </a:r>
              <a:endParaRPr lang="en-US" sz="1600" dirty="0">
                <a:solidFill>
                  <a:srgbClr val="000000"/>
                </a:solidFill>
                <a:latin typeface="Times New Roman" panose="02020603050405020304" pitchFamily="18" charset="0"/>
                <a:cs typeface="Times New Roman" panose="02020603050405020304" pitchFamily="18" charset="0"/>
              </a:endParaRPr>
            </a:p>
          </p:txBody>
        </p:sp>
        <p:pic>
          <p:nvPicPr>
            <p:cNvPr id="44" name="Picture 43"/>
            <p:cNvPicPr>
              <a:picLocks noChangeAspect="1"/>
            </p:cNvPicPr>
            <p:nvPr/>
          </p:nvPicPr>
          <p:blipFill>
            <a:blip r:embed="rId3" cstate="print">
              <a:duotone>
                <a:prstClr val="black"/>
                <a:srgbClr val="002060">
                  <a:tint val="45000"/>
                  <a:satMod val="400000"/>
                </a:srgbClr>
              </a:duotone>
              <a:extLst>
                <a:ext uri="{28A0092B-C50C-407E-A947-70E740481C1C}">
                  <a14:useLocalDpi xmlns:a14="http://schemas.microsoft.com/office/drawing/2010/main" val="0"/>
                </a:ext>
              </a:extLst>
            </a:blip>
            <a:stretch>
              <a:fillRect/>
            </a:stretch>
          </p:blipFill>
          <p:spPr>
            <a:xfrm>
              <a:off x="3070684" y="2626756"/>
              <a:ext cx="193660" cy="285442"/>
            </a:xfrm>
            <a:prstGeom prst="rect">
              <a:avLst/>
            </a:prstGeom>
          </p:spPr>
        </p:pic>
        <p:pic>
          <p:nvPicPr>
            <p:cNvPr id="45" name="Picture 44"/>
            <p:cNvPicPr>
              <a:picLocks noChangeAspect="1"/>
            </p:cNvPicPr>
            <p:nvPr/>
          </p:nvPicPr>
          <p:blipFill>
            <a:blip r:embed="rId3" cstate="print">
              <a:duotone>
                <a:prstClr val="black"/>
                <a:srgbClr val="EE86D8">
                  <a:tint val="45000"/>
                  <a:satMod val="400000"/>
                </a:srgbClr>
              </a:duotone>
              <a:extLst>
                <a:ext uri="{28A0092B-C50C-407E-A947-70E740481C1C}">
                  <a14:useLocalDpi xmlns:a14="http://schemas.microsoft.com/office/drawing/2010/main" val="0"/>
                </a:ext>
              </a:extLst>
            </a:blip>
            <a:stretch>
              <a:fillRect/>
            </a:stretch>
          </p:blipFill>
          <p:spPr>
            <a:xfrm>
              <a:off x="3070684" y="2329168"/>
              <a:ext cx="193660" cy="285442"/>
            </a:xfrm>
            <a:prstGeom prst="rect">
              <a:avLst/>
            </a:prstGeom>
          </p:spPr>
        </p:pic>
      </p:grpSp>
      <p:grpSp>
        <p:nvGrpSpPr>
          <p:cNvPr id="46" name="Group 45"/>
          <p:cNvGrpSpPr/>
          <p:nvPr/>
        </p:nvGrpSpPr>
        <p:grpSpPr>
          <a:xfrm>
            <a:off x="1016048" y="2793753"/>
            <a:ext cx="1098276" cy="873361"/>
            <a:chOff x="1016048" y="2307989"/>
            <a:chExt cx="1098276" cy="873361"/>
          </a:xfrm>
        </p:grpSpPr>
        <p:sp>
          <p:nvSpPr>
            <p:cNvPr id="47" name="Horizontal Scroll 45"/>
            <p:cNvSpPr/>
            <p:nvPr/>
          </p:nvSpPr>
          <p:spPr bwMode="auto">
            <a:xfrm>
              <a:off x="1016048" y="2307989"/>
              <a:ext cx="1098276" cy="87336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r>
                <a:rPr lang="en-US" sz="1600" dirty="0" smtClean="0">
                  <a:solidFill>
                    <a:srgbClr val="000000"/>
                  </a:solidFill>
                </a:rPr>
                <a:t>From:</a:t>
              </a:r>
              <a:br>
                <a:rPr lang="en-US" sz="1600" dirty="0" smtClean="0">
                  <a:solidFill>
                    <a:srgbClr val="000000"/>
                  </a:solidFill>
                </a:rPr>
              </a:br>
              <a:r>
                <a:rPr lang="en-US" sz="1600" dirty="0" smtClean="0">
                  <a:solidFill>
                    <a:srgbClr val="000000"/>
                  </a:solidFill>
                </a:rPr>
                <a:t>To:</a:t>
              </a:r>
              <a:br>
                <a:rPr lang="en-US" sz="1600" dirty="0" smtClean="0">
                  <a:solidFill>
                    <a:srgbClr val="000000"/>
                  </a:solidFill>
                </a:rPr>
              </a:br>
              <a:r>
                <a:rPr lang="en-US" sz="1600" dirty="0" smtClean="0">
                  <a:solidFill>
                    <a:srgbClr val="000000"/>
                  </a:solidFill>
                </a:rPr>
                <a:t>Value: 11</a:t>
              </a:r>
              <a:endParaRPr lang="en-US" sz="1600" dirty="0">
                <a:solidFill>
                  <a:srgbClr val="000000"/>
                </a:solidFill>
                <a:latin typeface="Times New Roman" panose="02020603050405020304" pitchFamily="18" charset="0"/>
                <a:cs typeface="Times New Roman" panose="02020603050405020304" pitchFamily="18" charset="0"/>
              </a:endParaRPr>
            </a:p>
          </p:txBody>
        </p:sp>
        <p:pic>
          <p:nvPicPr>
            <p:cNvPr id="48" name="Picture 47"/>
            <p:cNvPicPr>
              <a:picLocks noChangeAspect="1"/>
            </p:cNvPicPr>
            <p:nvPr/>
          </p:nvPicPr>
          <p:blipFill>
            <a:blip r:embed="rId4" cstate="print">
              <a:clrChange>
                <a:clrFrom>
                  <a:srgbClr val="000000"/>
                </a:clrFrom>
                <a:clrTo>
                  <a:srgbClr val="000000">
                    <a:alpha val="0"/>
                  </a:srgbClr>
                </a:clrTo>
              </a:clrChange>
              <a:duotone>
                <a:prstClr val="black"/>
                <a:srgbClr val="26B45F">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61390" y="2320910"/>
              <a:ext cx="193660" cy="285442"/>
            </a:xfrm>
            <a:prstGeom prst="rect">
              <a:avLst/>
            </a:prstGeom>
          </p:spPr>
        </p:pic>
        <p:pic>
          <p:nvPicPr>
            <p:cNvPr id="49" name="Picture 48"/>
            <p:cNvPicPr>
              <a:picLocks noChangeAspect="1"/>
            </p:cNvPicPr>
            <p:nvPr/>
          </p:nvPicPr>
          <p:blipFill>
            <a:blip r:embed="rId3" cstate="print">
              <a:duotone>
                <a:prstClr val="black"/>
                <a:srgbClr val="EE86D8">
                  <a:tint val="45000"/>
                  <a:satMod val="400000"/>
                </a:srgbClr>
              </a:duotone>
              <a:extLst>
                <a:ext uri="{28A0092B-C50C-407E-A947-70E740481C1C}">
                  <a14:useLocalDpi xmlns:a14="http://schemas.microsoft.com/office/drawing/2010/main" val="0"/>
                </a:ext>
              </a:extLst>
            </a:blip>
            <a:stretch>
              <a:fillRect/>
            </a:stretch>
          </p:blipFill>
          <p:spPr>
            <a:xfrm>
              <a:off x="1761390" y="2614610"/>
              <a:ext cx="193660" cy="285442"/>
            </a:xfrm>
            <a:prstGeom prst="rect">
              <a:avLst/>
            </a:prstGeom>
          </p:spPr>
        </p:pic>
      </p:grpSp>
      <p:sp>
        <p:nvSpPr>
          <p:cNvPr id="50" name="Horizontal Scroll 45"/>
          <p:cNvSpPr/>
          <p:nvPr/>
        </p:nvSpPr>
        <p:spPr bwMode="auto">
          <a:xfrm>
            <a:off x="574550" y="2793753"/>
            <a:ext cx="230480" cy="873361"/>
          </a:xfrm>
          <a:prstGeom prst="foldedCorner">
            <a:avLst>
              <a:gd name="adj" fmla="val 50000"/>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endParaRPr lang="en-US" sz="1600" dirty="0">
              <a:solidFill>
                <a:srgbClr val="000000"/>
              </a:solidFill>
              <a:latin typeface="Times New Roman" panose="02020603050405020304" pitchFamily="18" charset="0"/>
              <a:cs typeface="Times New Roman" panose="02020603050405020304" pitchFamily="18" charset="0"/>
            </a:endParaRPr>
          </a:p>
        </p:txBody>
      </p:sp>
      <p:grpSp>
        <p:nvGrpSpPr>
          <p:cNvPr id="51" name="Group 50"/>
          <p:cNvGrpSpPr/>
          <p:nvPr/>
        </p:nvGrpSpPr>
        <p:grpSpPr>
          <a:xfrm>
            <a:off x="4940112" y="2793297"/>
            <a:ext cx="1098276" cy="873361"/>
            <a:chOff x="4940112" y="2307533"/>
            <a:chExt cx="1098276" cy="873361"/>
          </a:xfrm>
        </p:grpSpPr>
        <p:sp>
          <p:nvSpPr>
            <p:cNvPr id="52" name="Horizontal Scroll 45"/>
            <p:cNvSpPr/>
            <p:nvPr/>
          </p:nvSpPr>
          <p:spPr bwMode="auto">
            <a:xfrm>
              <a:off x="4940112" y="2307533"/>
              <a:ext cx="1098276" cy="87336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r>
                <a:rPr lang="en-US" sz="1600" dirty="0" smtClean="0">
                  <a:solidFill>
                    <a:srgbClr val="000000"/>
                  </a:solidFill>
                </a:rPr>
                <a:t>From:</a:t>
              </a:r>
              <a:br>
                <a:rPr lang="en-US" sz="1600" dirty="0" smtClean="0">
                  <a:solidFill>
                    <a:srgbClr val="000000"/>
                  </a:solidFill>
                </a:rPr>
              </a:br>
              <a:r>
                <a:rPr lang="en-US" sz="1600" dirty="0" smtClean="0">
                  <a:solidFill>
                    <a:srgbClr val="000000"/>
                  </a:solidFill>
                </a:rPr>
                <a:t>To:</a:t>
              </a:r>
              <a:br>
                <a:rPr lang="en-US" sz="1600" dirty="0" smtClean="0">
                  <a:solidFill>
                    <a:srgbClr val="000000"/>
                  </a:solidFill>
                </a:rPr>
              </a:br>
              <a:r>
                <a:rPr lang="en-US" sz="1600" dirty="0" smtClean="0">
                  <a:solidFill>
                    <a:srgbClr val="000000"/>
                  </a:solidFill>
                </a:rPr>
                <a:t>Value: 17</a:t>
              </a:r>
              <a:endParaRPr lang="en-US" sz="1600" dirty="0">
                <a:solidFill>
                  <a:srgbClr val="000000"/>
                </a:solidFill>
                <a:latin typeface="Times New Roman" panose="02020603050405020304" pitchFamily="18" charset="0"/>
                <a:cs typeface="Times New Roman" panose="02020603050405020304" pitchFamily="18" charset="0"/>
              </a:endParaRPr>
            </a:p>
          </p:txBody>
        </p:sp>
        <p:pic>
          <p:nvPicPr>
            <p:cNvPr id="53" name="Picture 6" descr="little_cthulhu-orang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703280" y="2320454"/>
              <a:ext cx="192232" cy="28987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little_cthulhu-orange"/>
            <p:cNvPicPr>
              <a:picLocks noChangeAspect="1" noChangeArrowheads="1"/>
            </p:cNvPicPr>
            <p:nvPr/>
          </p:nvPicPr>
          <p:blipFill>
            <a:blip r:embed="rId7" cstate="print">
              <a:clrChange>
                <a:clrFrom>
                  <a:srgbClr val="FFFFFF"/>
                </a:clrFrom>
                <a:clrTo>
                  <a:srgbClr val="FFFFFF">
                    <a:alpha val="0"/>
                  </a:srgbClr>
                </a:clrTo>
              </a:clrChange>
              <a:duotone>
                <a:prstClr val="black"/>
                <a:srgbClr val="6A47FF">
                  <a:tint val="45000"/>
                  <a:satMod val="400000"/>
                </a:srgbClr>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5689666" y="2605896"/>
              <a:ext cx="185236" cy="2769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6245589" y="2793297"/>
            <a:ext cx="1098276" cy="873361"/>
            <a:chOff x="6245589" y="2307533"/>
            <a:chExt cx="1098276" cy="873361"/>
          </a:xfrm>
        </p:grpSpPr>
        <p:sp>
          <p:nvSpPr>
            <p:cNvPr id="56" name="Horizontal Scroll 45"/>
            <p:cNvSpPr/>
            <p:nvPr/>
          </p:nvSpPr>
          <p:spPr bwMode="auto">
            <a:xfrm>
              <a:off x="6245589" y="2307533"/>
              <a:ext cx="1098276" cy="87336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r>
                <a:rPr lang="en-US" sz="1600" dirty="0" smtClean="0">
                  <a:solidFill>
                    <a:srgbClr val="000000"/>
                  </a:solidFill>
                </a:rPr>
                <a:t>From:</a:t>
              </a:r>
              <a:br>
                <a:rPr lang="en-US" sz="1600" dirty="0" smtClean="0">
                  <a:solidFill>
                    <a:srgbClr val="000000"/>
                  </a:solidFill>
                </a:rPr>
              </a:br>
              <a:r>
                <a:rPr lang="en-US" sz="1600" dirty="0" smtClean="0">
                  <a:solidFill>
                    <a:srgbClr val="000000"/>
                  </a:solidFill>
                </a:rPr>
                <a:t>To:</a:t>
              </a:r>
              <a:br>
                <a:rPr lang="en-US" sz="1600" dirty="0" smtClean="0">
                  <a:solidFill>
                    <a:srgbClr val="000000"/>
                  </a:solidFill>
                </a:rPr>
              </a:br>
              <a:r>
                <a:rPr lang="en-US" sz="1600" dirty="0" smtClean="0">
                  <a:solidFill>
                    <a:srgbClr val="000000"/>
                  </a:solidFill>
                </a:rPr>
                <a:t>Value: 17</a:t>
              </a:r>
              <a:endParaRPr lang="en-US" sz="1600" dirty="0">
                <a:solidFill>
                  <a:srgbClr val="000000"/>
                </a:solidFill>
                <a:latin typeface="Times New Roman" panose="02020603050405020304" pitchFamily="18" charset="0"/>
                <a:cs typeface="Times New Roman" panose="02020603050405020304" pitchFamily="18" charset="0"/>
              </a:endParaRPr>
            </a:p>
          </p:txBody>
        </p:sp>
        <p:pic>
          <p:nvPicPr>
            <p:cNvPr id="57" name="Picture 6" descr="little_cthulhu-orange"/>
            <p:cNvPicPr>
              <a:picLocks noChangeAspect="1" noChangeArrowheads="1"/>
            </p:cNvPicPr>
            <p:nvPr/>
          </p:nvPicPr>
          <p:blipFill>
            <a:blip r:embed="rId9" cstate="print">
              <a:clrChange>
                <a:clrFrom>
                  <a:srgbClr val="FFFFFF"/>
                </a:clrFrom>
                <a:clrTo>
                  <a:srgbClr val="FFFFFF">
                    <a:alpha val="0"/>
                  </a:srgbClr>
                </a:clrTo>
              </a:clrChange>
              <a:duotone>
                <a:prstClr val="black"/>
                <a:srgbClr val="00B050">
                  <a:tint val="45000"/>
                  <a:satMod val="400000"/>
                </a:srgbClr>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7008757" y="2320454"/>
              <a:ext cx="192232" cy="28987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little_cthulhu-orange"/>
            <p:cNvPicPr>
              <a:picLocks noChangeAspect="1" noChangeArrowheads="1"/>
            </p:cNvPicPr>
            <p:nvPr/>
          </p:nvPicPr>
          <p:blipFill>
            <a:blip r:embed="rId7" cstate="print">
              <a:clrChange>
                <a:clrFrom>
                  <a:srgbClr val="FFFFFF"/>
                </a:clrFrom>
                <a:clrTo>
                  <a:srgbClr val="FFFFFF">
                    <a:alpha val="0"/>
                  </a:srgbClr>
                </a:clrTo>
              </a:clrChange>
              <a:duotone>
                <a:prstClr val="black"/>
                <a:srgbClr val="002060">
                  <a:tint val="45000"/>
                  <a:satMod val="400000"/>
                </a:srgbClr>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6995143" y="2605896"/>
              <a:ext cx="185236" cy="2769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p:cNvGrpSpPr/>
          <p:nvPr/>
        </p:nvGrpSpPr>
        <p:grpSpPr>
          <a:xfrm>
            <a:off x="7544281" y="2793297"/>
            <a:ext cx="1098276" cy="873361"/>
            <a:chOff x="7544281" y="2307533"/>
            <a:chExt cx="1098276" cy="873361"/>
          </a:xfrm>
        </p:grpSpPr>
        <p:sp>
          <p:nvSpPr>
            <p:cNvPr id="60" name="Horizontal Scroll 45"/>
            <p:cNvSpPr/>
            <p:nvPr/>
          </p:nvSpPr>
          <p:spPr bwMode="auto">
            <a:xfrm>
              <a:off x="7544281" y="2307533"/>
              <a:ext cx="1098276" cy="87336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l">
                <a:lnSpc>
                  <a:spcPct val="110000"/>
                </a:lnSpc>
              </a:pPr>
              <a:r>
                <a:rPr lang="en-US" sz="1600" dirty="0" smtClean="0">
                  <a:solidFill>
                    <a:srgbClr val="000000"/>
                  </a:solidFill>
                </a:rPr>
                <a:t>From:</a:t>
              </a:r>
              <a:br>
                <a:rPr lang="en-US" sz="1600" dirty="0" smtClean="0">
                  <a:solidFill>
                    <a:srgbClr val="000000"/>
                  </a:solidFill>
                </a:rPr>
              </a:br>
              <a:r>
                <a:rPr lang="en-US" sz="1600" dirty="0" smtClean="0">
                  <a:solidFill>
                    <a:srgbClr val="000000"/>
                  </a:solidFill>
                </a:rPr>
                <a:t>To:</a:t>
              </a:r>
              <a:br>
                <a:rPr lang="en-US" sz="1600" dirty="0" smtClean="0">
                  <a:solidFill>
                    <a:srgbClr val="000000"/>
                  </a:solidFill>
                </a:rPr>
              </a:br>
              <a:r>
                <a:rPr lang="en-US" sz="1600" dirty="0" smtClean="0">
                  <a:solidFill>
                    <a:srgbClr val="000000"/>
                  </a:solidFill>
                </a:rPr>
                <a:t>Value: 17</a:t>
              </a:r>
              <a:endParaRPr lang="en-US" sz="1600" dirty="0">
                <a:solidFill>
                  <a:srgbClr val="000000"/>
                </a:solidFill>
                <a:latin typeface="Times New Roman" panose="02020603050405020304" pitchFamily="18" charset="0"/>
                <a:cs typeface="Times New Roman" panose="02020603050405020304" pitchFamily="18" charset="0"/>
              </a:endParaRPr>
            </a:p>
          </p:txBody>
        </p:sp>
        <p:pic>
          <p:nvPicPr>
            <p:cNvPr id="61" name="Picture 6" descr="little_cthulhu-orange"/>
            <p:cNvPicPr>
              <a:picLocks noChangeAspect="1" noChangeArrowheads="1"/>
            </p:cNvPicPr>
            <p:nvPr/>
          </p:nvPicPr>
          <p:blipFill>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8307449" y="2320454"/>
              <a:ext cx="192232" cy="28987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little_cthulhu-orange"/>
            <p:cNvPicPr>
              <a:picLocks noChangeAspect="1" noChangeArrowheads="1"/>
            </p:cNvPicPr>
            <p:nvPr/>
          </p:nvPicPr>
          <p:blipFill>
            <a:blip r:embed="rId7" cstate="print">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8293835" y="2605896"/>
              <a:ext cx="185236" cy="2769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246959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5" presetClass="exit" presetSubtype="0" fill="hold" nodeType="clickEffect">
                                  <p:stCondLst>
                                    <p:cond delay="0"/>
                                  </p:stCondLst>
                                  <p:childTnLst>
                                    <p:animEffect transition="out" filter="fade">
                                      <p:cBhvr>
                                        <p:cTn id="30" dur="2000"/>
                                        <p:tgtEl>
                                          <p:spTgt spid="59"/>
                                        </p:tgtEl>
                                      </p:cBhvr>
                                    </p:animEffect>
                                    <p:anim calcmode="lin" valueType="num">
                                      <p:cBhvr>
                                        <p:cTn id="31" dur="2000"/>
                                        <p:tgtEl>
                                          <p:spTgt spid="59"/>
                                        </p:tgtEl>
                                        <p:attrNameLst>
                                          <p:attrName>style.rotation</p:attrName>
                                        </p:attrNameLst>
                                      </p:cBhvr>
                                      <p:tavLst>
                                        <p:tav tm="0">
                                          <p:val>
                                            <p:fltVal val="0"/>
                                          </p:val>
                                        </p:tav>
                                        <p:tav tm="100000">
                                          <p:val>
                                            <p:fltVal val="720"/>
                                          </p:val>
                                        </p:tav>
                                      </p:tavLst>
                                    </p:anim>
                                    <p:anim calcmode="lin" valueType="num">
                                      <p:cBhvr>
                                        <p:cTn id="32" dur="2000"/>
                                        <p:tgtEl>
                                          <p:spTgt spid="59"/>
                                        </p:tgtEl>
                                        <p:attrNameLst>
                                          <p:attrName>ppt_h</p:attrName>
                                        </p:attrNameLst>
                                      </p:cBhvr>
                                      <p:tavLst>
                                        <p:tav tm="0">
                                          <p:val>
                                            <p:strVal val="ppt_h"/>
                                          </p:val>
                                        </p:tav>
                                        <p:tav tm="100000">
                                          <p:val>
                                            <p:fltVal val="0"/>
                                          </p:val>
                                        </p:tav>
                                      </p:tavLst>
                                    </p:anim>
                                    <p:anim calcmode="lin" valueType="num">
                                      <p:cBhvr>
                                        <p:cTn id="33" dur="2000"/>
                                        <p:tgtEl>
                                          <p:spTgt spid="59"/>
                                        </p:tgtEl>
                                        <p:attrNameLst>
                                          <p:attrName>ppt_w</p:attrName>
                                        </p:attrNameLst>
                                      </p:cBhvr>
                                      <p:tavLst>
                                        <p:tav tm="0">
                                          <p:val>
                                            <p:strVal val="ppt_w"/>
                                          </p:val>
                                        </p:tav>
                                        <p:tav tm="100000">
                                          <p:val>
                                            <p:fltVal val="0"/>
                                          </p:val>
                                        </p:tav>
                                      </p:tavLst>
                                    </p:anim>
                                    <p:set>
                                      <p:cBhvr>
                                        <p:cTn id="34" dur="1" fill="hold">
                                          <p:stCondLst>
                                            <p:cond delay="1999"/>
                                          </p:stCondLst>
                                        </p:cTn>
                                        <p:tgtEl>
                                          <p:spTgt spid="59"/>
                                        </p:tgtEl>
                                        <p:attrNameLst>
                                          <p:attrName>style.visibility</p:attrName>
                                        </p:attrNameLst>
                                      </p:cBhvr>
                                      <p:to>
                                        <p:strVal val="hidden"/>
                                      </p:to>
                                    </p:set>
                                  </p:childTnLst>
                                </p:cTn>
                              </p:par>
                              <p:par>
                                <p:cTn id="35" presetID="35" presetClass="exit" presetSubtype="0" fill="hold" nodeType="withEffect">
                                  <p:stCondLst>
                                    <p:cond delay="0"/>
                                  </p:stCondLst>
                                  <p:childTnLst>
                                    <p:animEffect transition="out" filter="fade">
                                      <p:cBhvr>
                                        <p:cTn id="36" dur="2000"/>
                                        <p:tgtEl>
                                          <p:spTgt spid="55"/>
                                        </p:tgtEl>
                                      </p:cBhvr>
                                    </p:animEffect>
                                    <p:anim calcmode="lin" valueType="num">
                                      <p:cBhvr>
                                        <p:cTn id="37" dur="2000"/>
                                        <p:tgtEl>
                                          <p:spTgt spid="55"/>
                                        </p:tgtEl>
                                        <p:attrNameLst>
                                          <p:attrName>style.rotation</p:attrName>
                                        </p:attrNameLst>
                                      </p:cBhvr>
                                      <p:tavLst>
                                        <p:tav tm="0">
                                          <p:val>
                                            <p:fltVal val="0"/>
                                          </p:val>
                                        </p:tav>
                                        <p:tav tm="100000">
                                          <p:val>
                                            <p:fltVal val="720"/>
                                          </p:val>
                                        </p:tav>
                                      </p:tavLst>
                                    </p:anim>
                                    <p:anim calcmode="lin" valueType="num">
                                      <p:cBhvr>
                                        <p:cTn id="38" dur="2000"/>
                                        <p:tgtEl>
                                          <p:spTgt spid="55"/>
                                        </p:tgtEl>
                                        <p:attrNameLst>
                                          <p:attrName>ppt_h</p:attrName>
                                        </p:attrNameLst>
                                      </p:cBhvr>
                                      <p:tavLst>
                                        <p:tav tm="0">
                                          <p:val>
                                            <p:strVal val="ppt_h"/>
                                          </p:val>
                                        </p:tav>
                                        <p:tav tm="100000">
                                          <p:val>
                                            <p:fltVal val="0"/>
                                          </p:val>
                                        </p:tav>
                                      </p:tavLst>
                                    </p:anim>
                                    <p:anim calcmode="lin" valueType="num">
                                      <p:cBhvr>
                                        <p:cTn id="39" dur="2000"/>
                                        <p:tgtEl>
                                          <p:spTgt spid="55"/>
                                        </p:tgtEl>
                                        <p:attrNameLst>
                                          <p:attrName>ppt_w</p:attrName>
                                        </p:attrNameLst>
                                      </p:cBhvr>
                                      <p:tavLst>
                                        <p:tav tm="0">
                                          <p:val>
                                            <p:strVal val="ppt_w"/>
                                          </p:val>
                                        </p:tav>
                                        <p:tav tm="100000">
                                          <p:val>
                                            <p:fltVal val="0"/>
                                          </p:val>
                                        </p:tav>
                                      </p:tavLst>
                                    </p:anim>
                                    <p:set>
                                      <p:cBhvr>
                                        <p:cTn id="40" dur="1" fill="hold">
                                          <p:stCondLst>
                                            <p:cond delay="1999"/>
                                          </p:stCondLst>
                                        </p:cTn>
                                        <p:tgtEl>
                                          <p:spTgt spid="55"/>
                                        </p:tgtEl>
                                        <p:attrNameLst>
                                          <p:attrName>style.visibility</p:attrName>
                                        </p:attrNameLst>
                                      </p:cBhvr>
                                      <p:to>
                                        <p:strVal val="hidden"/>
                                      </p:to>
                                    </p:set>
                                  </p:childTnLst>
                                </p:cTn>
                              </p:par>
                              <p:par>
                                <p:cTn id="41" presetID="35" presetClass="exit" presetSubtype="0" fill="hold" nodeType="withEffect">
                                  <p:stCondLst>
                                    <p:cond delay="0"/>
                                  </p:stCondLst>
                                  <p:childTnLst>
                                    <p:animEffect transition="out" filter="fade">
                                      <p:cBhvr>
                                        <p:cTn id="42" dur="2000"/>
                                        <p:tgtEl>
                                          <p:spTgt spid="51"/>
                                        </p:tgtEl>
                                      </p:cBhvr>
                                    </p:animEffect>
                                    <p:anim calcmode="lin" valueType="num">
                                      <p:cBhvr>
                                        <p:cTn id="43" dur="2000"/>
                                        <p:tgtEl>
                                          <p:spTgt spid="51"/>
                                        </p:tgtEl>
                                        <p:attrNameLst>
                                          <p:attrName>style.rotation</p:attrName>
                                        </p:attrNameLst>
                                      </p:cBhvr>
                                      <p:tavLst>
                                        <p:tav tm="0">
                                          <p:val>
                                            <p:fltVal val="0"/>
                                          </p:val>
                                        </p:tav>
                                        <p:tav tm="100000">
                                          <p:val>
                                            <p:fltVal val="720"/>
                                          </p:val>
                                        </p:tav>
                                      </p:tavLst>
                                    </p:anim>
                                    <p:anim calcmode="lin" valueType="num">
                                      <p:cBhvr>
                                        <p:cTn id="44" dur="2000"/>
                                        <p:tgtEl>
                                          <p:spTgt spid="51"/>
                                        </p:tgtEl>
                                        <p:attrNameLst>
                                          <p:attrName>ppt_h</p:attrName>
                                        </p:attrNameLst>
                                      </p:cBhvr>
                                      <p:tavLst>
                                        <p:tav tm="0">
                                          <p:val>
                                            <p:strVal val="ppt_h"/>
                                          </p:val>
                                        </p:tav>
                                        <p:tav tm="100000">
                                          <p:val>
                                            <p:fltVal val="0"/>
                                          </p:val>
                                        </p:tav>
                                      </p:tavLst>
                                    </p:anim>
                                    <p:anim calcmode="lin" valueType="num">
                                      <p:cBhvr>
                                        <p:cTn id="45" dur="2000"/>
                                        <p:tgtEl>
                                          <p:spTgt spid="51"/>
                                        </p:tgtEl>
                                        <p:attrNameLst>
                                          <p:attrName>ppt_w</p:attrName>
                                        </p:attrNameLst>
                                      </p:cBhvr>
                                      <p:tavLst>
                                        <p:tav tm="0">
                                          <p:val>
                                            <p:strVal val="ppt_w"/>
                                          </p:val>
                                        </p:tav>
                                        <p:tav tm="100000">
                                          <p:val>
                                            <p:fltVal val="0"/>
                                          </p:val>
                                        </p:tav>
                                      </p:tavLst>
                                    </p:anim>
                                    <p:set>
                                      <p:cBhvr>
                                        <p:cTn id="46" dur="1" fill="hold">
                                          <p:stCondLst>
                                            <p:cond delay="1999"/>
                                          </p:stCondLst>
                                        </p:cTn>
                                        <p:tgtEl>
                                          <p:spTgt spid="51"/>
                                        </p:tgtEl>
                                        <p:attrNameLst>
                                          <p:attrName>style.visibility</p:attrName>
                                        </p:attrNameLst>
                                      </p:cBhvr>
                                      <p:to>
                                        <p:strVal val="hidden"/>
                                      </p:to>
                                    </p:set>
                                  </p:childTnLst>
                                </p:cTn>
                              </p:par>
                              <p:par>
                                <p:cTn id="47" presetID="35" presetClass="exit" presetSubtype="0" fill="hold" nodeType="withEffect">
                                  <p:stCondLst>
                                    <p:cond delay="0"/>
                                  </p:stCondLst>
                                  <p:childTnLst>
                                    <p:animEffect transition="out" filter="fade">
                                      <p:cBhvr>
                                        <p:cTn id="48" dur="2000"/>
                                        <p:tgtEl>
                                          <p:spTgt spid="38"/>
                                        </p:tgtEl>
                                      </p:cBhvr>
                                    </p:animEffect>
                                    <p:anim calcmode="lin" valueType="num">
                                      <p:cBhvr>
                                        <p:cTn id="49" dur="2000"/>
                                        <p:tgtEl>
                                          <p:spTgt spid="38"/>
                                        </p:tgtEl>
                                        <p:attrNameLst>
                                          <p:attrName>style.rotation</p:attrName>
                                        </p:attrNameLst>
                                      </p:cBhvr>
                                      <p:tavLst>
                                        <p:tav tm="0">
                                          <p:val>
                                            <p:fltVal val="0"/>
                                          </p:val>
                                        </p:tav>
                                        <p:tav tm="100000">
                                          <p:val>
                                            <p:fltVal val="720"/>
                                          </p:val>
                                        </p:tav>
                                      </p:tavLst>
                                    </p:anim>
                                    <p:anim calcmode="lin" valueType="num">
                                      <p:cBhvr>
                                        <p:cTn id="50" dur="2000"/>
                                        <p:tgtEl>
                                          <p:spTgt spid="38"/>
                                        </p:tgtEl>
                                        <p:attrNameLst>
                                          <p:attrName>ppt_h</p:attrName>
                                        </p:attrNameLst>
                                      </p:cBhvr>
                                      <p:tavLst>
                                        <p:tav tm="0">
                                          <p:val>
                                            <p:strVal val="ppt_h"/>
                                          </p:val>
                                        </p:tav>
                                        <p:tav tm="100000">
                                          <p:val>
                                            <p:fltVal val="0"/>
                                          </p:val>
                                        </p:tav>
                                      </p:tavLst>
                                    </p:anim>
                                    <p:anim calcmode="lin" valueType="num">
                                      <p:cBhvr>
                                        <p:cTn id="51" dur="2000"/>
                                        <p:tgtEl>
                                          <p:spTgt spid="38"/>
                                        </p:tgtEl>
                                        <p:attrNameLst>
                                          <p:attrName>ppt_w</p:attrName>
                                        </p:attrNameLst>
                                      </p:cBhvr>
                                      <p:tavLst>
                                        <p:tav tm="0">
                                          <p:val>
                                            <p:strVal val="ppt_w"/>
                                          </p:val>
                                        </p:tav>
                                        <p:tav tm="100000">
                                          <p:val>
                                            <p:fltVal val="0"/>
                                          </p:val>
                                        </p:tav>
                                      </p:tavLst>
                                    </p:anim>
                                    <p:set>
                                      <p:cBhvr>
                                        <p:cTn id="52" dur="1" fill="hold">
                                          <p:stCondLst>
                                            <p:cond delay="1999"/>
                                          </p:stCondLst>
                                        </p:cTn>
                                        <p:tgtEl>
                                          <p:spTgt spid="38"/>
                                        </p:tgtEl>
                                        <p:attrNameLst>
                                          <p:attrName>style.visibility</p:attrName>
                                        </p:attrNameLst>
                                      </p:cBhvr>
                                      <p:to>
                                        <p:strVal val="hidden"/>
                                      </p:to>
                                    </p:set>
                                  </p:childTnLst>
                                </p:cTn>
                              </p:par>
                              <p:par>
                                <p:cTn id="53" presetID="35" presetClass="exit" presetSubtype="0" fill="hold" nodeType="withEffect">
                                  <p:stCondLst>
                                    <p:cond delay="0"/>
                                  </p:stCondLst>
                                  <p:childTnLst>
                                    <p:animEffect transition="out" filter="fade">
                                      <p:cBhvr>
                                        <p:cTn id="54" dur="2000"/>
                                        <p:tgtEl>
                                          <p:spTgt spid="42"/>
                                        </p:tgtEl>
                                      </p:cBhvr>
                                    </p:animEffect>
                                    <p:anim calcmode="lin" valueType="num">
                                      <p:cBhvr>
                                        <p:cTn id="55" dur="2000"/>
                                        <p:tgtEl>
                                          <p:spTgt spid="42"/>
                                        </p:tgtEl>
                                        <p:attrNameLst>
                                          <p:attrName>style.rotation</p:attrName>
                                        </p:attrNameLst>
                                      </p:cBhvr>
                                      <p:tavLst>
                                        <p:tav tm="0">
                                          <p:val>
                                            <p:fltVal val="0"/>
                                          </p:val>
                                        </p:tav>
                                        <p:tav tm="100000">
                                          <p:val>
                                            <p:fltVal val="720"/>
                                          </p:val>
                                        </p:tav>
                                      </p:tavLst>
                                    </p:anim>
                                    <p:anim calcmode="lin" valueType="num">
                                      <p:cBhvr>
                                        <p:cTn id="56" dur="2000"/>
                                        <p:tgtEl>
                                          <p:spTgt spid="42"/>
                                        </p:tgtEl>
                                        <p:attrNameLst>
                                          <p:attrName>ppt_h</p:attrName>
                                        </p:attrNameLst>
                                      </p:cBhvr>
                                      <p:tavLst>
                                        <p:tav tm="0">
                                          <p:val>
                                            <p:strVal val="ppt_h"/>
                                          </p:val>
                                        </p:tav>
                                        <p:tav tm="100000">
                                          <p:val>
                                            <p:fltVal val="0"/>
                                          </p:val>
                                        </p:tav>
                                      </p:tavLst>
                                    </p:anim>
                                    <p:anim calcmode="lin" valueType="num">
                                      <p:cBhvr>
                                        <p:cTn id="57" dur="2000"/>
                                        <p:tgtEl>
                                          <p:spTgt spid="42"/>
                                        </p:tgtEl>
                                        <p:attrNameLst>
                                          <p:attrName>ppt_w</p:attrName>
                                        </p:attrNameLst>
                                      </p:cBhvr>
                                      <p:tavLst>
                                        <p:tav tm="0">
                                          <p:val>
                                            <p:strVal val="ppt_w"/>
                                          </p:val>
                                        </p:tav>
                                        <p:tav tm="100000">
                                          <p:val>
                                            <p:fltVal val="0"/>
                                          </p:val>
                                        </p:tav>
                                      </p:tavLst>
                                    </p:anim>
                                    <p:set>
                                      <p:cBhvr>
                                        <p:cTn id="58" dur="1" fill="hold">
                                          <p:stCondLst>
                                            <p:cond delay="1999"/>
                                          </p:stCondLst>
                                        </p:cTn>
                                        <p:tgtEl>
                                          <p:spTgt spid="42"/>
                                        </p:tgtEl>
                                        <p:attrNameLst>
                                          <p:attrName>style.visibility</p:attrName>
                                        </p:attrNameLst>
                                      </p:cBhvr>
                                      <p:to>
                                        <p:strVal val="hidden"/>
                                      </p:to>
                                    </p:set>
                                  </p:childTnLst>
                                </p:cTn>
                              </p:par>
                              <p:par>
                                <p:cTn id="59" presetID="35" presetClass="exit" presetSubtype="0" fill="hold" nodeType="withEffect">
                                  <p:stCondLst>
                                    <p:cond delay="0"/>
                                  </p:stCondLst>
                                  <p:childTnLst>
                                    <p:animEffect transition="out" filter="fade">
                                      <p:cBhvr>
                                        <p:cTn id="60" dur="2000"/>
                                        <p:tgtEl>
                                          <p:spTgt spid="46"/>
                                        </p:tgtEl>
                                      </p:cBhvr>
                                    </p:animEffect>
                                    <p:anim calcmode="lin" valueType="num">
                                      <p:cBhvr>
                                        <p:cTn id="61" dur="2000"/>
                                        <p:tgtEl>
                                          <p:spTgt spid="46"/>
                                        </p:tgtEl>
                                        <p:attrNameLst>
                                          <p:attrName>style.rotation</p:attrName>
                                        </p:attrNameLst>
                                      </p:cBhvr>
                                      <p:tavLst>
                                        <p:tav tm="0">
                                          <p:val>
                                            <p:fltVal val="0"/>
                                          </p:val>
                                        </p:tav>
                                        <p:tav tm="100000">
                                          <p:val>
                                            <p:fltVal val="720"/>
                                          </p:val>
                                        </p:tav>
                                      </p:tavLst>
                                    </p:anim>
                                    <p:anim calcmode="lin" valueType="num">
                                      <p:cBhvr>
                                        <p:cTn id="62" dur="2000"/>
                                        <p:tgtEl>
                                          <p:spTgt spid="46"/>
                                        </p:tgtEl>
                                        <p:attrNameLst>
                                          <p:attrName>ppt_h</p:attrName>
                                        </p:attrNameLst>
                                      </p:cBhvr>
                                      <p:tavLst>
                                        <p:tav tm="0">
                                          <p:val>
                                            <p:strVal val="ppt_h"/>
                                          </p:val>
                                        </p:tav>
                                        <p:tav tm="100000">
                                          <p:val>
                                            <p:fltVal val="0"/>
                                          </p:val>
                                        </p:tav>
                                      </p:tavLst>
                                    </p:anim>
                                    <p:anim calcmode="lin" valueType="num">
                                      <p:cBhvr>
                                        <p:cTn id="63" dur="2000"/>
                                        <p:tgtEl>
                                          <p:spTgt spid="46"/>
                                        </p:tgtEl>
                                        <p:attrNameLst>
                                          <p:attrName>ppt_w</p:attrName>
                                        </p:attrNameLst>
                                      </p:cBhvr>
                                      <p:tavLst>
                                        <p:tav tm="0">
                                          <p:val>
                                            <p:strVal val="ppt_w"/>
                                          </p:val>
                                        </p:tav>
                                        <p:tav tm="100000">
                                          <p:val>
                                            <p:fltVal val="0"/>
                                          </p:val>
                                        </p:tav>
                                      </p:tavLst>
                                    </p:anim>
                                    <p:set>
                                      <p:cBhvr>
                                        <p:cTn id="64" dur="1" fill="hold">
                                          <p:stCondLst>
                                            <p:cond delay="1999"/>
                                          </p:stCondLst>
                                        </p:cTn>
                                        <p:tgtEl>
                                          <p:spTgt spid="46"/>
                                        </p:tgtEl>
                                        <p:attrNameLst>
                                          <p:attrName>style.visibility</p:attrName>
                                        </p:attrNameLst>
                                      </p:cBhvr>
                                      <p:to>
                                        <p:strVal val="hidden"/>
                                      </p:to>
                                    </p:set>
                                  </p:childTnLst>
                                </p:cTn>
                              </p:par>
                              <p:par>
                                <p:cTn id="65" presetID="35" presetClass="exit" presetSubtype="0" fill="hold" grpId="0" nodeType="withEffect">
                                  <p:stCondLst>
                                    <p:cond delay="0"/>
                                  </p:stCondLst>
                                  <p:childTnLst>
                                    <p:animEffect transition="out" filter="fade">
                                      <p:cBhvr>
                                        <p:cTn id="66" dur="2000"/>
                                        <p:tgtEl>
                                          <p:spTgt spid="50"/>
                                        </p:tgtEl>
                                      </p:cBhvr>
                                    </p:animEffect>
                                    <p:anim calcmode="lin" valueType="num">
                                      <p:cBhvr>
                                        <p:cTn id="67" dur="2000"/>
                                        <p:tgtEl>
                                          <p:spTgt spid="50"/>
                                        </p:tgtEl>
                                        <p:attrNameLst>
                                          <p:attrName>style.rotation</p:attrName>
                                        </p:attrNameLst>
                                      </p:cBhvr>
                                      <p:tavLst>
                                        <p:tav tm="0">
                                          <p:val>
                                            <p:fltVal val="0"/>
                                          </p:val>
                                        </p:tav>
                                        <p:tav tm="100000">
                                          <p:val>
                                            <p:fltVal val="720"/>
                                          </p:val>
                                        </p:tav>
                                      </p:tavLst>
                                    </p:anim>
                                    <p:anim calcmode="lin" valueType="num">
                                      <p:cBhvr>
                                        <p:cTn id="68" dur="2000"/>
                                        <p:tgtEl>
                                          <p:spTgt spid="50"/>
                                        </p:tgtEl>
                                        <p:attrNameLst>
                                          <p:attrName>ppt_h</p:attrName>
                                        </p:attrNameLst>
                                      </p:cBhvr>
                                      <p:tavLst>
                                        <p:tav tm="0">
                                          <p:val>
                                            <p:strVal val="ppt_h"/>
                                          </p:val>
                                        </p:tav>
                                        <p:tav tm="100000">
                                          <p:val>
                                            <p:fltVal val="0"/>
                                          </p:val>
                                        </p:tav>
                                      </p:tavLst>
                                    </p:anim>
                                    <p:anim calcmode="lin" valueType="num">
                                      <p:cBhvr>
                                        <p:cTn id="69" dur="2000"/>
                                        <p:tgtEl>
                                          <p:spTgt spid="50"/>
                                        </p:tgtEl>
                                        <p:attrNameLst>
                                          <p:attrName>ppt_w</p:attrName>
                                        </p:attrNameLst>
                                      </p:cBhvr>
                                      <p:tavLst>
                                        <p:tav tm="0">
                                          <p:val>
                                            <p:strVal val="ppt_w"/>
                                          </p:val>
                                        </p:tav>
                                        <p:tav tm="100000">
                                          <p:val>
                                            <p:fltVal val="0"/>
                                          </p:val>
                                        </p:tav>
                                      </p:tavLst>
                                    </p:anim>
                                    <p:set>
                                      <p:cBhvr>
                                        <p:cTn id="70" dur="1" fill="hold">
                                          <p:stCondLst>
                                            <p:cond delay="1999"/>
                                          </p:stCondLst>
                                        </p:cTn>
                                        <p:tgtEl>
                                          <p:spTgt spid="5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9" grpId="0" animBg="1"/>
      <p:bldP spid="50" grpId="0" animBg="1"/>
      <p:bldP spid="5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p:txBody>
          <a:bodyPr/>
          <a:lstStyle/>
          <a:p>
            <a:r>
              <a:rPr lang="en-US" dirty="0" smtClean="0"/>
              <a:t>More about </a:t>
            </a:r>
            <a:r>
              <a:rPr lang="en-US" dirty="0" err="1" smtClean="0"/>
              <a:t>Zerocash</a:t>
            </a:r>
            <a:endParaRPr lang="en-US" dirty="0"/>
          </a:p>
        </p:txBody>
      </p:sp>
      <p:sp>
        <p:nvSpPr>
          <p:cNvPr id="3" name="Content Placeholder 2"/>
          <p:cNvSpPr txBox="1">
            <a:spLocks/>
          </p:cNvSpPr>
          <p:nvPr/>
        </p:nvSpPr>
        <p:spPr>
          <a:xfrm>
            <a:off x="228600" y="1038045"/>
            <a:ext cx="8763000" cy="3046988"/>
          </a:xfrm>
          <a:prstGeom prst="rect">
            <a:avLst/>
          </a:prstGeom>
        </p:spPr>
        <p:txBody>
          <a:bodyPr>
            <a:spAutoFit/>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fontAlgn="auto">
              <a:lnSpc>
                <a:spcPct val="100000"/>
              </a:lnSpc>
              <a:spcAft>
                <a:spcPts val="0"/>
              </a:spcAft>
              <a:tabLst>
                <a:tab pos="8342313" algn="r"/>
              </a:tabLst>
            </a:pPr>
            <a:r>
              <a:rPr lang="en-US" sz="2400" kern="0" dirty="0" smtClean="0">
                <a:solidFill>
                  <a:prstClr val="black"/>
                </a:solidFill>
              </a:rPr>
              <a:t>Efficiency</a:t>
            </a:r>
            <a:r>
              <a:rPr lang="en-US" sz="2000" kern="0" dirty="0" smtClean="0">
                <a:solidFill>
                  <a:prstClr val="black"/>
                </a:solidFill>
              </a:rPr>
              <a:t>:</a:t>
            </a:r>
          </a:p>
          <a:p>
            <a:pPr lvl="1" fontAlgn="auto">
              <a:lnSpc>
                <a:spcPct val="100000"/>
              </a:lnSpc>
              <a:spcAft>
                <a:spcPts val="0"/>
              </a:spcAft>
              <a:tabLst>
                <a:tab pos="8342313" algn="r"/>
              </a:tabLst>
            </a:pPr>
            <a:r>
              <a:rPr lang="en-US" sz="2400" kern="0" dirty="0" smtClean="0">
                <a:solidFill>
                  <a:prstClr val="black"/>
                </a:solidFill>
              </a:rPr>
              <a:t>288 byte proof per transactions (128-bit security)</a:t>
            </a:r>
          </a:p>
          <a:p>
            <a:pPr lvl="1" fontAlgn="auto">
              <a:lnSpc>
                <a:spcPct val="100000"/>
              </a:lnSpc>
              <a:spcAft>
                <a:spcPts val="0"/>
              </a:spcAft>
              <a:tabLst>
                <a:tab pos="8342313" algn="r"/>
              </a:tabLst>
            </a:pPr>
            <a:r>
              <a:rPr lang="en-US" sz="2400" kern="0" dirty="0" smtClean="0">
                <a:solidFill>
                  <a:prstClr val="black"/>
                </a:solidFill>
              </a:rPr>
              <a:t>&lt;6 </a:t>
            </a:r>
            <a:r>
              <a:rPr lang="en-US" sz="2400" kern="0" dirty="0" err="1" smtClean="0">
                <a:solidFill>
                  <a:prstClr val="black"/>
                </a:solidFill>
              </a:rPr>
              <a:t>ms</a:t>
            </a:r>
            <a:r>
              <a:rPr lang="en-US" sz="2400" kern="0" dirty="0" smtClean="0">
                <a:solidFill>
                  <a:prstClr val="black"/>
                </a:solidFill>
              </a:rPr>
              <a:t> to verify a proof</a:t>
            </a:r>
          </a:p>
          <a:p>
            <a:pPr lvl="1" fontAlgn="auto">
              <a:lnSpc>
                <a:spcPct val="100000"/>
              </a:lnSpc>
              <a:spcAft>
                <a:spcPts val="0"/>
              </a:spcAft>
              <a:tabLst>
                <a:tab pos="8342313" algn="r"/>
              </a:tabLst>
            </a:pPr>
            <a:r>
              <a:rPr lang="en-US" sz="2400" kern="0" dirty="0" smtClean="0">
                <a:solidFill>
                  <a:prstClr val="black"/>
                </a:solidFill>
              </a:rPr>
              <a:t>&lt;1 min to create	</a:t>
            </a:r>
            <a:r>
              <a:rPr lang="en-US" sz="1800" kern="0" dirty="0" smtClean="0">
                <a:solidFill>
                  <a:prstClr val="black"/>
                </a:solidFill>
              </a:rPr>
              <a:t>for 2</a:t>
            </a:r>
            <a:r>
              <a:rPr lang="en-US" sz="1800" kern="0" baseline="30000" dirty="0" smtClean="0">
                <a:solidFill>
                  <a:prstClr val="black"/>
                </a:solidFill>
              </a:rPr>
              <a:t>64</a:t>
            </a:r>
            <a:r>
              <a:rPr lang="en-US" sz="1800" kern="0" baseline="-25000" dirty="0" smtClean="0">
                <a:solidFill>
                  <a:prstClr val="black"/>
                </a:solidFill>
              </a:rPr>
              <a:t> </a:t>
            </a:r>
            <a:r>
              <a:rPr lang="en-US" sz="1800" kern="0" dirty="0" smtClean="0">
                <a:solidFill>
                  <a:prstClr val="black"/>
                </a:solidFill>
              </a:rPr>
              <a:t>coins; asymptotically: log(#coins)</a:t>
            </a:r>
          </a:p>
          <a:p>
            <a:pPr lvl="1">
              <a:lnSpc>
                <a:spcPct val="100000"/>
              </a:lnSpc>
              <a:tabLst>
                <a:tab pos="8342313" algn="r"/>
              </a:tabLst>
            </a:pPr>
            <a:r>
              <a:rPr lang="en-US" sz="2400" kern="0" dirty="0">
                <a:solidFill>
                  <a:prstClr val="black"/>
                </a:solidFill>
              </a:rPr>
              <a:t>896MB </a:t>
            </a:r>
            <a:r>
              <a:rPr lang="en-US" sz="2400" kern="0" dirty="0" smtClean="0">
                <a:solidFill>
                  <a:prstClr val="black"/>
                </a:solidFill>
              </a:rPr>
              <a:t>“system parameters”</a:t>
            </a:r>
            <a:r>
              <a:rPr lang="en-US" sz="2400" kern="0" dirty="0">
                <a:solidFill>
                  <a:prstClr val="black"/>
                </a:solidFill>
              </a:rPr>
              <a:t/>
            </a:r>
            <a:br>
              <a:rPr lang="en-US" sz="2400" kern="0" dirty="0">
                <a:solidFill>
                  <a:prstClr val="black"/>
                </a:solidFill>
              </a:rPr>
            </a:br>
            <a:r>
              <a:rPr lang="en-US" sz="2400" kern="0" dirty="0">
                <a:solidFill>
                  <a:prstClr val="black"/>
                </a:solidFill>
              </a:rPr>
              <a:t>(fixed throughout system lifetime).</a:t>
            </a:r>
          </a:p>
          <a:p>
            <a:pPr marL="0" indent="0">
              <a:lnSpc>
                <a:spcPct val="100000"/>
              </a:lnSpc>
              <a:buFontTx/>
              <a:buNone/>
              <a:tabLst>
                <a:tab pos="8342313" algn="r"/>
              </a:tabLst>
            </a:pPr>
            <a:endParaRPr lang="en-US" sz="2400" kern="0" dirty="0">
              <a:solidFill>
                <a:prstClr val="black"/>
              </a:solidFill>
            </a:endParaRPr>
          </a:p>
        </p:txBody>
      </p:sp>
      <p:sp>
        <p:nvSpPr>
          <p:cNvPr id="4" name="Content Placeholder 2"/>
          <p:cNvSpPr txBox="1">
            <a:spLocks/>
          </p:cNvSpPr>
          <p:nvPr/>
        </p:nvSpPr>
        <p:spPr>
          <a:xfrm>
            <a:off x="125083" y="3755371"/>
            <a:ext cx="8763000" cy="461665"/>
          </a:xfrm>
          <a:prstGeom prst="rect">
            <a:avLst/>
          </a:prstGeom>
        </p:spPr>
        <p:txBody>
          <a:bodyPr>
            <a:spAutoFit/>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fontAlgn="auto">
              <a:lnSpc>
                <a:spcPct val="100000"/>
              </a:lnSpc>
              <a:spcAft>
                <a:spcPts val="0"/>
              </a:spcAft>
              <a:tabLst>
                <a:tab pos="8574088" algn="r"/>
              </a:tabLst>
            </a:pPr>
            <a:r>
              <a:rPr lang="en-US" sz="2400" kern="0" dirty="0">
                <a:solidFill>
                  <a:srgbClr val="E70000"/>
                </a:solidFill>
              </a:rPr>
              <a:t>Trust </a:t>
            </a:r>
            <a:r>
              <a:rPr lang="en-US" sz="2400" kern="0" dirty="0" smtClean="0">
                <a:solidFill>
                  <a:srgbClr val="E70000"/>
                </a:solidFill>
              </a:rPr>
              <a:t>in </a:t>
            </a:r>
            <a:r>
              <a:rPr lang="en-US" sz="2400" kern="0" dirty="0">
                <a:solidFill>
                  <a:srgbClr val="E70000"/>
                </a:solidFill>
              </a:rPr>
              <a:t>initial generation of </a:t>
            </a:r>
            <a:r>
              <a:rPr lang="en-US" sz="2400" kern="0" dirty="0" smtClean="0">
                <a:solidFill>
                  <a:srgbClr val="E70000"/>
                </a:solidFill>
              </a:rPr>
              <a:t>system parameters (once).</a:t>
            </a:r>
            <a:endParaRPr lang="en-US" sz="2400" kern="0" dirty="0">
              <a:solidFill>
                <a:srgbClr val="E70000"/>
              </a:solidFill>
            </a:endParaRPr>
          </a:p>
        </p:txBody>
      </p:sp>
      <p:sp>
        <p:nvSpPr>
          <p:cNvPr id="5" name="Content Placeholder 2"/>
          <p:cNvSpPr txBox="1">
            <a:spLocks/>
          </p:cNvSpPr>
          <p:nvPr/>
        </p:nvSpPr>
        <p:spPr>
          <a:xfrm>
            <a:off x="125083" y="4264329"/>
            <a:ext cx="8763000" cy="2160591"/>
          </a:xfrm>
          <a:prstGeom prst="rect">
            <a:avLst/>
          </a:prstGeom>
        </p:spPr>
        <p:txBody>
          <a:bodyPr>
            <a:spAutoFit/>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fontAlgn="auto">
              <a:lnSpc>
                <a:spcPct val="100000"/>
              </a:lnSpc>
              <a:spcAft>
                <a:spcPts val="0"/>
              </a:spcAft>
              <a:tabLst>
                <a:tab pos="8574088" algn="r"/>
              </a:tabLst>
            </a:pPr>
            <a:r>
              <a:rPr lang="en-US" sz="2400" kern="0" dirty="0" smtClean="0">
                <a:solidFill>
                  <a:srgbClr val="BA2ABE"/>
                </a:solidFill>
              </a:rPr>
              <a:t>Crypto assumptions:</a:t>
            </a:r>
          </a:p>
          <a:p>
            <a:pPr lvl="1" fontAlgn="auto">
              <a:lnSpc>
                <a:spcPct val="100000"/>
              </a:lnSpc>
              <a:spcAft>
                <a:spcPts val="0"/>
              </a:spcAft>
              <a:tabLst>
                <a:tab pos="8574088" algn="r"/>
              </a:tabLst>
            </a:pPr>
            <a:r>
              <a:rPr lang="en-US" sz="2400" kern="0" dirty="0" smtClean="0">
                <a:solidFill>
                  <a:srgbClr val="BA2ABE"/>
                </a:solidFill>
              </a:rPr>
              <a:t>Pairing-based elliptic-curve crypto</a:t>
            </a:r>
          </a:p>
          <a:p>
            <a:pPr lvl="1" fontAlgn="auto">
              <a:lnSpc>
                <a:spcPct val="100000"/>
              </a:lnSpc>
              <a:spcAft>
                <a:spcPts val="0"/>
              </a:spcAft>
              <a:tabLst>
                <a:tab pos="8574088" algn="r"/>
              </a:tabLst>
            </a:pPr>
            <a:r>
              <a:rPr lang="en-US" sz="2400" kern="0" dirty="0" smtClean="0">
                <a:solidFill>
                  <a:srgbClr val="BA2ABE"/>
                </a:solidFill>
              </a:rPr>
              <a:t>Less common: Knowledge of Exponent</a:t>
            </a:r>
            <a:br>
              <a:rPr lang="en-US" sz="2400" kern="0" dirty="0" smtClean="0">
                <a:solidFill>
                  <a:srgbClr val="BA2ABE"/>
                </a:solidFill>
              </a:rPr>
            </a:br>
            <a:r>
              <a:rPr lang="en-US" sz="2400" kern="0" dirty="0" smtClean="0">
                <a:solidFill>
                  <a:srgbClr val="BA2ABE"/>
                </a:solidFill>
              </a:rPr>
              <a:t>	</a:t>
            </a:r>
            <a:r>
              <a:rPr lang="en-US" sz="1800" kern="0" dirty="0" smtClean="0">
                <a:solidFill>
                  <a:srgbClr val="BA2ABE"/>
                </a:solidFill>
              </a:rPr>
              <a:t>[</a:t>
            </a:r>
            <a:r>
              <a:rPr lang="en-US" sz="1800" kern="0" dirty="0" err="1" smtClean="0">
                <a:solidFill>
                  <a:srgbClr val="BA2ABE"/>
                </a:solidFill>
              </a:rPr>
              <a:t>Boneh</a:t>
            </a:r>
            <a:r>
              <a:rPr lang="en-US" sz="1800" kern="0" dirty="0" smtClean="0">
                <a:solidFill>
                  <a:srgbClr val="BA2ABE"/>
                </a:solidFill>
              </a:rPr>
              <a:t> </a:t>
            </a:r>
            <a:r>
              <a:rPr lang="en-US" sz="1800" kern="0" dirty="0" err="1" smtClean="0">
                <a:solidFill>
                  <a:srgbClr val="BA2ABE"/>
                </a:solidFill>
              </a:rPr>
              <a:t>Boyen</a:t>
            </a:r>
            <a:r>
              <a:rPr lang="en-US" sz="1800" kern="0" dirty="0" smtClean="0">
                <a:solidFill>
                  <a:srgbClr val="BA2ABE"/>
                </a:solidFill>
              </a:rPr>
              <a:t> 04] [</a:t>
            </a:r>
            <a:r>
              <a:rPr lang="en-US" sz="1800" kern="0" dirty="0" err="1" smtClean="0">
                <a:solidFill>
                  <a:srgbClr val="BA2ABE"/>
                </a:solidFill>
              </a:rPr>
              <a:t>Gennaro</a:t>
            </a:r>
            <a:r>
              <a:rPr lang="en-US" sz="1800" kern="0" dirty="0" smtClean="0">
                <a:solidFill>
                  <a:srgbClr val="BA2ABE"/>
                </a:solidFill>
              </a:rPr>
              <a:t> 04] [</a:t>
            </a:r>
            <a:r>
              <a:rPr lang="en-US" sz="1800" kern="0" dirty="0" err="1" smtClean="0">
                <a:solidFill>
                  <a:srgbClr val="BA2ABE"/>
                </a:solidFill>
              </a:rPr>
              <a:t>Groth</a:t>
            </a:r>
            <a:r>
              <a:rPr lang="en-US" sz="1800" kern="0" dirty="0" smtClean="0">
                <a:solidFill>
                  <a:srgbClr val="BA2ABE"/>
                </a:solidFill>
              </a:rPr>
              <a:t> 10] …</a:t>
            </a:r>
          </a:p>
          <a:p>
            <a:pPr lvl="1" fontAlgn="auto">
              <a:lnSpc>
                <a:spcPct val="100000"/>
              </a:lnSpc>
              <a:spcAft>
                <a:spcPts val="0"/>
              </a:spcAft>
              <a:tabLst>
                <a:tab pos="8574088" algn="r"/>
              </a:tabLst>
            </a:pPr>
            <a:r>
              <a:rPr lang="en-US" sz="2400" kern="0" dirty="0" smtClean="0">
                <a:solidFill>
                  <a:srgbClr val="BA2ABE"/>
                </a:solidFill>
              </a:rPr>
              <a:t>Properties of SHA256, encryption and signature schemes</a:t>
            </a:r>
          </a:p>
        </p:txBody>
      </p:sp>
    </p:spTree>
    <p:extLst>
      <p:ext uri="{BB962C8B-B14F-4D97-AF65-F5344CB8AC3E}">
        <p14:creationId xmlns:p14="http://schemas.microsoft.com/office/powerpoint/2010/main" val="2694345299"/>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p:txBody>
          <a:bodyPr/>
          <a:lstStyle/>
          <a:p>
            <a:r>
              <a:rPr lang="en-US" dirty="0" err="1" smtClean="0"/>
              <a:t>Zerocash</a:t>
            </a:r>
            <a:r>
              <a:rPr lang="en-US" dirty="0" smtClean="0"/>
              <a:t>: in </a:t>
            </a:r>
            <a:r>
              <a:rPr lang="en-US" i="1" dirty="0" smtClean="0"/>
              <a:t>proofs</a:t>
            </a:r>
            <a:r>
              <a:rPr lang="en-US" dirty="0" smtClean="0"/>
              <a:t> we trust</a:t>
            </a:r>
            <a:endParaRPr lang="en-US" dirty="0"/>
          </a:p>
        </p:txBody>
      </p:sp>
      <p:sp>
        <p:nvSpPr>
          <p:cNvPr id="4" name="Content Placeholder 4"/>
          <p:cNvSpPr txBox="1">
            <a:spLocks/>
          </p:cNvSpPr>
          <p:nvPr/>
        </p:nvSpPr>
        <p:spPr bwMode="auto">
          <a:xfrm>
            <a:off x="228600" y="5922626"/>
            <a:ext cx="8763000" cy="4616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indent="0" fontAlgn="auto">
              <a:lnSpc>
                <a:spcPct val="100000"/>
              </a:lnSpc>
              <a:spcAft>
                <a:spcPts val="0"/>
              </a:spcAft>
              <a:buFontTx/>
              <a:buNone/>
            </a:pPr>
            <a:r>
              <a:rPr lang="en-US" sz="2400" kern="0" dirty="0" smtClean="0">
                <a:solidFill>
                  <a:srgbClr val="00B050"/>
                </a:solidFill>
              </a:rPr>
              <a:t>Intuition: “virtual accountant” using cryptographic proofs.</a:t>
            </a:r>
            <a:endParaRPr lang="en-US" sz="1800" kern="0" dirty="0">
              <a:solidFill>
                <a:srgbClr val="00B05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6073" y="3568910"/>
            <a:ext cx="838095" cy="170158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174" y="3543512"/>
            <a:ext cx="825397" cy="1752381"/>
          </a:xfrm>
          <a:prstGeom prst="rect">
            <a:avLst/>
          </a:prstGeom>
        </p:spPr>
      </p:pic>
      <p:sp>
        <p:nvSpPr>
          <p:cNvPr id="10" name="Rounded Rectangular Callout 9"/>
          <p:cNvSpPr/>
          <p:nvPr/>
        </p:nvSpPr>
        <p:spPr bwMode="auto">
          <a:xfrm>
            <a:off x="1542967" y="1311002"/>
            <a:ext cx="4067175" cy="1891604"/>
          </a:xfrm>
          <a:prstGeom prst="wedgeRoundRectCallout">
            <a:avLst>
              <a:gd name="adj1" fmla="val -10861"/>
              <a:gd name="adj2" fmla="val 66213"/>
              <a:gd name="adj3" fmla="val 16667"/>
            </a:avLst>
          </a:prstGeom>
          <a:solidFill>
            <a:srgbClr val="FFFFFF"/>
          </a:solidFill>
          <a:ln w="19050" cap="flat" cmpd="sng" algn="ctr">
            <a:solidFill>
              <a:srgbClr val="993B8E"/>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p>
            <a:pPr algn="l"/>
            <a:r>
              <a:rPr lang="en-US" dirty="0" smtClean="0">
                <a:solidFill>
                  <a:srgbClr val="993B8E"/>
                </a:solidFill>
              </a:rPr>
              <a:t>I got the money from </a:t>
            </a:r>
            <a:br>
              <a:rPr lang="en-US" dirty="0" smtClean="0">
                <a:solidFill>
                  <a:srgbClr val="993B8E"/>
                </a:solidFill>
              </a:rPr>
            </a:br>
            <a:r>
              <a:rPr lang="en-US" dirty="0" smtClean="0">
                <a:solidFill>
                  <a:srgbClr val="993B8E"/>
                </a:solidFill>
              </a:rPr>
              <a:t>last night, and I haven’t</a:t>
            </a:r>
          </a:p>
          <a:p>
            <a:pPr algn="l"/>
            <a:r>
              <a:rPr lang="en-US" dirty="0" smtClean="0">
                <a:solidFill>
                  <a:srgbClr val="993B8E"/>
                </a:solidFill>
              </a:rPr>
              <a:t>spent it in any of my</a:t>
            </a:r>
            <a:br>
              <a:rPr lang="en-US" dirty="0" smtClean="0">
                <a:solidFill>
                  <a:srgbClr val="993B8E"/>
                </a:solidFill>
              </a:rPr>
            </a:br>
            <a:r>
              <a:rPr lang="en-US" dirty="0" smtClean="0">
                <a:solidFill>
                  <a:srgbClr val="993B8E"/>
                </a:solidFill>
              </a:rPr>
              <a:t>prior transactions.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7811" y="1460447"/>
            <a:ext cx="320411" cy="545087"/>
          </a:xfrm>
          <a:prstGeom prst="rect">
            <a:avLst/>
          </a:prstGeom>
        </p:spPr>
      </p:pic>
      <p:cxnSp>
        <p:nvCxnSpPr>
          <p:cNvPr id="13" name="Straight Arrow Connector 12"/>
          <p:cNvCxnSpPr>
            <a:stCxn id="6" idx="3"/>
          </p:cNvCxnSpPr>
          <p:nvPr/>
        </p:nvCxnSpPr>
        <p:spPr bwMode="auto">
          <a:xfrm flipV="1">
            <a:off x="3724168" y="4419702"/>
            <a:ext cx="3676755" cy="2"/>
          </a:xfrm>
          <a:prstGeom prst="straightConnector1">
            <a:avLst/>
          </a:prstGeom>
          <a:solidFill>
            <a:srgbClr val="FFFFFF"/>
          </a:solidFill>
          <a:ln w="38100" cap="flat" cmpd="sng" algn="ctr">
            <a:solidFill>
              <a:srgbClr val="FFC000"/>
            </a:solidFill>
            <a:prstDash val="solid"/>
            <a:round/>
            <a:headEnd type="none" w="med" len="med"/>
            <a:tailEnd type="arrow"/>
          </a:ln>
          <a:effectLst/>
        </p:spPr>
      </p:cxn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1712" y="3806757"/>
            <a:ext cx="643310" cy="530732"/>
          </a:xfrm>
          <a:prstGeom prst="rect">
            <a:avLst/>
          </a:prstGeom>
        </p:spPr>
      </p:pic>
      <p:pic>
        <p:nvPicPr>
          <p:cNvPr id="14" name="Picture 2" descr="F33980a44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9493" y="4109419"/>
            <a:ext cx="137439" cy="2321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214606" y="4065759"/>
            <a:ext cx="780984" cy="353943"/>
          </a:xfrm>
          <a:prstGeom prst="rect">
            <a:avLst/>
          </a:prstGeom>
          <a:noFill/>
        </p:spPr>
        <p:txBody>
          <a:bodyPr wrap="none" rtlCol="0">
            <a:spAutoFit/>
          </a:bodyPr>
          <a:lstStyle/>
          <a:p>
            <a:r>
              <a:rPr lang="en-US" sz="2000" dirty="0" smtClean="0">
                <a:solidFill>
                  <a:srgbClr val="000000"/>
                </a:solidFill>
              </a:rPr>
              <a:t>“42  ”</a:t>
            </a:r>
            <a:endParaRPr lang="en-US" sz="2000" dirty="0">
              <a:solidFill>
                <a:srgbClr val="000000"/>
              </a:solidFill>
            </a:endParaRPr>
          </a:p>
        </p:txBody>
      </p:sp>
      <p:grpSp>
        <p:nvGrpSpPr>
          <p:cNvPr id="28" name="Group 27"/>
          <p:cNvGrpSpPr/>
          <p:nvPr/>
        </p:nvGrpSpPr>
        <p:grpSpPr>
          <a:xfrm>
            <a:off x="5278697" y="3872029"/>
            <a:ext cx="951314" cy="391171"/>
            <a:chOff x="4821499" y="4855441"/>
            <a:chExt cx="951314" cy="391171"/>
          </a:xfrm>
        </p:grpSpPr>
        <p:cxnSp>
          <p:nvCxnSpPr>
            <p:cNvPr id="16" name="Straight Connector 15"/>
            <p:cNvCxnSpPr/>
            <p:nvPr/>
          </p:nvCxnSpPr>
          <p:spPr bwMode="auto">
            <a:xfrm flipV="1">
              <a:off x="4836020" y="4855441"/>
              <a:ext cx="936793" cy="391171"/>
            </a:xfrm>
            <a:prstGeom prst="line">
              <a:avLst/>
            </a:prstGeom>
            <a:solidFill>
              <a:srgbClr val="FFFFFF"/>
            </a:solidFill>
            <a:ln w="57150" cap="flat" cmpd="sng" algn="ctr">
              <a:solidFill>
                <a:schemeClr val="accent2"/>
              </a:solidFill>
              <a:prstDash val="solid"/>
              <a:round/>
              <a:headEnd type="none" w="med" len="med"/>
              <a:tailEnd type="none" w="med" len="med"/>
            </a:ln>
            <a:effectLst/>
          </p:spPr>
        </p:cxnSp>
        <p:cxnSp>
          <p:nvCxnSpPr>
            <p:cNvPr id="19" name="Straight Connector 18"/>
            <p:cNvCxnSpPr/>
            <p:nvPr/>
          </p:nvCxnSpPr>
          <p:spPr bwMode="auto">
            <a:xfrm>
              <a:off x="4821499" y="4976738"/>
              <a:ext cx="951314" cy="152540"/>
            </a:xfrm>
            <a:prstGeom prst="line">
              <a:avLst/>
            </a:prstGeom>
            <a:solidFill>
              <a:srgbClr val="FFFFFF"/>
            </a:solidFill>
            <a:ln w="57150" cap="flat" cmpd="sng" algn="ctr">
              <a:solidFill>
                <a:schemeClr val="accent2"/>
              </a:solidFill>
              <a:prstDash val="solid"/>
              <a:round/>
              <a:headEnd type="none" w="med" len="med"/>
              <a:tailEnd type="none" w="med" len="med"/>
            </a:ln>
            <a:effectLst/>
          </p:spPr>
        </p:cxnSp>
      </p:grpSp>
      <p:sp>
        <p:nvSpPr>
          <p:cNvPr id="22" name="Freeform 21"/>
          <p:cNvSpPr/>
          <p:nvPr/>
        </p:nvSpPr>
        <p:spPr bwMode="auto">
          <a:xfrm>
            <a:off x="1095553" y="2700067"/>
            <a:ext cx="6305370" cy="2078966"/>
          </a:xfrm>
          <a:custGeom>
            <a:avLst/>
            <a:gdLst>
              <a:gd name="connsiteX0" fmla="*/ 0 w 7047781"/>
              <a:gd name="connsiteY0" fmla="*/ 0 h 2199736"/>
              <a:gd name="connsiteX1" fmla="*/ 0 w 7047781"/>
              <a:gd name="connsiteY1" fmla="*/ 2199736 h 2199736"/>
              <a:gd name="connsiteX2" fmla="*/ 7047781 w 7047781"/>
              <a:gd name="connsiteY2" fmla="*/ 2199736 h 2199736"/>
            </a:gdLst>
            <a:ahLst/>
            <a:cxnLst>
              <a:cxn ang="0">
                <a:pos x="connsiteX0" y="connsiteY0"/>
              </a:cxn>
              <a:cxn ang="0">
                <a:pos x="connsiteX1" y="connsiteY1"/>
              </a:cxn>
              <a:cxn ang="0">
                <a:pos x="connsiteX2" y="connsiteY2"/>
              </a:cxn>
            </a:cxnLst>
            <a:rect l="l" t="t" r="r" b="b"/>
            <a:pathLst>
              <a:path w="7047781" h="2199736">
                <a:moveTo>
                  <a:pt x="0" y="0"/>
                </a:moveTo>
                <a:lnTo>
                  <a:pt x="0" y="2199736"/>
                </a:lnTo>
                <a:lnTo>
                  <a:pt x="7047781" y="2199736"/>
                </a:lnTo>
              </a:path>
            </a:pathLst>
          </a:custGeom>
          <a:noFill/>
          <a:ln w="38100" cap="flat" cmpd="sng" algn="ctr">
            <a:solidFill>
              <a:srgbClr val="FFC000"/>
            </a:solidFill>
            <a:prstDash val="solid"/>
            <a:round/>
            <a:headEnd type="none" w="med" len="med"/>
            <a:tailEnd type="arrow"/>
          </a:ln>
          <a:effectLst/>
        </p:spPr>
        <p:txBody>
          <a:bodyPr vert="eaVert" wrap="none" lIns="91440" tIns="45720" rIns="91440" bIns="45720" numCol="1" rtlCol="0" anchor="ctr" anchorCtr="0" compatLnSpc="1">
            <a:prstTxWarp prst="textNoShape">
              <a:avLst/>
            </a:prstTxWarp>
          </a:bodyPr>
          <a:lstStyle/>
          <a:p>
            <a:endParaRPr lang="en-US" smtClean="0"/>
          </a:p>
        </p:txBody>
      </p:sp>
      <p:sp>
        <p:nvSpPr>
          <p:cNvPr id="24" name="Up Ribbon 23"/>
          <p:cNvSpPr/>
          <p:nvPr/>
        </p:nvSpPr>
        <p:spPr bwMode="auto">
          <a:xfrm>
            <a:off x="4291244" y="4816797"/>
            <a:ext cx="2528656" cy="652129"/>
          </a:xfrm>
          <a:prstGeom prst="ribbon2">
            <a:avLst>
              <a:gd name="adj1" fmla="val 11981"/>
              <a:gd name="adj2" fmla="val 69286"/>
            </a:avLst>
          </a:prstGeom>
          <a:solidFill>
            <a:srgbClr val="99FF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000" dirty="0" smtClean="0">
                <a:solidFill>
                  <a:srgbClr val="000000"/>
                </a:solidFill>
              </a:rPr>
              <a:t>accountant’s</a:t>
            </a:r>
            <a:br>
              <a:rPr lang="en-US" sz="2000" dirty="0" smtClean="0">
                <a:solidFill>
                  <a:srgbClr val="000000"/>
                </a:solidFill>
              </a:rPr>
            </a:br>
            <a:r>
              <a:rPr lang="en-US" sz="2000" dirty="0" smtClean="0">
                <a:solidFill>
                  <a:srgbClr val="000000"/>
                </a:solidFill>
              </a:rPr>
              <a:t>signature</a:t>
            </a:r>
          </a:p>
        </p:txBody>
      </p:sp>
      <p:sp>
        <p:nvSpPr>
          <p:cNvPr id="25" name="Cloud Callout 24"/>
          <p:cNvSpPr/>
          <p:nvPr/>
        </p:nvSpPr>
        <p:spPr bwMode="auto">
          <a:xfrm rot="20310638">
            <a:off x="476676" y="2682394"/>
            <a:ext cx="1540043" cy="1942551"/>
          </a:xfrm>
          <a:prstGeom prst="cloudCallout">
            <a:avLst>
              <a:gd name="adj1" fmla="val 84410"/>
              <a:gd name="adj2" fmla="val 74460"/>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p>
        </p:txBody>
      </p:sp>
      <p:sp>
        <p:nvSpPr>
          <p:cNvPr id="27" name="Up Ribbon 26"/>
          <p:cNvSpPr/>
          <p:nvPr/>
        </p:nvSpPr>
        <p:spPr bwMode="auto">
          <a:xfrm>
            <a:off x="4801904" y="4927315"/>
            <a:ext cx="1649089" cy="657046"/>
          </a:xfrm>
          <a:prstGeom prst="ribbon2">
            <a:avLst>
              <a:gd name="adj1" fmla="val 12028"/>
              <a:gd name="adj2" fmla="val 68483"/>
            </a:avLst>
          </a:prstGeom>
          <a:solidFill>
            <a:srgbClr val="99FF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000" dirty="0" smtClean="0">
                <a:solidFill>
                  <a:srgbClr val="000000"/>
                </a:solidFill>
              </a:rPr>
              <a:t>proof</a:t>
            </a:r>
          </a:p>
        </p:txBody>
      </p:sp>
      <p:pic>
        <p:nvPicPr>
          <p:cNvPr id="5" name="Picture 4"/>
          <p:cNvPicPr>
            <a:picLocks noChangeAspect="1"/>
          </p:cNvPicPr>
          <p:nvPr/>
        </p:nvPicPr>
        <p:blipFill>
          <a:blip r:embed="rId7">
            <a:clrChange>
              <a:clrFrom>
                <a:srgbClr val="FCFFFF"/>
              </a:clrFrom>
              <a:clrTo>
                <a:srgbClr val="FCFFFF">
                  <a:alpha val="0"/>
                </a:srgbClr>
              </a:clrTo>
            </a:clrChange>
            <a:extLst>
              <a:ext uri="{28A0092B-C50C-407E-A947-70E740481C1C}">
                <a14:useLocalDpi xmlns:a14="http://schemas.microsoft.com/office/drawing/2010/main" val="0"/>
              </a:ext>
            </a:extLst>
          </a:blip>
          <a:stretch>
            <a:fillRect/>
          </a:stretch>
        </p:blipFill>
        <p:spPr>
          <a:xfrm>
            <a:off x="660206" y="1338830"/>
            <a:ext cx="635255" cy="1300761"/>
          </a:xfrm>
          <a:prstGeom prst="rect">
            <a:avLst/>
          </a:prstGeom>
        </p:spPr>
      </p:pic>
    </p:spTree>
    <p:extLst>
      <p:ext uri="{BB962C8B-B14F-4D97-AF65-F5344CB8AC3E}">
        <p14:creationId xmlns:p14="http://schemas.microsoft.com/office/powerpoint/2010/main" val="594526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par>
                          <p:cTn id="17" fill="hold">
                            <p:stCondLst>
                              <p:cond delay="0"/>
                            </p:stCondLst>
                            <p:childTnLst>
                              <p:par>
                                <p:cTn id="18" presetID="31" presetClass="exit" presetSubtype="0" fill="hold" nodeType="afterEffect">
                                  <p:stCondLst>
                                    <p:cond delay="1000"/>
                                  </p:stCondLst>
                                  <p:childTnLst>
                                    <p:anim calcmode="lin" valueType="num">
                                      <p:cBhvr>
                                        <p:cTn id="19" dur="1000"/>
                                        <p:tgtEl>
                                          <p:spTgt spid="3"/>
                                        </p:tgtEl>
                                        <p:attrNameLst>
                                          <p:attrName>ppt_w</p:attrName>
                                        </p:attrNameLst>
                                      </p:cBhvr>
                                      <p:tavLst>
                                        <p:tav tm="0">
                                          <p:val>
                                            <p:strVal val="ppt_w"/>
                                          </p:val>
                                        </p:tav>
                                        <p:tav tm="100000">
                                          <p:val>
                                            <p:fltVal val="0"/>
                                          </p:val>
                                        </p:tav>
                                      </p:tavLst>
                                    </p:anim>
                                    <p:anim calcmode="lin" valueType="num">
                                      <p:cBhvr>
                                        <p:cTn id="20" dur="1000"/>
                                        <p:tgtEl>
                                          <p:spTgt spid="3"/>
                                        </p:tgtEl>
                                        <p:attrNameLst>
                                          <p:attrName>ppt_h</p:attrName>
                                        </p:attrNameLst>
                                      </p:cBhvr>
                                      <p:tavLst>
                                        <p:tav tm="0">
                                          <p:val>
                                            <p:strVal val="ppt_h"/>
                                          </p:val>
                                        </p:tav>
                                        <p:tav tm="100000">
                                          <p:val>
                                            <p:fltVal val="0"/>
                                          </p:val>
                                        </p:tav>
                                      </p:tavLst>
                                    </p:anim>
                                    <p:anim calcmode="lin" valueType="num">
                                      <p:cBhvr>
                                        <p:cTn id="21" dur="1000"/>
                                        <p:tgtEl>
                                          <p:spTgt spid="3"/>
                                        </p:tgtEl>
                                        <p:attrNameLst>
                                          <p:attrName>style.rotation</p:attrName>
                                        </p:attrNameLst>
                                      </p:cBhvr>
                                      <p:tavLst>
                                        <p:tav tm="0">
                                          <p:val>
                                            <p:fltVal val="0"/>
                                          </p:val>
                                        </p:tav>
                                        <p:tav tm="100000">
                                          <p:val>
                                            <p:fltVal val="90"/>
                                          </p:val>
                                        </p:tav>
                                      </p:tavLst>
                                    </p:anim>
                                    <p:animEffect transition="out" filter="fade">
                                      <p:cBhvr>
                                        <p:cTn id="22" dur="1000"/>
                                        <p:tgtEl>
                                          <p:spTgt spid="3"/>
                                        </p:tgtEl>
                                      </p:cBhvr>
                                    </p:animEffect>
                                    <p:set>
                                      <p:cBhvr>
                                        <p:cTn id="23" dur="1" fill="hold">
                                          <p:stCondLst>
                                            <p:cond delay="999"/>
                                          </p:stCondLst>
                                        </p:cTn>
                                        <p:tgtEl>
                                          <p:spTgt spid="3"/>
                                        </p:tgtEl>
                                        <p:attrNameLst>
                                          <p:attrName>style.visibility</p:attrName>
                                        </p:attrNameLst>
                                      </p:cBhvr>
                                      <p:to>
                                        <p:strVal val="hidden"/>
                                      </p:to>
                                    </p:set>
                                  </p:childTnLst>
                                </p:cTn>
                              </p:par>
                              <p:par>
                                <p:cTn id="24" presetID="31" presetClass="exit" presetSubtype="0" fill="hold" nodeType="withEffect">
                                  <p:stCondLst>
                                    <p:cond delay="1000"/>
                                  </p:stCondLst>
                                  <p:childTnLst>
                                    <p:anim calcmode="lin" valueType="num">
                                      <p:cBhvr>
                                        <p:cTn id="25" dur="1000"/>
                                        <p:tgtEl>
                                          <p:spTgt spid="28"/>
                                        </p:tgtEl>
                                        <p:attrNameLst>
                                          <p:attrName>ppt_w</p:attrName>
                                        </p:attrNameLst>
                                      </p:cBhvr>
                                      <p:tavLst>
                                        <p:tav tm="0">
                                          <p:val>
                                            <p:strVal val="ppt_w"/>
                                          </p:val>
                                        </p:tav>
                                        <p:tav tm="100000">
                                          <p:val>
                                            <p:fltVal val="0"/>
                                          </p:val>
                                        </p:tav>
                                      </p:tavLst>
                                    </p:anim>
                                    <p:anim calcmode="lin" valueType="num">
                                      <p:cBhvr>
                                        <p:cTn id="26" dur="1000"/>
                                        <p:tgtEl>
                                          <p:spTgt spid="28"/>
                                        </p:tgtEl>
                                        <p:attrNameLst>
                                          <p:attrName>ppt_h</p:attrName>
                                        </p:attrNameLst>
                                      </p:cBhvr>
                                      <p:tavLst>
                                        <p:tav tm="0">
                                          <p:val>
                                            <p:strVal val="ppt_h"/>
                                          </p:val>
                                        </p:tav>
                                        <p:tav tm="100000">
                                          <p:val>
                                            <p:fltVal val="0"/>
                                          </p:val>
                                        </p:tav>
                                      </p:tavLst>
                                    </p:anim>
                                    <p:anim calcmode="lin" valueType="num">
                                      <p:cBhvr>
                                        <p:cTn id="27" dur="1000"/>
                                        <p:tgtEl>
                                          <p:spTgt spid="28"/>
                                        </p:tgtEl>
                                        <p:attrNameLst>
                                          <p:attrName>style.rotation</p:attrName>
                                        </p:attrNameLst>
                                      </p:cBhvr>
                                      <p:tavLst>
                                        <p:tav tm="0">
                                          <p:val>
                                            <p:fltVal val="0"/>
                                          </p:val>
                                        </p:tav>
                                        <p:tav tm="100000">
                                          <p:val>
                                            <p:fltVal val="90"/>
                                          </p:val>
                                        </p:tav>
                                      </p:tavLst>
                                    </p:anim>
                                    <p:animEffect transition="out" filter="fade">
                                      <p:cBhvr>
                                        <p:cTn id="28" dur="1000"/>
                                        <p:tgtEl>
                                          <p:spTgt spid="28"/>
                                        </p:tgtEl>
                                      </p:cBhvr>
                                    </p:animEffect>
                                    <p:set>
                                      <p:cBhvr>
                                        <p:cTn id="29" dur="1" fill="hold">
                                          <p:stCondLst>
                                            <p:cond delay="999"/>
                                          </p:stCondLst>
                                        </p:cTn>
                                        <p:tgtEl>
                                          <p:spTgt spid="2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22" presetClass="entr" presetSubtype="8" fill="hold" grpId="0" nodeType="withEffect">
                                  <p:stCondLst>
                                    <p:cond delay="20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par>
                                <p:cTn id="46" presetID="1" presetClass="exit" presetSubtype="0" fill="hold" grpId="1" nodeType="withEffect">
                                  <p:stCondLst>
                                    <p:cond delay="0"/>
                                  </p:stCondLst>
                                  <p:childTnLst>
                                    <p:set>
                                      <p:cBhvr>
                                        <p:cTn id="47" dur="1" fill="hold">
                                          <p:stCondLst>
                                            <p:cond delay="0"/>
                                          </p:stCondLst>
                                        </p:cTn>
                                        <p:tgtEl>
                                          <p:spTgt spid="24"/>
                                        </p:tgtEl>
                                        <p:attrNameLst>
                                          <p:attrName>style.visibility</p:attrName>
                                        </p:attrNameLst>
                                      </p:cBhvr>
                                      <p:to>
                                        <p:strVal val="hidden"/>
                                      </p:to>
                                    </p:set>
                                  </p:childTnLst>
                                </p:cTn>
                              </p:par>
                              <p:par>
                                <p:cTn id="48" presetID="42" presetClass="path" presetSubtype="0" accel="50000" decel="50000" fill="hold" nodeType="withEffect">
                                  <p:stCondLst>
                                    <p:cond delay="0"/>
                                  </p:stCondLst>
                                  <p:childTnLst>
                                    <p:animMotion origin="layout" path="M -4.44444E-6 3.7037E-6 L 0.0257 0.23055 " pathEditMode="relative" rAng="0" ptsTypes="AA">
                                      <p:cBhvr>
                                        <p:cTn id="49" dur="2000" fill="hold"/>
                                        <p:tgtEl>
                                          <p:spTgt spid="5"/>
                                        </p:tgtEl>
                                        <p:attrNameLst>
                                          <p:attrName>ppt_x</p:attrName>
                                          <p:attrName>ppt_y</p:attrName>
                                        </p:attrNameLst>
                                      </p:cBhvr>
                                      <p:rCtr x="1285" y="11528"/>
                                    </p:animMotion>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22" grpId="0" animBg="1"/>
      <p:bldP spid="24" grpId="0" animBg="1"/>
      <p:bldP spid="24" grpId="1" animBg="1"/>
      <p:bldP spid="25"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p:txBody>
          <a:bodyPr/>
          <a:lstStyle/>
          <a:p>
            <a:r>
              <a:rPr lang="en-US" dirty="0" smtClean="0"/>
              <a:t>Requisite proof properties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6073" y="3568910"/>
            <a:ext cx="838095" cy="170158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174" y="3543512"/>
            <a:ext cx="825397" cy="1752381"/>
          </a:xfrm>
          <a:prstGeom prst="rect">
            <a:avLst/>
          </a:prstGeom>
        </p:spPr>
      </p:pic>
      <p:cxnSp>
        <p:nvCxnSpPr>
          <p:cNvPr id="13" name="Straight Arrow Connector 12"/>
          <p:cNvCxnSpPr>
            <a:stCxn id="6" idx="3"/>
          </p:cNvCxnSpPr>
          <p:nvPr/>
        </p:nvCxnSpPr>
        <p:spPr bwMode="auto">
          <a:xfrm flipV="1">
            <a:off x="3724168" y="4419702"/>
            <a:ext cx="3676755" cy="2"/>
          </a:xfrm>
          <a:prstGeom prst="straightConnector1">
            <a:avLst/>
          </a:prstGeom>
          <a:solidFill>
            <a:srgbClr val="FFFFFF"/>
          </a:solidFill>
          <a:ln w="38100" cap="flat" cmpd="sng" algn="ctr">
            <a:solidFill>
              <a:srgbClr val="FFC000"/>
            </a:solidFill>
            <a:prstDash val="solid"/>
            <a:round/>
            <a:headEnd type="none" w="med" len="med"/>
            <a:tailEnd type="arrow"/>
          </a:ln>
          <a:effectLst/>
        </p:spPr>
      </p:cxnSp>
      <p:sp>
        <p:nvSpPr>
          <p:cNvPr id="12" name="TextBox 11"/>
          <p:cNvSpPr txBox="1"/>
          <p:nvPr/>
        </p:nvSpPr>
        <p:spPr>
          <a:xfrm>
            <a:off x="3924633" y="4065759"/>
            <a:ext cx="1731757" cy="353943"/>
          </a:xfrm>
          <a:prstGeom prst="rect">
            <a:avLst/>
          </a:prstGeom>
          <a:noFill/>
        </p:spPr>
        <p:txBody>
          <a:bodyPr wrap="none" rtlCol="0">
            <a:spAutoFit/>
          </a:bodyPr>
          <a:lstStyle/>
          <a:p>
            <a:r>
              <a:rPr lang="en-US" sz="2000" dirty="0" smtClean="0">
                <a:solidFill>
                  <a:srgbClr val="000000"/>
                </a:solidFill>
              </a:rPr>
              <a:t>NP statement</a:t>
            </a:r>
            <a:endParaRPr lang="en-US" sz="2000" dirty="0">
              <a:solidFill>
                <a:srgbClr val="000000"/>
              </a:solidFill>
            </a:endParaRPr>
          </a:p>
        </p:txBody>
      </p:sp>
      <p:sp>
        <p:nvSpPr>
          <p:cNvPr id="22" name="Freeform 21"/>
          <p:cNvSpPr/>
          <p:nvPr/>
        </p:nvSpPr>
        <p:spPr bwMode="auto">
          <a:xfrm>
            <a:off x="1095553" y="2700067"/>
            <a:ext cx="6305370" cy="2078966"/>
          </a:xfrm>
          <a:custGeom>
            <a:avLst/>
            <a:gdLst>
              <a:gd name="connsiteX0" fmla="*/ 0 w 7047781"/>
              <a:gd name="connsiteY0" fmla="*/ 0 h 2199736"/>
              <a:gd name="connsiteX1" fmla="*/ 0 w 7047781"/>
              <a:gd name="connsiteY1" fmla="*/ 2199736 h 2199736"/>
              <a:gd name="connsiteX2" fmla="*/ 7047781 w 7047781"/>
              <a:gd name="connsiteY2" fmla="*/ 2199736 h 2199736"/>
            </a:gdLst>
            <a:ahLst/>
            <a:cxnLst>
              <a:cxn ang="0">
                <a:pos x="connsiteX0" y="connsiteY0"/>
              </a:cxn>
              <a:cxn ang="0">
                <a:pos x="connsiteX1" y="connsiteY1"/>
              </a:cxn>
              <a:cxn ang="0">
                <a:pos x="connsiteX2" y="connsiteY2"/>
              </a:cxn>
            </a:cxnLst>
            <a:rect l="l" t="t" r="r" b="b"/>
            <a:pathLst>
              <a:path w="7047781" h="2199736">
                <a:moveTo>
                  <a:pt x="0" y="0"/>
                </a:moveTo>
                <a:lnTo>
                  <a:pt x="0" y="2199736"/>
                </a:lnTo>
                <a:lnTo>
                  <a:pt x="7047781" y="2199736"/>
                </a:lnTo>
              </a:path>
            </a:pathLst>
          </a:custGeom>
          <a:noFill/>
          <a:ln w="38100" cap="flat" cmpd="sng" algn="ctr">
            <a:solidFill>
              <a:srgbClr val="FFC000"/>
            </a:solidFill>
            <a:prstDash val="solid"/>
            <a:round/>
            <a:headEnd type="none" w="med" len="med"/>
            <a:tailEnd type="arrow"/>
          </a:ln>
          <a:effectLst/>
        </p:spPr>
        <p:txBody>
          <a:bodyPr vert="eaVert" wrap="none" lIns="91440" tIns="45720" rIns="91440" bIns="45720" numCol="1" rtlCol="0" anchor="ctr" anchorCtr="0" compatLnSpc="1">
            <a:prstTxWarp prst="textNoShape">
              <a:avLst/>
            </a:prstTxWarp>
          </a:bodyPr>
          <a:lstStyle/>
          <a:p>
            <a:endParaRPr lang="en-US" smtClean="0"/>
          </a:p>
        </p:txBody>
      </p:sp>
      <p:sp>
        <p:nvSpPr>
          <p:cNvPr id="25" name="Cloud Callout 24"/>
          <p:cNvSpPr/>
          <p:nvPr/>
        </p:nvSpPr>
        <p:spPr bwMode="auto">
          <a:xfrm rot="20310638">
            <a:off x="476676" y="2682394"/>
            <a:ext cx="1540043" cy="1942551"/>
          </a:xfrm>
          <a:prstGeom prst="cloudCallout">
            <a:avLst>
              <a:gd name="adj1" fmla="val 84410"/>
              <a:gd name="adj2" fmla="val 74460"/>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p>
        </p:txBody>
      </p:sp>
      <p:sp>
        <p:nvSpPr>
          <p:cNvPr id="27" name="Up Ribbon 26"/>
          <p:cNvSpPr/>
          <p:nvPr/>
        </p:nvSpPr>
        <p:spPr bwMode="auto">
          <a:xfrm>
            <a:off x="4801904" y="4927315"/>
            <a:ext cx="1649089" cy="657046"/>
          </a:xfrm>
          <a:prstGeom prst="ribbon2">
            <a:avLst>
              <a:gd name="adj1" fmla="val 12028"/>
              <a:gd name="adj2" fmla="val 68483"/>
            </a:avLst>
          </a:prstGeom>
          <a:solidFill>
            <a:srgbClr val="99FF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000" dirty="0" smtClean="0">
                <a:solidFill>
                  <a:srgbClr val="000000"/>
                </a:solidFill>
              </a:rPr>
              <a:t>proof</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088" y="2893131"/>
            <a:ext cx="635255" cy="1300761"/>
          </a:xfrm>
          <a:prstGeom prst="rect">
            <a:avLst/>
          </a:prstGeom>
        </p:spPr>
      </p:pic>
      <p:sp>
        <p:nvSpPr>
          <p:cNvPr id="20" name="TextBox 19"/>
          <p:cNvSpPr txBox="1"/>
          <p:nvPr/>
        </p:nvSpPr>
        <p:spPr>
          <a:xfrm>
            <a:off x="3177509" y="1451057"/>
            <a:ext cx="1503938" cy="458587"/>
          </a:xfrm>
          <a:prstGeom prst="rect">
            <a:avLst/>
          </a:prstGeom>
          <a:noFill/>
        </p:spPr>
        <p:txBody>
          <a:bodyPr wrap="none" rtlCol="0">
            <a:spAutoFit/>
          </a:bodyPr>
          <a:lstStyle/>
          <a:p>
            <a:pPr algn="l"/>
            <a:r>
              <a:rPr lang="en-US" b="1" dirty="0" smtClean="0">
                <a:solidFill>
                  <a:srgbClr val="00B050"/>
                </a:solidFill>
              </a:rPr>
              <a:t>s</a:t>
            </a:r>
            <a:r>
              <a:rPr lang="en-US" dirty="0" smtClean="0">
                <a:solidFill>
                  <a:srgbClr val="00B050"/>
                </a:solidFill>
              </a:rPr>
              <a:t>uccinct</a:t>
            </a:r>
          </a:p>
        </p:txBody>
      </p:sp>
      <p:sp>
        <p:nvSpPr>
          <p:cNvPr id="21" name="TextBox 20"/>
          <p:cNvSpPr txBox="1"/>
          <p:nvPr/>
        </p:nvSpPr>
        <p:spPr>
          <a:xfrm>
            <a:off x="7126042" y="1895919"/>
            <a:ext cx="1826141" cy="563231"/>
          </a:xfrm>
          <a:prstGeom prst="rect">
            <a:avLst/>
          </a:prstGeom>
          <a:noFill/>
        </p:spPr>
        <p:txBody>
          <a:bodyPr wrap="none" rtlCol="0">
            <a:spAutoFit/>
          </a:bodyPr>
          <a:lstStyle/>
          <a:p>
            <a:pPr algn="r"/>
            <a:r>
              <a:rPr lang="en-US" sz="3600" b="1" dirty="0" smtClean="0">
                <a:solidFill>
                  <a:srgbClr val="00B050"/>
                </a:solidFill>
              </a:rPr>
              <a:t>SNARK</a:t>
            </a:r>
          </a:p>
        </p:txBody>
      </p:sp>
      <p:sp>
        <p:nvSpPr>
          <p:cNvPr id="23" name="TextBox 22"/>
          <p:cNvSpPr txBox="1"/>
          <p:nvPr/>
        </p:nvSpPr>
        <p:spPr>
          <a:xfrm>
            <a:off x="3177509" y="1006195"/>
            <a:ext cx="2706190" cy="458587"/>
          </a:xfrm>
          <a:prstGeom prst="rect">
            <a:avLst/>
          </a:prstGeom>
          <a:noFill/>
        </p:spPr>
        <p:txBody>
          <a:bodyPr wrap="none" rtlCol="0">
            <a:spAutoFit/>
          </a:bodyPr>
          <a:lstStyle/>
          <a:p>
            <a:pPr algn="l"/>
            <a:r>
              <a:rPr lang="en-US" b="1" dirty="0" smtClean="0">
                <a:solidFill>
                  <a:srgbClr val="00B050"/>
                </a:solidFill>
              </a:rPr>
              <a:t>z</a:t>
            </a:r>
            <a:r>
              <a:rPr lang="en-US" dirty="0" smtClean="0">
                <a:solidFill>
                  <a:srgbClr val="00B050"/>
                </a:solidFill>
              </a:rPr>
              <a:t>ero </a:t>
            </a:r>
            <a:r>
              <a:rPr lang="en-US" b="1" dirty="0" smtClean="0">
                <a:solidFill>
                  <a:srgbClr val="00B050"/>
                </a:solidFill>
              </a:rPr>
              <a:t>k</a:t>
            </a:r>
            <a:r>
              <a:rPr lang="en-US" dirty="0" smtClean="0">
                <a:solidFill>
                  <a:srgbClr val="00B050"/>
                </a:solidFill>
              </a:rPr>
              <a:t>nowledge</a:t>
            </a:r>
          </a:p>
        </p:txBody>
      </p:sp>
      <p:sp>
        <p:nvSpPr>
          <p:cNvPr id="26" name="TextBox 25"/>
          <p:cNvSpPr txBox="1"/>
          <p:nvPr/>
        </p:nvSpPr>
        <p:spPr>
          <a:xfrm>
            <a:off x="3177509" y="1895919"/>
            <a:ext cx="2444900" cy="458587"/>
          </a:xfrm>
          <a:prstGeom prst="rect">
            <a:avLst/>
          </a:prstGeom>
          <a:noFill/>
        </p:spPr>
        <p:txBody>
          <a:bodyPr wrap="none" rtlCol="0">
            <a:spAutoFit/>
          </a:bodyPr>
          <a:lstStyle/>
          <a:p>
            <a:pPr algn="l"/>
            <a:r>
              <a:rPr lang="en-US" b="1" dirty="0" err="1" smtClean="0">
                <a:solidFill>
                  <a:srgbClr val="00B050"/>
                </a:solidFill>
              </a:rPr>
              <a:t>n</a:t>
            </a:r>
            <a:r>
              <a:rPr lang="en-US" dirty="0" err="1" smtClean="0">
                <a:solidFill>
                  <a:srgbClr val="00B050"/>
                </a:solidFill>
              </a:rPr>
              <a:t>oninteractive</a:t>
            </a:r>
            <a:endParaRPr lang="en-US" dirty="0" smtClean="0">
              <a:solidFill>
                <a:srgbClr val="00B050"/>
              </a:solidFill>
            </a:endParaRPr>
          </a:p>
        </p:txBody>
      </p:sp>
      <p:sp>
        <p:nvSpPr>
          <p:cNvPr id="29" name="TextBox 28"/>
          <p:cNvSpPr txBox="1"/>
          <p:nvPr/>
        </p:nvSpPr>
        <p:spPr>
          <a:xfrm>
            <a:off x="3177509" y="2340781"/>
            <a:ext cx="1725152" cy="458587"/>
          </a:xfrm>
          <a:prstGeom prst="rect">
            <a:avLst/>
          </a:prstGeom>
          <a:noFill/>
        </p:spPr>
        <p:txBody>
          <a:bodyPr wrap="none" rtlCol="0">
            <a:spAutoFit/>
          </a:bodyPr>
          <a:lstStyle/>
          <a:p>
            <a:pPr algn="l"/>
            <a:r>
              <a:rPr lang="en-US" b="1" dirty="0" smtClean="0">
                <a:solidFill>
                  <a:srgbClr val="00B050"/>
                </a:solidFill>
              </a:rPr>
              <a:t>ar</a:t>
            </a:r>
            <a:r>
              <a:rPr lang="en-US" dirty="0" smtClean="0">
                <a:solidFill>
                  <a:srgbClr val="00B050"/>
                </a:solidFill>
              </a:rPr>
              <a:t>gument</a:t>
            </a:r>
          </a:p>
        </p:txBody>
      </p:sp>
      <p:sp>
        <p:nvSpPr>
          <p:cNvPr id="30" name="TextBox 29"/>
          <p:cNvSpPr txBox="1"/>
          <p:nvPr/>
        </p:nvSpPr>
        <p:spPr>
          <a:xfrm>
            <a:off x="3177509" y="2785641"/>
            <a:ext cx="2326278" cy="458587"/>
          </a:xfrm>
          <a:prstGeom prst="rect">
            <a:avLst/>
          </a:prstGeom>
          <a:noFill/>
        </p:spPr>
        <p:txBody>
          <a:bodyPr wrap="none" rtlCol="0">
            <a:spAutoFit/>
          </a:bodyPr>
          <a:lstStyle/>
          <a:p>
            <a:pPr algn="l"/>
            <a:r>
              <a:rPr lang="en-US" dirty="0" smtClean="0">
                <a:solidFill>
                  <a:srgbClr val="00B050"/>
                </a:solidFill>
              </a:rPr>
              <a:t>of </a:t>
            </a:r>
            <a:r>
              <a:rPr lang="en-US" b="1" dirty="0" smtClean="0">
                <a:solidFill>
                  <a:srgbClr val="00B050"/>
                </a:solidFill>
              </a:rPr>
              <a:t>k</a:t>
            </a:r>
            <a:r>
              <a:rPr lang="en-US" dirty="0" smtClean="0">
                <a:solidFill>
                  <a:srgbClr val="00B050"/>
                </a:solidFill>
              </a:rPr>
              <a:t>nowledge</a:t>
            </a:r>
          </a:p>
        </p:txBody>
      </p:sp>
      <p:sp>
        <p:nvSpPr>
          <p:cNvPr id="32" name="TextBox 31"/>
          <p:cNvSpPr txBox="1"/>
          <p:nvPr/>
        </p:nvSpPr>
        <p:spPr>
          <a:xfrm>
            <a:off x="3191073" y="2353067"/>
            <a:ext cx="1005403" cy="458587"/>
          </a:xfrm>
          <a:prstGeom prst="rect">
            <a:avLst/>
          </a:prstGeom>
          <a:noFill/>
        </p:spPr>
        <p:txBody>
          <a:bodyPr wrap="none" rtlCol="0">
            <a:spAutoFit/>
          </a:bodyPr>
          <a:lstStyle/>
          <a:p>
            <a:pPr algn="l"/>
            <a:r>
              <a:rPr lang="en-US" dirty="0" smtClean="0">
                <a:solidFill>
                  <a:srgbClr val="00B050"/>
                </a:solidFill>
              </a:rPr>
              <a:t>proof</a:t>
            </a:r>
          </a:p>
        </p:txBody>
      </p:sp>
      <p:sp>
        <p:nvSpPr>
          <p:cNvPr id="7" name="Right Brace 6"/>
          <p:cNvSpPr/>
          <p:nvPr/>
        </p:nvSpPr>
        <p:spPr bwMode="auto">
          <a:xfrm>
            <a:off x="6286062" y="936419"/>
            <a:ext cx="234045" cy="2423673"/>
          </a:xfrm>
          <a:prstGeom prst="rightBrace">
            <a:avLst>
              <a:gd name="adj1" fmla="val 10543"/>
              <a:gd name="adj2" fmla="val 50000"/>
            </a:avLst>
          </a:prstGeom>
          <a:solidFill>
            <a:srgbClr val="FFFFFF"/>
          </a:solidFill>
          <a:ln w="28575" cap="flat" cmpd="sng" algn="ctr">
            <a:solidFill>
              <a:srgbClr val="00B05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endParaRPr lang="en-US" smtClean="0"/>
          </a:p>
        </p:txBody>
      </p:sp>
      <p:sp>
        <p:nvSpPr>
          <p:cNvPr id="33" name="TextBox 32"/>
          <p:cNvSpPr txBox="1"/>
          <p:nvPr/>
        </p:nvSpPr>
        <p:spPr>
          <a:xfrm>
            <a:off x="6638729" y="1888647"/>
            <a:ext cx="671979" cy="563231"/>
          </a:xfrm>
          <a:prstGeom prst="rect">
            <a:avLst/>
          </a:prstGeom>
          <a:noFill/>
        </p:spPr>
        <p:txBody>
          <a:bodyPr wrap="none" rtlCol="0">
            <a:spAutoFit/>
          </a:bodyPr>
          <a:lstStyle/>
          <a:p>
            <a:pPr algn="l"/>
            <a:r>
              <a:rPr lang="en-US" sz="3600" b="1" dirty="0" err="1" smtClean="0">
                <a:solidFill>
                  <a:srgbClr val="00B050"/>
                </a:solidFill>
              </a:rPr>
              <a:t>zk</a:t>
            </a:r>
            <a:endParaRPr lang="en-US" sz="3600" b="1" dirty="0" smtClean="0">
              <a:solidFill>
                <a:srgbClr val="00B050"/>
              </a:solidFill>
            </a:endParaRPr>
          </a:p>
        </p:txBody>
      </p:sp>
      <p:sp>
        <p:nvSpPr>
          <p:cNvPr id="34" name="Rounded Rectangular Callout 33"/>
          <p:cNvSpPr/>
          <p:nvPr/>
        </p:nvSpPr>
        <p:spPr bwMode="auto">
          <a:xfrm>
            <a:off x="1534594" y="3191336"/>
            <a:ext cx="1708519" cy="398453"/>
          </a:xfrm>
          <a:prstGeom prst="wedgeRoundRectCallout">
            <a:avLst>
              <a:gd name="adj1" fmla="val 37753"/>
              <a:gd name="adj2" fmla="val 94899"/>
              <a:gd name="adj3" fmla="val 16667"/>
            </a:avLst>
          </a:prstGeom>
          <a:solidFill>
            <a:srgbClr val="FFFFFF"/>
          </a:solidFill>
          <a:ln w="19050" cap="flat" cmpd="sng" algn="ctr">
            <a:solidFill>
              <a:srgbClr val="993B8E"/>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p>
            <a:pPr algn="l"/>
            <a:r>
              <a:rPr lang="en-US" sz="2400" dirty="0" smtClean="0">
                <a:solidFill>
                  <a:srgbClr val="993B8E"/>
                </a:solidFill>
              </a:rPr>
              <a:t>NP witness</a:t>
            </a:r>
          </a:p>
        </p:txBody>
      </p:sp>
      <p:sp>
        <p:nvSpPr>
          <p:cNvPr id="35" name="TextBox 34"/>
          <p:cNvSpPr txBox="1"/>
          <p:nvPr/>
        </p:nvSpPr>
        <p:spPr>
          <a:xfrm>
            <a:off x="195980" y="2213781"/>
            <a:ext cx="1411605" cy="563231"/>
          </a:xfrm>
          <a:prstGeom prst="rect">
            <a:avLst/>
          </a:prstGeom>
          <a:noFill/>
        </p:spPr>
        <p:txBody>
          <a:bodyPr wrap="none" rtlCol="0">
            <a:spAutoFit/>
          </a:bodyPr>
          <a:lstStyle/>
          <a:p>
            <a:pPr algn="l"/>
            <a:r>
              <a:rPr lang="en-US" sz="1800" dirty="0" smtClean="0">
                <a:solidFill>
                  <a:srgbClr val="000000"/>
                </a:solidFill>
              </a:rPr>
              <a:t>NP decision</a:t>
            </a:r>
            <a:br>
              <a:rPr lang="en-US" sz="1800" dirty="0" smtClean="0">
                <a:solidFill>
                  <a:srgbClr val="000000"/>
                </a:solidFill>
              </a:rPr>
            </a:br>
            <a:r>
              <a:rPr lang="en-US" sz="1800" dirty="0" smtClean="0">
                <a:solidFill>
                  <a:srgbClr val="000000"/>
                </a:solidFill>
              </a:rPr>
              <a:t>algorithm</a:t>
            </a:r>
            <a:endParaRPr lang="en-US" sz="1800" dirty="0">
              <a:solidFill>
                <a:srgbClr val="000000"/>
              </a:solidFill>
            </a:endParaRPr>
          </a:p>
        </p:txBody>
      </p:sp>
      <p:sp>
        <p:nvSpPr>
          <p:cNvPr id="36" name="TextBox 35"/>
          <p:cNvSpPr txBox="1"/>
          <p:nvPr/>
        </p:nvSpPr>
        <p:spPr>
          <a:xfrm>
            <a:off x="2784487" y="5217276"/>
            <a:ext cx="939681" cy="353943"/>
          </a:xfrm>
          <a:prstGeom prst="rect">
            <a:avLst/>
          </a:prstGeom>
          <a:noFill/>
        </p:spPr>
        <p:txBody>
          <a:bodyPr wrap="none" rtlCol="0">
            <a:spAutoFit/>
          </a:bodyPr>
          <a:lstStyle/>
          <a:p>
            <a:r>
              <a:rPr lang="en-US" sz="2000" dirty="0" err="1" smtClean="0">
                <a:solidFill>
                  <a:srgbClr val="000000"/>
                </a:solidFill>
              </a:rPr>
              <a:t>Prover</a:t>
            </a:r>
            <a:endParaRPr lang="en-US" sz="2000" dirty="0">
              <a:solidFill>
                <a:srgbClr val="000000"/>
              </a:solidFill>
            </a:endParaRPr>
          </a:p>
        </p:txBody>
      </p:sp>
      <p:sp>
        <p:nvSpPr>
          <p:cNvPr id="38" name="TextBox 37"/>
          <p:cNvSpPr txBox="1"/>
          <p:nvPr/>
        </p:nvSpPr>
        <p:spPr>
          <a:xfrm>
            <a:off x="7609039" y="5217276"/>
            <a:ext cx="983218" cy="353943"/>
          </a:xfrm>
          <a:prstGeom prst="rect">
            <a:avLst/>
          </a:prstGeom>
          <a:noFill/>
        </p:spPr>
        <p:txBody>
          <a:bodyPr wrap="none" rtlCol="0">
            <a:spAutoFit/>
          </a:bodyPr>
          <a:lstStyle/>
          <a:p>
            <a:r>
              <a:rPr lang="en-US" sz="2000" dirty="0" smtClean="0">
                <a:solidFill>
                  <a:srgbClr val="000000"/>
                </a:solidFill>
              </a:rPr>
              <a:t>Verifier</a:t>
            </a:r>
            <a:endParaRPr lang="en-US" sz="2000" dirty="0">
              <a:solidFill>
                <a:srgbClr val="000000"/>
              </a:solidFill>
            </a:endParaRPr>
          </a:p>
        </p:txBody>
      </p:sp>
      <p:sp>
        <p:nvSpPr>
          <p:cNvPr id="28" name="TextBox 27"/>
          <p:cNvSpPr txBox="1"/>
          <p:nvPr/>
        </p:nvSpPr>
        <p:spPr>
          <a:xfrm rot="20763209">
            <a:off x="5435936" y="1430688"/>
            <a:ext cx="3542958" cy="353943"/>
          </a:xfrm>
          <a:prstGeom prst="rect">
            <a:avLst/>
          </a:prstGeom>
          <a:noFill/>
        </p:spPr>
        <p:txBody>
          <a:bodyPr wrap="none" rtlCol="0">
            <a:spAutoFit/>
          </a:bodyPr>
          <a:lstStyle/>
          <a:p>
            <a:pPr algn="l"/>
            <a:r>
              <a:rPr lang="en-US" sz="2000" dirty="0" smtClean="0">
                <a:solidFill>
                  <a:srgbClr val="00B050"/>
                </a:solidFill>
              </a:rPr>
              <a:t>(even 2 rounds are too much)</a:t>
            </a:r>
          </a:p>
        </p:txBody>
      </p:sp>
      <p:sp>
        <p:nvSpPr>
          <p:cNvPr id="31" name="TextBox 30"/>
          <p:cNvSpPr txBox="1"/>
          <p:nvPr/>
        </p:nvSpPr>
        <p:spPr>
          <a:xfrm rot="20763209">
            <a:off x="5317893" y="1045962"/>
            <a:ext cx="2962671" cy="615553"/>
          </a:xfrm>
          <a:prstGeom prst="rect">
            <a:avLst/>
          </a:prstGeom>
          <a:noFill/>
        </p:spPr>
        <p:txBody>
          <a:bodyPr wrap="none" rtlCol="0">
            <a:spAutoFit/>
          </a:bodyPr>
          <a:lstStyle/>
          <a:p>
            <a:pPr algn="l"/>
            <a:r>
              <a:rPr lang="en-US" sz="2000" dirty="0" smtClean="0">
                <a:solidFill>
                  <a:srgbClr val="00B050"/>
                </a:solidFill>
              </a:rPr>
              <a:t>(</a:t>
            </a:r>
            <a:r>
              <a:rPr lang="en-US" sz="2000" dirty="0" err="1" smtClean="0">
                <a:solidFill>
                  <a:srgbClr val="00B050"/>
                </a:solidFill>
              </a:rPr>
              <a:t>blockchain</a:t>
            </a:r>
            <a:r>
              <a:rPr lang="en-US" sz="2000" dirty="0" smtClean="0">
                <a:solidFill>
                  <a:srgbClr val="00B050"/>
                </a:solidFill>
              </a:rPr>
              <a:t> size,</a:t>
            </a:r>
            <a:br>
              <a:rPr lang="en-US" sz="2000" dirty="0" smtClean="0">
                <a:solidFill>
                  <a:srgbClr val="00B050"/>
                </a:solidFill>
              </a:rPr>
            </a:br>
            <a:r>
              <a:rPr lang="en-US" sz="2000" dirty="0" smtClean="0">
                <a:solidFill>
                  <a:srgbClr val="00B050"/>
                </a:solidFill>
              </a:rPr>
              <a:t>verification by everyone)</a:t>
            </a:r>
          </a:p>
        </p:txBody>
      </p:sp>
    </p:spTree>
    <p:extLst>
      <p:ext uri="{BB962C8B-B14F-4D97-AF65-F5344CB8AC3E}">
        <p14:creationId xmlns:p14="http://schemas.microsoft.com/office/powerpoint/2010/main" val="214824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32">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3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6" grpId="0"/>
      <p:bldP spid="29" grpId="0"/>
      <p:bldP spid="30" grpId="0"/>
      <p:bldP spid="32" grpId="0" build="allAtOnce"/>
      <p:bldP spid="7" grpId="0" animBg="1"/>
      <p:bldP spid="33" grpId="0"/>
      <p:bldP spid="28" grpId="0"/>
      <p:bldP spid="28" grpId="1"/>
      <p:bldP spid="31" grpId="0"/>
      <p:bldP spid="31" grpId="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Straight Connector 1"/>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6" name="Subtitle 5"/>
          <p:cNvSpPr>
            <a:spLocks noGrp="1"/>
          </p:cNvSpPr>
          <p:nvPr>
            <p:ph type="subTitle" idx="1"/>
          </p:nvPr>
        </p:nvSpPr>
        <p:spPr>
          <a:xfrm>
            <a:off x="0" y="2667000"/>
            <a:ext cx="9144000" cy="1752600"/>
          </a:xfrm>
        </p:spPr>
        <p:txBody>
          <a:bodyPr/>
          <a:lstStyle/>
          <a:p>
            <a:r>
              <a:rPr lang="en-US" sz="2400" b="1" dirty="0" smtClean="0">
                <a:solidFill>
                  <a:srgbClr val="0070C0"/>
                </a:solidFill>
              </a:rPr>
              <a:t>Back to</a:t>
            </a:r>
            <a:br>
              <a:rPr lang="en-US" sz="2400" b="1" dirty="0" smtClean="0">
                <a:solidFill>
                  <a:srgbClr val="0070C0"/>
                </a:solidFill>
              </a:rPr>
            </a:br>
            <a:r>
              <a:rPr lang="en-US" sz="3600" b="1" dirty="0" err="1" smtClean="0">
                <a:solidFill>
                  <a:srgbClr val="0070C0"/>
                </a:solidFill>
              </a:rPr>
              <a:t>Zerocash</a:t>
            </a:r>
            <a:r>
              <a:rPr lang="en-US" sz="3600" b="1" dirty="0">
                <a:solidFill>
                  <a:srgbClr val="0070C0"/>
                </a:solidFill>
              </a:rPr>
              <a:t/>
            </a:r>
            <a:br>
              <a:rPr lang="en-US" sz="3600" b="1" dirty="0">
                <a:solidFill>
                  <a:srgbClr val="0070C0"/>
                </a:solidFill>
              </a:rPr>
            </a:br>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50741881"/>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54" name="Oval 53"/>
          <p:cNvSpPr/>
          <p:nvPr/>
        </p:nvSpPr>
        <p:spPr bwMode="auto">
          <a:xfrm>
            <a:off x="2160433" y="1830603"/>
            <a:ext cx="4611842" cy="4611842"/>
          </a:xfrm>
          <a:prstGeom prst="ellipse">
            <a:avLst/>
          </a:prstGeom>
          <a:solidFill>
            <a:srgbClr val="FFFFCC"/>
          </a:solidFill>
          <a:ln w="19050" cap="flat" cmpd="sng" algn="ctr">
            <a:solidFill>
              <a:srgbClr val="FFFF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FFFF99"/>
              </a:solidFill>
            </a:endParaRPr>
          </a:p>
        </p:txBody>
      </p:sp>
      <p:sp>
        <p:nvSpPr>
          <p:cNvPr id="21" name="Folded Corner 20"/>
          <p:cNvSpPr/>
          <p:nvPr/>
        </p:nvSpPr>
        <p:spPr bwMode="auto">
          <a:xfrm>
            <a:off x="3996091" y="3909572"/>
            <a:ext cx="865848" cy="331774"/>
          </a:xfrm>
          <a:prstGeom prst="foldedCorner">
            <a:avLst>
              <a:gd name="adj" fmla="val 32555"/>
            </a:avLst>
          </a:prstGeom>
          <a:solidFill>
            <a:srgbClr val="D1DEF3"/>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2" name="Title 1"/>
          <p:cNvSpPr>
            <a:spLocks noGrp="1"/>
          </p:cNvSpPr>
          <p:nvPr>
            <p:ph type="title"/>
          </p:nvPr>
        </p:nvSpPr>
        <p:spPr/>
        <p:txBody>
          <a:bodyPr/>
          <a:lstStyle/>
          <a:p>
            <a:pPr>
              <a:tabLst>
                <a:tab pos="8858250" algn="r"/>
              </a:tabLst>
            </a:pPr>
            <a:r>
              <a:rPr lang="en-US" dirty="0" smtClean="0"/>
              <a:t>Basic anonymous e-cash</a:t>
            </a:r>
            <a:r>
              <a:rPr lang="en-US" sz="2000" dirty="0"/>
              <a:t> </a:t>
            </a:r>
            <a:r>
              <a:rPr lang="en-US" sz="2000" dirty="0" smtClean="0"/>
              <a:t> (#</a:t>
            </a:r>
            <a:r>
              <a:rPr lang="en-US" sz="2000" dirty="0"/>
              <a:t>1</a:t>
            </a:r>
            <a:r>
              <a:rPr lang="en-US" sz="2000" dirty="0" smtClean="0"/>
              <a:t>)</a:t>
            </a:r>
            <a:endParaRPr lang="en-US" sz="2800" i="1" dirty="0"/>
          </a:p>
        </p:txBody>
      </p:sp>
      <mc:AlternateContent xmlns:mc="http://schemas.openxmlformats.org/markup-compatibility/2006" xmlns:a14="http://schemas.microsoft.com/office/drawing/2010/main">
        <mc:Choice Requires="a14">
          <p:sp>
            <p:nvSpPr>
              <p:cNvPr id="15" name="TextBox 14"/>
              <p:cNvSpPr txBox="1"/>
              <p:nvPr/>
            </p:nvSpPr>
            <p:spPr>
              <a:xfrm>
                <a:off x="3461315" y="3859779"/>
                <a:ext cx="1907895" cy="72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mtClean="0">
                          <a:solidFill>
                            <a:srgbClr val="000000"/>
                          </a:solidFill>
                          <a:latin typeface="Arial"/>
                        </a:rPr>
                        <m:t>sn</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(serial number)</a:t>
                </a:r>
                <a:endParaRPr lang="en-US" sz="2000" dirty="0">
                  <a:solidFill>
                    <a:srgbClr val="0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461315" y="3859779"/>
                <a:ext cx="1907895" cy="720197"/>
              </a:xfrm>
              <a:prstGeom prst="rect">
                <a:avLst/>
              </a:prstGeom>
              <a:blipFill rotWithShape="0">
                <a:blip r:embed="rId3"/>
                <a:stretch>
                  <a:fillRect l="-2556" r="-3514"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Horizontal Scroll 54"/>
              <p:cNvSpPr/>
              <p:nvPr/>
            </p:nvSpPr>
            <p:spPr bwMode="auto">
              <a:xfrm>
                <a:off x="2045400" y="691552"/>
                <a:ext cx="4924195" cy="574491"/>
              </a:xfrm>
              <a:prstGeom prst="horizontalScroll">
                <a:avLst>
                  <a:gd name="adj" fmla="val 17474"/>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400" dirty="0">
                    <a:solidFill>
                      <a:srgbClr val="000000"/>
                    </a:solidFill>
                    <a:latin typeface="Times New Roman" panose="02020603050405020304" pitchFamily="18" charset="0"/>
                    <a:cs typeface="Times New Roman" panose="02020603050405020304" pitchFamily="18" charset="0"/>
                  </a:rPr>
                  <a:t>I hereby spend 1 BTC to </a:t>
                </a:r>
                <a:r>
                  <a:rPr lang="en-US" sz="2400" dirty="0" smtClean="0">
                    <a:solidFill>
                      <a:srgbClr val="000000"/>
                    </a:solidFill>
                    <a:latin typeface="Times New Roman" panose="02020603050405020304" pitchFamily="18" charset="0"/>
                    <a:cs typeface="Times New Roman" panose="02020603050405020304" pitchFamily="18" charset="0"/>
                  </a:rPr>
                  <a:t>create</a:t>
                </a:r>
                <a:r>
                  <a:rPr lang="he-IL" sz="2400" dirty="0" smtClean="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400" smtClean="0">
                        <a:solidFill>
                          <a:srgbClr val="000000"/>
                        </a:solidFill>
                      </a:rPr>
                      <m:t>sn</m:t>
                    </m:r>
                  </m:oMath>
                </a14:m>
                <a:endParaRPr lang="en-US" sz="24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55" name="Horizontal Scroll 54"/>
              <p:cNvSpPr>
                <a:spLocks noRot="1" noChangeAspect="1" noMove="1" noResize="1" noEditPoints="1" noAdjustHandles="1" noChangeArrowheads="1" noChangeShapeType="1" noTextEdit="1"/>
              </p:cNvSpPr>
              <p:nvPr/>
            </p:nvSpPr>
            <p:spPr bwMode="auto">
              <a:xfrm>
                <a:off x="2045400" y="691552"/>
                <a:ext cx="4924195" cy="574491"/>
              </a:xfrm>
              <a:prstGeom prst="horizontalScroll">
                <a:avLst>
                  <a:gd name="adj" fmla="val 17474"/>
                </a:avLst>
              </a:prstGeom>
              <a:blipFill rotWithShape="0">
                <a:blip r:embed="rId4"/>
                <a:stretch>
                  <a:fillRect b="-10309"/>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57" name="TextBox 56"/>
          <p:cNvSpPr txBox="1"/>
          <p:nvPr/>
        </p:nvSpPr>
        <p:spPr>
          <a:xfrm rot="5121">
            <a:off x="651714" y="5849738"/>
            <a:ext cx="2005503" cy="353943"/>
          </a:xfrm>
          <a:prstGeom prst="rect">
            <a:avLst/>
          </a:prstGeom>
          <a:noFill/>
        </p:spPr>
        <p:txBody>
          <a:bodyPr wrap="square" rtlCol="0">
            <a:spAutoFit/>
          </a:bodyPr>
          <a:lstStyle/>
          <a:p>
            <a:pPr algn="l"/>
            <a:r>
              <a:rPr lang="en-US" sz="2000" dirty="0" smtClean="0">
                <a:solidFill>
                  <a:srgbClr val="739BDB"/>
                </a:solidFill>
              </a:rPr>
              <a:t>In public ledger</a:t>
            </a:r>
            <a:endParaRPr lang="en-US" sz="2000" dirty="0">
              <a:solidFill>
                <a:srgbClr val="2D5DAD">
                  <a:lumMod val="40000"/>
                  <a:lumOff val="60000"/>
                </a:srgbClr>
              </a:solidFill>
            </a:endParaRPr>
          </a:p>
        </p:txBody>
      </p:sp>
      <p:sp>
        <p:nvSpPr>
          <p:cNvPr id="58" name="TextBox 57"/>
          <p:cNvSpPr txBox="1"/>
          <p:nvPr/>
        </p:nvSpPr>
        <p:spPr>
          <a:xfrm>
            <a:off x="52530" y="785705"/>
            <a:ext cx="1444627" cy="458587"/>
          </a:xfrm>
          <a:prstGeom prst="rect">
            <a:avLst/>
          </a:prstGeom>
          <a:noFill/>
        </p:spPr>
        <p:txBody>
          <a:bodyPr wrap="none" rtlCol="0">
            <a:spAutoFit/>
          </a:bodyPr>
          <a:lstStyle/>
          <a:p>
            <a:pPr algn="l"/>
            <a:r>
              <a:rPr lang="en-US" dirty="0" smtClean="0">
                <a:solidFill>
                  <a:srgbClr val="000000"/>
                </a:solidFill>
              </a:rPr>
              <a:t>Minting:</a:t>
            </a:r>
            <a:endParaRPr lang="en-US" dirty="0">
              <a:solidFill>
                <a:srgbClr val="000000"/>
              </a:solidFill>
            </a:endParaRPr>
          </a:p>
        </p:txBody>
      </p:sp>
      <mc:AlternateContent xmlns:mc="http://schemas.openxmlformats.org/markup-compatibility/2006" xmlns:a14="http://schemas.microsoft.com/office/drawing/2010/main">
        <mc:Choice Requires="a14">
          <p:sp>
            <p:nvSpPr>
              <p:cNvPr id="59" name="Horizontal Scroll 41"/>
              <p:cNvSpPr/>
              <p:nvPr/>
            </p:nvSpPr>
            <p:spPr bwMode="auto">
              <a:xfrm>
                <a:off x="8281258" y="2082475"/>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smtClean="0">
                            <a:solidFill>
                              <a:srgbClr val="000000"/>
                            </a:solidFill>
                          </a:rPr>
                          <m:t>sn</m:t>
                        </m:r>
                      </m:e>
                      <m:sub>
                        <m:r>
                          <a:rPr lang="en-US" sz="2000" i="1" smtClean="0">
                            <a:solidFill>
                              <a:srgbClr val="000000"/>
                            </a:solidFill>
                            <a:latin typeface="Cambria Math" panose="02040503050406030204" pitchFamily="18" charset="0"/>
                          </a:rPr>
                          <m:t>3</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59" name="Horizontal Scroll 41"/>
              <p:cNvSpPr>
                <a:spLocks noRot="1" noChangeAspect="1" noMove="1" noResize="1" noEditPoints="1" noAdjustHandles="1" noChangeArrowheads="1" noChangeShapeType="1" noTextEdit="1"/>
              </p:cNvSpPr>
              <p:nvPr/>
            </p:nvSpPr>
            <p:spPr bwMode="auto">
              <a:xfrm>
                <a:off x="8281258" y="2082475"/>
                <a:ext cx="597923" cy="357881"/>
              </a:xfrm>
              <a:prstGeom prst="foldedCorner">
                <a:avLst/>
              </a:prstGeom>
              <a:blipFill rotWithShape="0">
                <a:blip r:embed="rId5"/>
                <a:stretch>
                  <a:fillRect b="-1667"/>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Horizontal Scroll 42"/>
              <p:cNvSpPr/>
              <p:nvPr/>
            </p:nvSpPr>
            <p:spPr bwMode="auto">
              <a:xfrm>
                <a:off x="8281258" y="2526801"/>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smtClean="0">
                            <a:solidFill>
                              <a:srgbClr val="000000"/>
                            </a:solidFill>
                          </a:rPr>
                          <m:t>sn</m:t>
                        </m:r>
                      </m:e>
                      <m:sub>
                        <m:r>
                          <a:rPr lang="en-US" sz="2000" i="1" smtClean="0">
                            <a:solidFill>
                              <a:srgbClr val="000000"/>
                            </a:solidFill>
                            <a:latin typeface="Cambria Math" panose="02040503050406030204" pitchFamily="18" charset="0"/>
                          </a:rPr>
                          <m:t>4</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0" name="Horizontal Scroll 42"/>
              <p:cNvSpPr>
                <a:spLocks noRot="1" noChangeAspect="1" noMove="1" noResize="1" noEditPoints="1" noAdjustHandles="1" noChangeArrowheads="1" noChangeShapeType="1" noTextEdit="1"/>
              </p:cNvSpPr>
              <p:nvPr/>
            </p:nvSpPr>
            <p:spPr bwMode="auto">
              <a:xfrm>
                <a:off x="8281258" y="2526801"/>
                <a:ext cx="597923" cy="357881"/>
              </a:xfrm>
              <a:prstGeom prst="foldedCorner">
                <a:avLst/>
              </a:prstGeom>
              <a:blipFill rotWithShape="0">
                <a:blip r:embed="rId6"/>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Horizontal Scroll 43"/>
              <p:cNvSpPr/>
              <p:nvPr/>
            </p:nvSpPr>
            <p:spPr bwMode="auto">
              <a:xfrm>
                <a:off x="8281258" y="1638149"/>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smtClean="0">
                            <a:solidFill>
                              <a:srgbClr val="000000"/>
                            </a:solidFill>
                          </a:rPr>
                          <m:t>sn</m:t>
                        </m:r>
                      </m:e>
                      <m:sub>
                        <m:r>
                          <a:rPr lang="en-US" sz="2000" i="1" smtClean="0">
                            <a:solidFill>
                              <a:srgbClr val="000000"/>
                            </a:solidFill>
                            <a:latin typeface="Cambria Math" panose="02040503050406030204" pitchFamily="18" charset="0"/>
                          </a:rPr>
                          <m:t>2</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1" name="Horizontal Scroll 43"/>
              <p:cNvSpPr>
                <a:spLocks noRot="1" noChangeAspect="1" noMove="1" noResize="1" noEditPoints="1" noAdjustHandles="1" noChangeArrowheads="1" noChangeShapeType="1" noTextEdit="1"/>
              </p:cNvSpPr>
              <p:nvPr/>
            </p:nvSpPr>
            <p:spPr bwMode="auto">
              <a:xfrm>
                <a:off x="8281258" y="1638149"/>
                <a:ext cx="597923" cy="357881"/>
              </a:xfrm>
              <a:prstGeom prst="foldedCorner">
                <a:avLst/>
              </a:prstGeom>
              <a:blipFill rotWithShape="0">
                <a:blip r:embed="rId7"/>
                <a:stretch>
                  <a:fillRect b="-1667"/>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62" name="Horizontal Scroll 44"/>
          <p:cNvSpPr/>
          <p:nvPr/>
        </p:nvSpPr>
        <p:spPr bwMode="auto">
          <a:xfrm>
            <a:off x="8281258" y="2971127"/>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err="1" smtClean="0">
                <a:solidFill>
                  <a:srgbClr val="000000"/>
                </a:solidFill>
              </a:rPr>
              <a:t>sn</a:t>
            </a:r>
            <a:endParaRPr lang="en-US" sz="2000" dirty="0">
              <a:solidFill>
                <a:srgbClr val="0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3" name="Horizontal Scroll 45"/>
              <p:cNvSpPr/>
              <p:nvPr/>
            </p:nvSpPr>
            <p:spPr bwMode="auto">
              <a:xfrm>
                <a:off x="8281258" y="1193823"/>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smtClean="0">
                            <a:solidFill>
                              <a:srgbClr val="000000"/>
                            </a:solidFill>
                          </a:rPr>
                          <m:t>sn</m:t>
                        </m:r>
                      </m:e>
                      <m:sub>
                        <m:r>
                          <a:rPr lang="en-US" sz="2000" i="1" smtClean="0">
                            <a:solidFill>
                              <a:srgbClr val="000000"/>
                            </a:solidFill>
                            <a:latin typeface="Cambria Math" panose="02040503050406030204" pitchFamily="18" charset="0"/>
                          </a:rPr>
                          <m:t>1</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3" name="Horizontal Scroll 45"/>
              <p:cNvSpPr>
                <a:spLocks noRot="1" noChangeAspect="1" noMove="1" noResize="1" noEditPoints="1" noAdjustHandles="1" noChangeArrowheads="1" noChangeShapeType="1" noTextEdit="1"/>
              </p:cNvSpPr>
              <p:nvPr/>
            </p:nvSpPr>
            <p:spPr bwMode="auto">
              <a:xfrm>
                <a:off x="8281258" y="1193823"/>
                <a:ext cx="597923" cy="357881"/>
              </a:xfrm>
              <a:prstGeom prst="foldedCorner">
                <a:avLst/>
              </a:prstGeom>
              <a:blipFill rotWithShape="0">
                <a:blip r:embed="rId8"/>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Horizontal Scroll 46"/>
              <p:cNvSpPr/>
              <p:nvPr/>
            </p:nvSpPr>
            <p:spPr bwMode="auto">
              <a:xfrm>
                <a:off x="8281258" y="3415453"/>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smtClean="0">
                            <a:solidFill>
                              <a:srgbClr val="000000"/>
                            </a:solidFill>
                          </a:rPr>
                          <m:t>sn</m:t>
                        </m:r>
                      </m:e>
                      <m:sub>
                        <m:r>
                          <a:rPr lang="en-US" sz="2000" i="1" smtClean="0">
                            <a:solidFill>
                              <a:srgbClr val="000000"/>
                            </a:solidFill>
                            <a:latin typeface="Cambria Math" panose="02040503050406030204" pitchFamily="18" charset="0"/>
                          </a:rPr>
                          <m:t>6</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4" name="Horizontal Scroll 46"/>
              <p:cNvSpPr>
                <a:spLocks noRot="1" noChangeAspect="1" noMove="1" noResize="1" noEditPoints="1" noAdjustHandles="1" noChangeArrowheads="1" noChangeShapeType="1" noTextEdit="1"/>
              </p:cNvSpPr>
              <p:nvPr/>
            </p:nvSpPr>
            <p:spPr bwMode="auto">
              <a:xfrm>
                <a:off x="8281258" y="3415453"/>
                <a:ext cx="597923" cy="357881"/>
              </a:xfrm>
              <a:prstGeom prst="foldedCorner">
                <a:avLst/>
              </a:prstGeom>
              <a:blipFill rotWithShape="0">
                <a:blip r:embed="rId9"/>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Horizontal Scroll 47"/>
              <p:cNvSpPr/>
              <p:nvPr/>
            </p:nvSpPr>
            <p:spPr bwMode="auto">
              <a:xfrm>
                <a:off x="8281258" y="3859779"/>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smtClean="0">
                            <a:solidFill>
                              <a:srgbClr val="000000"/>
                            </a:solidFill>
                          </a:rPr>
                          <m:t>sn</m:t>
                        </m:r>
                      </m:e>
                      <m:sub>
                        <m:r>
                          <a:rPr lang="en-US" sz="2000" i="1" smtClean="0">
                            <a:solidFill>
                              <a:srgbClr val="000000"/>
                            </a:solidFill>
                            <a:latin typeface="Cambria Math" panose="02040503050406030204" pitchFamily="18" charset="0"/>
                          </a:rPr>
                          <m:t>7</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5" name="Horizontal Scroll 47"/>
              <p:cNvSpPr>
                <a:spLocks noRot="1" noChangeAspect="1" noMove="1" noResize="1" noEditPoints="1" noAdjustHandles="1" noChangeArrowheads="1" noChangeShapeType="1" noTextEdit="1"/>
              </p:cNvSpPr>
              <p:nvPr/>
            </p:nvSpPr>
            <p:spPr bwMode="auto">
              <a:xfrm>
                <a:off x="8281258" y="3859779"/>
                <a:ext cx="597923" cy="357881"/>
              </a:xfrm>
              <a:prstGeom prst="foldedCorner">
                <a:avLst/>
              </a:prstGeom>
              <a:blipFill rotWithShape="0">
                <a:blip r:embed="rId10"/>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Horizontal Scroll 48"/>
              <p:cNvSpPr/>
              <p:nvPr/>
            </p:nvSpPr>
            <p:spPr bwMode="auto">
              <a:xfrm>
                <a:off x="8281258" y="4304103"/>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smtClean="0">
                            <a:solidFill>
                              <a:srgbClr val="000000"/>
                            </a:solidFill>
                          </a:rPr>
                          <m:t>sn</m:t>
                        </m:r>
                      </m:e>
                      <m:sub>
                        <m:r>
                          <a:rPr lang="en-US" sz="2000" i="1" smtClean="0">
                            <a:solidFill>
                              <a:srgbClr val="000000"/>
                            </a:solidFill>
                            <a:latin typeface="Cambria Math" panose="02040503050406030204" pitchFamily="18" charset="0"/>
                          </a:rPr>
                          <m:t>8</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6" name="Horizontal Scroll 48"/>
              <p:cNvSpPr>
                <a:spLocks noRot="1" noChangeAspect="1" noMove="1" noResize="1" noEditPoints="1" noAdjustHandles="1" noChangeArrowheads="1" noChangeShapeType="1" noTextEdit="1"/>
              </p:cNvSpPr>
              <p:nvPr/>
            </p:nvSpPr>
            <p:spPr bwMode="auto">
              <a:xfrm>
                <a:off x="8281258" y="4304103"/>
                <a:ext cx="597923" cy="357881"/>
              </a:xfrm>
              <a:prstGeom prst="foldedCorner">
                <a:avLst/>
              </a:prstGeom>
              <a:blipFill rotWithShape="0">
                <a:blip r:embed="rId11"/>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68" name="TextBox 67"/>
          <p:cNvSpPr txBox="1"/>
          <p:nvPr/>
        </p:nvSpPr>
        <p:spPr>
          <a:xfrm>
            <a:off x="52530" y="1350701"/>
            <a:ext cx="1805302" cy="458587"/>
          </a:xfrm>
          <a:prstGeom prst="rect">
            <a:avLst/>
          </a:prstGeom>
          <a:noFill/>
        </p:spPr>
        <p:txBody>
          <a:bodyPr wrap="none" rtlCol="0">
            <a:spAutoFit/>
          </a:bodyPr>
          <a:lstStyle/>
          <a:p>
            <a:pPr algn="l"/>
            <a:r>
              <a:rPr lang="en-US" dirty="0" smtClean="0">
                <a:solidFill>
                  <a:srgbClr val="000000"/>
                </a:solidFill>
              </a:rPr>
              <a:t>Spending:</a:t>
            </a:r>
            <a:endParaRPr lang="en-US" dirty="0">
              <a:solidFill>
                <a:srgbClr val="000000"/>
              </a:solidFill>
            </a:endParaRPr>
          </a:p>
        </p:txBody>
      </p:sp>
      <mc:AlternateContent xmlns:mc="http://schemas.openxmlformats.org/markup-compatibility/2006" xmlns:a14="http://schemas.microsoft.com/office/drawing/2010/main">
        <mc:Choice Requires="a14">
          <p:sp>
            <p:nvSpPr>
              <p:cNvPr id="69" name="Horizontal Scroll 68"/>
              <p:cNvSpPr/>
              <p:nvPr/>
            </p:nvSpPr>
            <p:spPr bwMode="auto">
              <a:xfrm>
                <a:off x="2109880" y="1159919"/>
                <a:ext cx="4924195" cy="611717"/>
              </a:xfrm>
              <a:prstGeom prst="horizontalScroll">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400" dirty="0" smtClean="0">
                    <a:solidFill>
                      <a:srgbClr val="000000"/>
                    </a:solidFill>
                    <a:latin typeface="Times New Roman" panose="02020603050405020304" pitchFamily="18" charset="0"/>
                    <a:cs typeface="Times New Roman" panose="02020603050405020304" pitchFamily="18" charset="0"/>
                  </a:rPr>
                  <a:t>I’m using up a coin with (unique) </a:t>
                </a:r>
                <a14:m>
                  <m:oMath xmlns:m="http://schemas.openxmlformats.org/officeDocument/2006/math">
                    <m:r>
                      <m:rPr>
                        <m:nor/>
                      </m:rPr>
                      <a:rPr lang="en-US" sz="2400">
                        <a:solidFill>
                          <a:srgbClr val="000000"/>
                        </a:solidFill>
                      </a:rPr>
                      <m:t>sn</m:t>
                    </m:r>
                  </m:oMath>
                </a14:m>
                <a:endParaRPr lang="en-US" sz="2400" dirty="0">
                  <a:solidFill>
                    <a:srgbClr val="00B050"/>
                  </a:solidFill>
                </a:endParaRPr>
              </a:p>
            </p:txBody>
          </p:sp>
        </mc:Choice>
        <mc:Fallback xmlns="">
          <p:sp>
            <p:nvSpPr>
              <p:cNvPr id="69" name="Horizontal Scroll 68"/>
              <p:cNvSpPr>
                <a:spLocks noRot="1" noChangeAspect="1" noMove="1" noResize="1" noEditPoints="1" noAdjustHandles="1" noChangeArrowheads="1" noChangeShapeType="1" noTextEdit="1"/>
              </p:cNvSpPr>
              <p:nvPr/>
            </p:nvSpPr>
            <p:spPr bwMode="auto">
              <a:xfrm>
                <a:off x="2109880" y="1159919"/>
                <a:ext cx="4924195" cy="611717"/>
              </a:xfrm>
              <a:prstGeom prst="horizontalScroll">
                <a:avLst/>
              </a:prstGeom>
              <a:blipFill rotWithShape="0">
                <a:blip r:embed="rId12"/>
                <a:stretch>
                  <a:fillRect t="-2913"/>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cxnSp>
        <p:nvCxnSpPr>
          <p:cNvPr id="6" name="Straight Connector 5"/>
          <p:cNvCxnSpPr/>
          <p:nvPr/>
        </p:nvCxnSpPr>
        <p:spPr bwMode="auto">
          <a:xfrm>
            <a:off x="2239408" y="1285811"/>
            <a:ext cx="4665137" cy="349656"/>
          </a:xfrm>
          <a:prstGeom prst="line">
            <a:avLst/>
          </a:prstGeom>
          <a:solidFill>
            <a:srgbClr val="FFFFFF"/>
          </a:solidFill>
          <a:ln w="76200" cap="flat" cmpd="sng" algn="ctr">
            <a:solidFill>
              <a:schemeClr val="accent2"/>
            </a:solidFill>
            <a:prstDash val="solid"/>
            <a:round/>
            <a:headEnd type="none" w="med" len="med"/>
            <a:tailEnd type="none" w="med" len="med"/>
          </a:ln>
          <a:effectLst/>
        </p:spPr>
      </p:cxnSp>
      <p:sp>
        <p:nvSpPr>
          <p:cNvPr id="71" name="Folded Corner 70"/>
          <p:cNvSpPr/>
          <p:nvPr/>
        </p:nvSpPr>
        <p:spPr bwMode="auto">
          <a:xfrm>
            <a:off x="43573" y="5855747"/>
            <a:ext cx="574535" cy="338982"/>
          </a:xfrm>
          <a:prstGeom prst="foldedCorner">
            <a:avLst>
              <a:gd name="adj" fmla="val 22121"/>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75" name="TextBox 74"/>
          <p:cNvSpPr txBox="1"/>
          <p:nvPr/>
        </p:nvSpPr>
        <p:spPr>
          <a:xfrm>
            <a:off x="-52245" y="5109288"/>
            <a:ext cx="1018227" cy="327782"/>
          </a:xfrm>
          <a:prstGeom prst="rect">
            <a:avLst/>
          </a:prstGeom>
          <a:noFill/>
        </p:spPr>
        <p:txBody>
          <a:bodyPr wrap="none" rtlCol="0">
            <a:spAutoFit/>
          </a:bodyPr>
          <a:lstStyle/>
          <a:p>
            <a:pPr algn="l"/>
            <a:r>
              <a:rPr lang="en-US" sz="1800" dirty="0" smtClean="0">
                <a:solidFill>
                  <a:srgbClr val="000000"/>
                </a:solidFill>
              </a:rPr>
              <a:t>Legend:</a:t>
            </a:r>
            <a:endParaRPr lang="en-US" sz="1800" dirty="0">
              <a:solidFill>
                <a:srgbClr val="000000"/>
              </a:solidFill>
            </a:endParaRPr>
          </a:p>
        </p:txBody>
      </p:sp>
    </p:spTree>
    <p:extLst>
      <p:ext uri="{BB962C8B-B14F-4D97-AF65-F5344CB8AC3E}">
        <p14:creationId xmlns:p14="http://schemas.microsoft.com/office/powerpoint/2010/main" val="3584718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8" grpId="0"/>
      <p:bldP spid="59" grpId="0" animBg="1"/>
      <p:bldP spid="60" grpId="0" animBg="1"/>
      <p:bldP spid="61" grpId="0" animBg="1"/>
      <p:bldP spid="62" grpId="0" animBg="1"/>
      <p:bldP spid="63" grpId="0" animBg="1"/>
      <p:bldP spid="64" grpId="0" animBg="1"/>
      <p:bldP spid="65" grpId="0" animBg="1"/>
      <p:bldP spid="66" grpId="0" animBg="1"/>
      <p:bldP spid="68" grpId="0"/>
      <p:bldP spid="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54" name="Oval 53"/>
          <p:cNvSpPr/>
          <p:nvPr/>
        </p:nvSpPr>
        <p:spPr bwMode="auto">
          <a:xfrm>
            <a:off x="2160433" y="1830603"/>
            <a:ext cx="4611842" cy="4611842"/>
          </a:xfrm>
          <a:prstGeom prst="ellipse">
            <a:avLst/>
          </a:prstGeom>
          <a:solidFill>
            <a:srgbClr val="FFFFCC"/>
          </a:solidFill>
          <a:ln w="19050" cap="flat" cmpd="sng" algn="ctr">
            <a:solidFill>
              <a:srgbClr val="FFFF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FFFF99"/>
              </a:solidFill>
            </a:endParaRPr>
          </a:p>
        </p:txBody>
      </p:sp>
      <p:sp>
        <p:nvSpPr>
          <p:cNvPr id="31" name="Folded Corner 30"/>
          <p:cNvSpPr/>
          <p:nvPr/>
        </p:nvSpPr>
        <p:spPr bwMode="auto">
          <a:xfrm>
            <a:off x="3382471" y="4855221"/>
            <a:ext cx="1043872" cy="445062"/>
          </a:xfrm>
          <a:prstGeom prst="foldedCorner">
            <a:avLst>
              <a:gd name="adj" fmla="val 22121"/>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36" name="Folded Corner 35"/>
          <p:cNvSpPr/>
          <p:nvPr/>
        </p:nvSpPr>
        <p:spPr bwMode="auto">
          <a:xfrm>
            <a:off x="5463422" y="3811241"/>
            <a:ext cx="574535"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21" name="Folded Corner 20"/>
          <p:cNvSpPr/>
          <p:nvPr/>
        </p:nvSpPr>
        <p:spPr bwMode="auto">
          <a:xfrm>
            <a:off x="3495759" y="4911865"/>
            <a:ext cx="865848"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2" name="Title 1"/>
          <p:cNvSpPr>
            <a:spLocks noGrp="1"/>
          </p:cNvSpPr>
          <p:nvPr>
            <p:ph type="title"/>
          </p:nvPr>
        </p:nvSpPr>
        <p:spPr/>
        <p:txBody>
          <a:bodyPr/>
          <a:lstStyle/>
          <a:p>
            <a:pPr>
              <a:tabLst>
                <a:tab pos="8858250" algn="r"/>
              </a:tabLst>
            </a:pPr>
            <a:r>
              <a:rPr lang="en-US" dirty="0" smtClean="0"/>
              <a:t>Basic anonymous e-cash </a:t>
            </a:r>
            <a:r>
              <a:rPr lang="en-US" sz="2000" dirty="0" smtClean="0"/>
              <a:t>(#2)</a:t>
            </a:r>
            <a:r>
              <a:rPr lang="en-US" dirty="0" smtClean="0"/>
              <a:t>	</a:t>
            </a:r>
            <a:r>
              <a:rPr lang="en-US" sz="2000" dirty="0" smtClean="0"/>
              <a:t>[Sander Ta-</a:t>
            </a:r>
            <a:r>
              <a:rPr lang="en-US" sz="2000" dirty="0" err="1" smtClean="0"/>
              <a:t>Shma</a:t>
            </a:r>
            <a:r>
              <a:rPr lang="en-US" sz="2000" dirty="0" smtClean="0"/>
              <a:t> 1999]</a:t>
            </a:r>
            <a:endParaRPr lang="en-US" sz="2800" i="1" dirty="0"/>
          </a:p>
        </p:txBody>
      </p:sp>
      <p:sp>
        <p:nvSpPr>
          <p:cNvPr id="8" name="Snip Single Corner Rectangle 7"/>
          <p:cNvSpPr/>
          <p:nvPr/>
        </p:nvSpPr>
        <p:spPr bwMode="auto">
          <a:xfrm flipH="1">
            <a:off x="2889427" y="3761448"/>
            <a:ext cx="1982624" cy="420640"/>
          </a:xfrm>
          <a:prstGeom prst="snip1Rect">
            <a:avLst>
              <a:gd name="adj" fmla="val 50000"/>
            </a:avLst>
          </a:prstGeom>
          <a:solidFill>
            <a:schemeClr val="tx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400" dirty="0" smtClean="0">
                <a:solidFill>
                  <a:srgbClr val="000000"/>
                </a:solidFill>
              </a:rPr>
              <a:t>commit</a:t>
            </a:r>
          </a:p>
        </p:txBody>
      </p:sp>
      <p:cxnSp>
        <p:nvCxnSpPr>
          <p:cNvPr id="14" name="Straight Arrow Connector 13"/>
          <p:cNvCxnSpPr/>
          <p:nvPr/>
        </p:nvCxnSpPr>
        <p:spPr bwMode="auto">
          <a:xfrm flipV="1">
            <a:off x="3936288" y="4182088"/>
            <a:ext cx="0" cy="74906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5" name="TextBox 14"/>
              <p:cNvSpPr txBox="1"/>
              <p:nvPr/>
            </p:nvSpPr>
            <p:spPr>
              <a:xfrm>
                <a:off x="2960983" y="4862072"/>
                <a:ext cx="1907895" cy="72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mtClean="0">
                          <a:solidFill>
                            <a:srgbClr val="000000"/>
                          </a:solidFill>
                          <a:latin typeface="Arial"/>
                        </a:rPr>
                        <m:t>sn</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(serial number)</a:t>
                </a:r>
                <a:endParaRPr lang="en-US" sz="2000" dirty="0">
                  <a:solidFill>
                    <a:srgbClr val="0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960983" y="4862072"/>
                <a:ext cx="1907895" cy="720197"/>
              </a:xfrm>
              <a:prstGeom prst="rect">
                <a:avLst/>
              </a:prstGeom>
              <a:blipFill rotWithShape="0">
                <a:blip r:embed="rId3"/>
                <a:stretch>
                  <a:fillRect l="-2556" r="-3514"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920379" y="3761448"/>
                <a:ext cx="1734769" cy="981807"/>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i="1" smtClean="0">
                          <a:solidFill>
                            <a:srgbClr val="000000"/>
                          </a:solidFill>
                          <a:latin typeface="Cambria Math" panose="02040503050406030204" pitchFamily="18" charset="0"/>
                        </a:rPr>
                        <m:t>𝑟</m:t>
                      </m:r>
                    </m:oMath>
                    <m:oMath xmlns:m="http://schemas.openxmlformats.org/officeDocument/2006/math">
                      <m:r>
                        <m:rPr>
                          <m:nor/>
                        </m:rPr>
                        <a:rPr lang="en-US" sz="2000" dirty="0">
                          <a:solidFill>
                            <a:srgbClr val="000000"/>
                          </a:solidFill>
                        </a:rPr>
                        <m:t>(</m:t>
                      </m:r>
                      <m:r>
                        <m:rPr>
                          <m:nor/>
                        </m:rPr>
                        <a:rPr lang="en-US" sz="2000" dirty="0">
                          <a:solidFill>
                            <a:srgbClr val="000000"/>
                          </a:solidFill>
                        </a:rPr>
                        <m:t>commitment</m:t>
                      </m:r>
                    </m:oMath>
                    <m:oMath xmlns:m="http://schemas.openxmlformats.org/officeDocument/2006/math">
                      <m:r>
                        <m:rPr>
                          <m:nor/>
                        </m:rPr>
                        <a:rPr lang="en-US" sz="2000" dirty="0">
                          <a:solidFill>
                            <a:srgbClr val="000000"/>
                          </a:solidFill>
                        </a:rPr>
                        <m:t>randomness</m:t>
                      </m:r>
                      <m:r>
                        <m:rPr>
                          <m:nor/>
                        </m:rPr>
                        <a:rPr lang="en-US" sz="2000" dirty="0" smtClean="0">
                          <a:solidFill>
                            <a:srgbClr val="000000"/>
                          </a:solidFill>
                        </a:rPr>
                        <m:t>)</m:t>
                      </m:r>
                    </m:oMath>
                  </m:oMathPara>
                </a14:m>
                <a:endParaRPr lang="en-US" sz="2000" dirty="0">
                  <a:solidFill>
                    <a:srgbClr val="00000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920379" y="3761448"/>
                <a:ext cx="1734769" cy="981807"/>
              </a:xfrm>
              <a:prstGeom prst="rect">
                <a:avLst/>
              </a:prstGeom>
              <a:blipFill rotWithShape="0">
                <a:blip r:embed="rId4"/>
                <a:stretch>
                  <a:fillRect l="-1053" b="-5590"/>
                </a:stretch>
              </a:blipFill>
            </p:spPr>
            <p:txBody>
              <a:bodyPr/>
              <a:lstStyle/>
              <a:p>
                <a:r>
                  <a:rPr lang="en-US">
                    <a:noFill/>
                  </a:rPr>
                  <a:t> </a:t>
                </a:r>
              </a:p>
            </p:txBody>
          </p:sp>
        </mc:Fallback>
      </mc:AlternateContent>
      <p:cxnSp>
        <p:nvCxnSpPr>
          <p:cNvPr id="23" name="Straight Arrow Connector 22"/>
          <p:cNvCxnSpPr/>
          <p:nvPr/>
        </p:nvCxnSpPr>
        <p:spPr bwMode="auto">
          <a:xfrm flipH="1">
            <a:off x="4880602" y="3983863"/>
            <a:ext cx="710994" cy="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33" name="Folded Corner 32"/>
          <p:cNvSpPr/>
          <p:nvPr/>
        </p:nvSpPr>
        <p:spPr bwMode="auto">
          <a:xfrm>
            <a:off x="3495759" y="2535036"/>
            <a:ext cx="865848" cy="367730"/>
          </a:xfrm>
          <a:prstGeom prst="foldedCorner">
            <a:avLst>
              <a:gd name="adj" fmla="val 29870"/>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cxnSp>
        <p:nvCxnSpPr>
          <p:cNvPr id="35" name="Straight Arrow Connector 34"/>
          <p:cNvCxnSpPr/>
          <p:nvPr/>
        </p:nvCxnSpPr>
        <p:spPr bwMode="auto">
          <a:xfrm flipV="1">
            <a:off x="3936288" y="3114675"/>
            <a:ext cx="0" cy="64938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1" name="TextBox 50"/>
              <p:cNvSpPr txBox="1"/>
              <p:nvPr/>
            </p:nvSpPr>
            <p:spPr>
              <a:xfrm>
                <a:off x="2769424" y="2490320"/>
                <a:ext cx="2291012" cy="72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mtClean="0">
                          <a:solidFill>
                            <a:srgbClr val="000000"/>
                          </a:solidFill>
                          <a:latin typeface="Arial"/>
                        </a:rPr>
                        <m:t>cm</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(coin commitment)</a:t>
                </a:r>
                <a:endParaRPr lang="en-US" sz="2000" dirty="0">
                  <a:solidFill>
                    <a:srgbClr val="000000"/>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2769424" y="2490320"/>
                <a:ext cx="2291012" cy="720197"/>
              </a:xfrm>
              <a:prstGeom prst="rect">
                <a:avLst/>
              </a:prstGeom>
              <a:blipFill rotWithShape="0">
                <a:blip r:embed="rId5"/>
                <a:stretch>
                  <a:fillRect l="-2128" r="-3191"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Horizontal Scroll 54"/>
              <p:cNvSpPr/>
              <p:nvPr/>
            </p:nvSpPr>
            <p:spPr bwMode="auto">
              <a:xfrm>
                <a:off x="2045400" y="691552"/>
                <a:ext cx="4924195" cy="574491"/>
              </a:xfrm>
              <a:prstGeom prst="horizontalScroll">
                <a:avLst>
                  <a:gd name="adj" fmla="val 17474"/>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400" dirty="0">
                    <a:solidFill>
                      <a:srgbClr val="000000"/>
                    </a:solidFill>
                    <a:latin typeface="Times New Roman" panose="02020603050405020304" pitchFamily="18" charset="0"/>
                    <a:cs typeface="Times New Roman" panose="02020603050405020304" pitchFamily="18" charset="0"/>
                  </a:rPr>
                  <a:t>I hereby spend 1 BTC to </a:t>
                </a:r>
                <a:r>
                  <a:rPr lang="en-US" sz="2400" dirty="0" smtClean="0">
                    <a:solidFill>
                      <a:srgbClr val="000000"/>
                    </a:solidFill>
                    <a:latin typeface="Times New Roman" panose="02020603050405020304" pitchFamily="18" charset="0"/>
                    <a:cs typeface="Times New Roman" panose="02020603050405020304" pitchFamily="18" charset="0"/>
                  </a:rPr>
                  <a:t>create</a:t>
                </a:r>
                <a:r>
                  <a:rPr lang="he-IL" sz="2400" dirty="0" smtClean="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400">
                        <a:solidFill>
                          <a:srgbClr val="000000"/>
                        </a:solidFill>
                      </a:rPr>
                      <m:t>cm</m:t>
                    </m:r>
                  </m:oMath>
                </a14:m>
                <a:endParaRPr lang="en-US" sz="24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55" name="Horizontal Scroll 54"/>
              <p:cNvSpPr>
                <a:spLocks noRot="1" noChangeAspect="1" noMove="1" noResize="1" noEditPoints="1" noAdjustHandles="1" noChangeArrowheads="1" noChangeShapeType="1" noTextEdit="1"/>
              </p:cNvSpPr>
              <p:nvPr/>
            </p:nvSpPr>
            <p:spPr bwMode="auto">
              <a:xfrm>
                <a:off x="2045400" y="691552"/>
                <a:ext cx="4924195" cy="574491"/>
              </a:xfrm>
              <a:prstGeom prst="horizontalScroll">
                <a:avLst>
                  <a:gd name="adj" fmla="val 17474"/>
                </a:avLst>
              </a:prstGeom>
              <a:blipFill rotWithShape="0">
                <a:blip r:embed="rId6"/>
                <a:stretch>
                  <a:fillRect b="-10309"/>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56" name="TextBox 55"/>
          <p:cNvSpPr txBox="1"/>
          <p:nvPr/>
        </p:nvSpPr>
        <p:spPr>
          <a:xfrm>
            <a:off x="651450" y="5432806"/>
            <a:ext cx="2283540" cy="353943"/>
          </a:xfrm>
          <a:prstGeom prst="rect">
            <a:avLst/>
          </a:prstGeom>
          <a:noFill/>
        </p:spPr>
        <p:txBody>
          <a:bodyPr wrap="square" rtlCol="0">
            <a:spAutoFit/>
          </a:bodyPr>
          <a:lstStyle/>
          <a:p>
            <a:pPr algn="l"/>
            <a:r>
              <a:rPr lang="en-US" sz="2000" dirty="0" smtClean="0">
                <a:solidFill>
                  <a:srgbClr val="D3A577"/>
                </a:solidFill>
              </a:rPr>
              <a:t>In private wallet</a:t>
            </a:r>
            <a:endParaRPr lang="en-US" sz="2000" dirty="0">
              <a:solidFill>
                <a:srgbClr val="D3A577"/>
              </a:solidFill>
            </a:endParaRPr>
          </a:p>
        </p:txBody>
      </p:sp>
      <p:sp>
        <p:nvSpPr>
          <p:cNvPr id="57" name="TextBox 56"/>
          <p:cNvSpPr txBox="1"/>
          <p:nvPr/>
        </p:nvSpPr>
        <p:spPr>
          <a:xfrm rot="5121">
            <a:off x="651714" y="5849738"/>
            <a:ext cx="2005503" cy="353943"/>
          </a:xfrm>
          <a:prstGeom prst="rect">
            <a:avLst/>
          </a:prstGeom>
          <a:noFill/>
        </p:spPr>
        <p:txBody>
          <a:bodyPr wrap="square" rtlCol="0">
            <a:spAutoFit/>
          </a:bodyPr>
          <a:lstStyle/>
          <a:p>
            <a:pPr algn="l"/>
            <a:r>
              <a:rPr lang="en-US" sz="2000" dirty="0" smtClean="0">
                <a:solidFill>
                  <a:srgbClr val="739BDB"/>
                </a:solidFill>
              </a:rPr>
              <a:t>In public ledger</a:t>
            </a:r>
            <a:endParaRPr lang="en-US" sz="2000" dirty="0">
              <a:solidFill>
                <a:srgbClr val="2D5DAD">
                  <a:lumMod val="40000"/>
                  <a:lumOff val="60000"/>
                </a:srgbClr>
              </a:solidFill>
            </a:endParaRPr>
          </a:p>
        </p:txBody>
      </p:sp>
      <p:sp>
        <p:nvSpPr>
          <p:cNvPr id="58" name="TextBox 57"/>
          <p:cNvSpPr txBox="1"/>
          <p:nvPr/>
        </p:nvSpPr>
        <p:spPr>
          <a:xfrm>
            <a:off x="52530" y="785705"/>
            <a:ext cx="1444627" cy="458587"/>
          </a:xfrm>
          <a:prstGeom prst="rect">
            <a:avLst/>
          </a:prstGeom>
          <a:noFill/>
        </p:spPr>
        <p:txBody>
          <a:bodyPr wrap="none" rtlCol="0">
            <a:spAutoFit/>
          </a:bodyPr>
          <a:lstStyle/>
          <a:p>
            <a:pPr algn="l"/>
            <a:r>
              <a:rPr lang="en-US" dirty="0" smtClean="0">
                <a:solidFill>
                  <a:srgbClr val="000000"/>
                </a:solidFill>
              </a:rPr>
              <a:t>Minting:</a:t>
            </a:r>
            <a:endParaRPr lang="en-US" dirty="0">
              <a:solidFill>
                <a:srgbClr val="000000"/>
              </a:solidFill>
            </a:endParaRPr>
          </a:p>
        </p:txBody>
      </p:sp>
      <mc:AlternateContent xmlns:mc="http://schemas.openxmlformats.org/markup-compatibility/2006" xmlns:a14="http://schemas.microsoft.com/office/drawing/2010/main">
        <mc:Choice Requires="a14">
          <p:sp>
            <p:nvSpPr>
              <p:cNvPr id="59" name="Horizontal Scroll 41"/>
              <p:cNvSpPr/>
              <p:nvPr/>
            </p:nvSpPr>
            <p:spPr bwMode="auto">
              <a:xfrm>
                <a:off x="8281258" y="2082475"/>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3</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59" name="Horizontal Scroll 41"/>
              <p:cNvSpPr>
                <a:spLocks noRot="1" noChangeAspect="1" noMove="1" noResize="1" noEditPoints="1" noAdjustHandles="1" noChangeArrowheads="1" noChangeShapeType="1" noTextEdit="1"/>
              </p:cNvSpPr>
              <p:nvPr/>
            </p:nvSpPr>
            <p:spPr bwMode="auto">
              <a:xfrm>
                <a:off x="8281258" y="2082475"/>
                <a:ext cx="597923" cy="357881"/>
              </a:xfrm>
              <a:prstGeom prst="foldedCorner">
                <a:avLst/>
              </a:prstGeom>
              <a:blipFill rotWithShape="0">
                <a:blip r:embed="rId7"/>
                <a:stretch>
                  <a:fillRect r="-2970" b="-1667"/>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Horizontal Scroll 42"/>
              <p:cNvSpPr/>
              <p:nvPr/>
            </p:nvSpPr>
            <p:spPr bwMode="auto">
              <a:xfrm>
                <a:off x="8281258" y="2526801"/>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4</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0" name="Horizontal Scroll 42"/>
              <p:cNvSpPr>
                <a:spLocks noRot="1" noChangeAspect="1" noMove="1" noResize="1" noEditPoints="1" noAdjustHandles="1" noChangeArrowheads="1" noChangeShapeType="1" noTextEdit="1"/>
              </p:cNvSpPr>
              <p:nvPr/>
            </p:nvSpPr>
            <p:spPr bwMode="auto">
              <a:xfrm>
                <a:off x="8281258" y="2526801"/>
                <a:ext cx="597923" cy="357881"/>
              </a:xfrm>
              <a:prstGeom prst="foldedCorner">
                <a:avLst/>
              </a:prstGeom>
              <a:blipFill rotWithShape="0">
                <a:blip r:embed="rId8"/>
                <a:stretch>
                  <a:fillRect r="-2970"/>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Horizontal Scroll 43"/>
              <p:cNvSpPr/>
              <p:nvPr/>
            </p:nvSpPr>
            <p:spPr bwMode="auto">
              <a:xfrm>
                <a:off x="8281258" y="1638149"/>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2</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1" name="Horizontal Scroll 43"/>
              <p:cNvSpPr>
                <a:spLocks noRot="1" noChangeAspect="1" noMove="1" noResize="1" noEditPoints="1" noAdjustHandles="1" noChangeArrowheads="1" noChangeShapeType="1" noTextEdit="1"/>
              </p:cNvSpPr>
              <p:nvPr/>
            </p:nvSpPr>
            <p:spPr bwMode="auto">
              <a:xfrm>
                <a:off x="8281258" y="1638149"/>
                <a:ext cx="597923" cy="357881"/>
              </a:xfrm>
              <a:prstGeom prst="foldedCorner">
                <a:avLst/>
              </a:prstGeom>
              <a:blipFill rotWithShape="0">
                <a:blip r:embed="rId9"/>
                <a:stretch>
                  <a:fillRect r="-2970" b="-1667"/>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Horizontal Scroll 44"/>
              <p:cNvSpPr/>
              <p:nvPr/>
            </p:nvSpPr>
            <p:spPr bwMode="auto">
              <a:xfrm>
                <a:off x="8281258" y="2971127"/>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5</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2" name="Horizontal Scroll 44"/>
              <p:cNvSpPr>
                <a:spLocks noRot="1" noChangeAspect="1" noMove="1" noResize="1" noEditPoints="1" noAdjustHandles="1" noChangeArrowheads="1" noChangeShapeType="1" noTextEdit="1"/>
              </p:cNvSpPr>
              <p:nvPr/>
            </p:nvSpPr>
            <p:spPr bwMode="auto">
              <a:xfrm>
                <a:off x="8281258" y="2971127"/>
                <a:ext cx="597923" cy="357881"/>
              </a:xfrm>
              <a:prstGeom prst="foldedCorner">
                <a:avLst/>
              </a:prstGeom>
              <a:blipFill rotWithShape="0">
                <a:blip r:embed="rId10"/>
                <a:stretch>
                  <a:fillRect r="-2970"/>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Horizontal Scroll 45"/>
              <p:cNvSpPr/>
              <p:nvPr/>
            </p:nvSpPr>
            <p:spPr bwMode="auto">
              <a:xfrm>
                <a:off x="8281258" y="1193823"/>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1</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3" name="Horizontal Scroll 45"/>
              <p:cNvSpPr>
                <a:spLocks noRot="1" noChangeAspect="1" noMove="1" noResize="1" noEditPoints="1" noAdjustHandles="1" noChangeArrowheads="1" noChangeShapeType="1" noTextEdit="1"/>
              </p:cNvSpPr>
              <p:nvPr/>
            </p:nvSpPr>
            <p:spPr bwMode="auto">
              <a:xfrm>
                <a:off x="8281258" y="1193823"/>
                <a:ext cx="597923" cy="357881"/>
              </a:xfrm>
              <a:prstGeom prst="foldedCorner">
                <a:avLst/>
              </a:prstGeom>
              <a:blipFill rotWithShape="0">
                <a:blip r:embed="rId11"/>
                <a:stretch>
                  <a:fillRect r="-2970"/>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Horizontal Scroll 46"/>
              <p:cNvSpPr/>
              <p:nvPr/>
            </p:nvSpPr>
            <p:spPr bwMode="auto">
              <a:xfrm>
                <a:off x="8281258" y="3415453"/>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6</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4" name="Horizontal Scroll 46"/>
              <p:cNvSpPr>
                <a:spLocks noRot="1" noChangeAspect="1" noMove="1" noResize="1" noEditPoints="1" noAdjustHandles="1" noChangeArrowheads="1" noChangeShapeType="1" noTextEdit="1"/>
              </p:cNvSpPr>
              <p:nvPr/>
            </p:nvSpPr>
            <p:spPr bwMode="auto">
              <a:xfrm>
                <a:off x="8281258" y="3415453"/>
                <a:ext cx="597923" cy="357881"/>
              </a:xfrm>
              <a:prstGeom prst="foldedCorner">
                <a:avLst/>
              </a:prstGeom>
              <a:blipFill rotWithShape="0">
                <a:blip r:embed="rId12"/>
                <a:stretch>
                  <a:fillRect r="-2970"/>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Horizontal Scroll 47"/>
              <p:cNvSpPr/>
              <p:nvPr/>
            </p:nvSpPr>
            <p:spPr bwMode="auto">
              <a:xfrm>
                <a:off x="8281258" y="3859779"/>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7</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5" name="Horizontal Scroll 47"/>
              <p:cNvSpPr>
                <a:spLocks noRot="1" noChangeAspect="1" noMove="1" noResize="1" noEditPoints="1" noAdjustHandles="1" noChangeArrowheads="1" noChangeShapeType="1" noTextEdit="1"/>
              </p:cNvSpPr>
              <p:nvPr/>
            </p:nvSpPr>
            <p:spPr bwMode="auto">
              <a:xfrm>
                <a:off x="8281258" y="3859779"/>
                <a:ext cx="597923" cy="357881"/>
              </a:xfrm>
              <a:prstGeom prst="foldedCorner">
                <a:avLst/>
              </a:prstGeom>
              <a:blipFill rotWithShape="0">
                <a:blip r:embed="rId13"/>
                <a:stretch>
                  <a:fillRect r="-2970"/>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Horizontal Scroll 48"/>
              <p:cNvSpPr/>
              <p:nvPr/>
            </p:nvSpPr>
            <p:spPr bwMode="auto">
              <a:xfrm>
                <a:off x="8281258" y="4304103"/>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8</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6" name="Horizontal Scroll 48"/>
              <p:cNvSpPr>
                <a:spLocks noRot="1" noChangeAspect="1" noMove="1" noResize="1" noEditPoints="1" noAdjustHandles="1" noChangeArrowheads="1" noChangeShapeType="1" noTextEdit="1"/>
              </p:cNvSpPr>
              <p:nvPr/>
            </p:nvSpPr>
            <p:spPr bwMode="auto">
              <a:xfrm>
                <a:off x="8281258" y="4304103"/>
                <a:ext cx="597923" cy="357881"/>
              </a:xfrm>
              <a:prstGeom prst="foldedCorner">
                <a:avLst/>
              </a:prstGeom>
              <a:blipFill rotWithShape="0">
                <a:blip r:embed="rId14"/>
                <a:stretch>
                  <a:fillRect r="-2970"/>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68" name="TextBox 67"/>
          <p:cNvSpPr txBox="1"/>
          <p:nvPr/>
        </p:nvSpPr>
        <p:spPr>
          <a:xfrm>
            <a:off x="52530" y="1350701"/>
            <a:ext cx="1805302" cy="458587"/>
          </a:xfrm>
          <a:prstGeom prst="rect">
            <a:avLst/>
          </a:prstGeom>
          <a:noFill/>
        </p:spPr>
        <p:txBody>
          <a:bodyPr wrap="none" rtlCol="0">
            <a:spAutoFit/>
          </a:bodyPr>
          <a:lstStyle/>
          <a:p>
            <a:pPr algn="l"/>
            <a:r>
              <a:rPr lang="en-US" dirty="0" smtClean="0">
                <a:solidFill>
                  <a:srgbClr val="000000"/>
                </a:solidFill>
              </a:rPr>
              <a:t>Spending:</a:t>
            </a:r>
            <a:endParaRPr lang="en-US" dirty="0">
              <a:solidFill>
                <a:srgbClr val="000000"/>
              </a:solidFill>
            </a:endParaRPr>
          </a:p>
        </p:txBody>
      </p:sp>
      <mc:AlternateContent xmlns:mc="http://schemas.openxmlformats.org/markup-compatibility/2006" xmlns:a14="http://schemas.microsoft.com/office/drawing/2010/main">
        <mc:Choice Requires="a14">
          <p:sp>
            <p:nvSpPr>
              <p:cNvPr id="69" name="Horizontal Scroll 68"/>
              <p:cNvSpPr/>
              <p:nvPr/>
            </p:nvSpPr>
            <p:spPr bwMode="auto">
              <a:xfrm>
                <a:off x="2109180" y="1134353"/>
                <a:ext cx="4924195" cy="927311"/>
              </a:xfrm>
              <a:prstGeom prst="horizontalScroll">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400" dirty="0" smtClean="0">
                    <a:solidFill>
                      <a:srgbClr val="000000"/>
                    </a:solidFill>
                    <a:latin typeface="Times New Roman" panose="02020603050405020304" pitchFamily="18" charset="0"/>
                    <a:cs typeface="Times New Roman" panose="02020603050405020304" pitchFamily="18" charset="0"/>
                  </a:rPr>
                  <a:t>I’m using up a coin with (unique) </a:t>
                </a:r>
                <a14:m>
                  <m:oMath xmlns:m="http://schemas.openxmlformats.org/officeDocument/2006/math">
                    <m:r>
                      <m:rPr>
                        <m:nor/>
                      </m:rPr>
                      <a:rPr lang="en-US" sz="2400">
                        <a:solidFill>
                          <a:srgbClr val="000000"/>
                        </a:solidFill>
                      </a:rPr>
                      <m:t>sn</m:t>
                    </m:r>
                  </m:oMath>
                </a14:m>
                <a:r>
                  <a:rPr lang="en-US" sz="2400" dirty="0" smtClean="0">
                    <a:solidFill>
                      <a:srgbClr val="000000"/>
                    </a:solidFill>
                    <a:latin typeface="Times New Roman" panose="02020603050405020304" pitchFamily="18" charset="0"/>
                    <a:cs typeface="Times New Roman" panose="02020603050405020304" pitchFamily="18" charset="0"/>
                  </a:rPr>
                  <a:t>,</a:t>
                </a:r>
                <a:br>
                  <a:rPr lang="en-US" sz="2400" dirty="0" smtClean="0">
                    <a:solidFill>
                      <a:srgbClr val="000000"/>
                    </a:solidFill>
                    <a:latin typeface="Times New Roman" panose="02020603050405020304" pitchFamily="18" charset="0"/>
                    <a:cs typeface="Times New Roman" panose="02020603050405020304" pitchFamily="18" charset="0"/>
                  </a:rPr>
                </a:br>
                <a:r>
                  <a:rPr lang="en-US" sz="2400" dirty="0" smtClean="0">
                    <a:solidFill>
                      <a:srgbClr val="000000"/>
                    </a:solidFill>
                    <a:latin typeface="Times New Roman" panose="02020603050405020304" pitchFamily="18" charset="0"/>
                    <a:cs typeface="Times New Roman" panose="02020603050405020304" pitchFamily="18" charset="0"/>
                  </a:rPr>
                  <a:t>and here are its </a:t>
                </a:r>
                <a14:m>
                  <m:oMath xmlns:m="http://schemas.openxmlformats.org/officeDocument/2006/math">
                    <m:r>
                      <m:rPr>
                        <m:nor/>
                      </m:rPr>
                      <a:rPr lang="en-US" sz="2400">
                        <a:solidFill>
                          <a:srgbClr val="000000"/>
                        </a:solidFill>
                      </a:rPr>
                      <m:t>cm</m:t>
                    </m:r>
                  </m:oMath>
                </a14:m>
                <a:r>
                  <a:rPr lang="en-US" sz="2400" dirty="0" smtClean="0">
                    <a:solidFill>
                      <a:srgbClr val="000000"/>
                    </a:solidFill>
                    <a:latin typeface="Times New Roman" panose="02020603050405020304" pitchFamily="18" charset="0"/>
                    <a:cs typeface="Times New Roman" panose="02020603050405020304" pitchFamily="18" charset="0"/>
                  </a:rPr>
                  <a:t> and </a:t>
                </a:r>
                <a14:m>
                  <m:oMath xmlns:m="http://schemas.openxmlformats.org/officeDocument/2006/math">
                    <m:r>
                      <a:rPr lang="en-US" sz="2400" i="1">
                        <a:solidFill>
                          <a:srgbClr val="000000"/>
                        </a:solidFill>
                        <a:latin typeface="Cambria Math" panose="02040503050406030204" pitchFamily="18" charset="0"/>
                      </a:rPr>
                      <m:t>𝑟</m:t>
                    </m:r>
                  </m:oMath>
                </a14:m>
                <a:r>
                  <a:rPr lang="en-US" sz="2400" dirty="0" smtClean="0">
                    <a:solidFill>
                      <a:srgbClr val="000000"/>
                    </a:solidFill>
                    <a:latin typeface="Times New Roman" panose="02020603050405020304" pitchFamily="18" charset="0"/>
                    <a:cs typeface="Times New Roman" panose="02020603050405020304" pitchFamily="18" charset="0"/>
                  </a:rPr>
                  <a:t>.</a:t>
                </a:r>
                <a:endParaRPr lang="en-US" sz="2400" dirty="0">
                  <a:solidFill>
                    <a:srgbClr val="00B050"/>
                  </a:solidFill>
                </a:endParaRPr>
              </a:p>
            </p:txBody>
          </p:sp>
        </mc:Choice>
        <mc:Fallback xmlns="">
          <p:sp>
            <p:nvSpPr>
              <p:cNvPr id="69" name="Horizontal Scroll 68"/>
              <p:cNvSpPr>
                <a:spLocks noRot="1" noChangeAspect="1" noMove="1" noResize="1" noEditPoints="1" noAdjustHandles="1" noChangeArrowheads="1" noChangeShapeType="1" noTextEdit="1"/>
              </p:cNvSpPr>
              <p:nvPr/>
            </p:nvSpPr>
            <p:spPr bwMode="auto">
              <a:xfrm>
                <a:off x="2109180" y="1134353"/>
                <a:ext cx="4924195" cy="927311"/>
              </a:xfrm>
              <a:prstGeom prst="horizontalScroll">
                <a:avLst/>
              </a:prstGeom>
              <a:blipFill rotWithShape="0">
                <a:blip r:embed="rId15"/>
                <a:stretch>
                  <a:fillRect r="-741" b="-3896"/>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cxnSp>
        <p:nvCxnSpPr>
          <p:cNvPr id="6" name="Straight Connector 5"/>
          <p:cNvCxnSpPr/>
          <p:nvPr/>
        </p:nvCxnSpPr>
        <p:spPr bwMode="auto">
          <a:xfrm>
            <a:off x="2138743" y="1363013"/>
            <a:ext cx="4665137" cy="349656"/>
          </a:xfrm>
          <a:prstGeom prst="line">
            <a:avLst/>
          </a:prstGeom>
          <a:solidFill>
            <a:srgbClr val="FFFFFF"/>
          </a:solidFill>
          <a:ln w="76200" cap="flat" cmpd="sng" algn="ctr">
            <a:solidFill>
              <a:schemeClr val="accent2"/>
            </a:solidFill>
            <a:prstDash val="solid"/>
            <a:round/>
            <a:headEnd type="none" w="med" len="med"/>
            <a:tailEnd type="none" w="med" len="med"/>
          </a:ln>
          <a:effectLst/>
        </p:spPr>
      </p:cxnSp>
      <p:sp>
        <p:nvSpPr>
          <p:cNvPr id="71" name="Folded Corner 70"/>
          <p:cNvSpPr/>
          <p:nvPr/>
        </p:nvSpPr>
        <p:spPr bwMode="auto">
          <a:xfrm>
            <a:off x="43573" y="5855747"/>
            <a:ext cx="574535" cy="338982"/>
          </a:xfrm>
          <a:prstGeom prst="foldedCorner">
            <a:avLst>
              <a:gd name="adj" fmla="val 22121"/>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74" name="Folded Corner 73"/>
          <p:cNvSpPr/>
          <p:nvPr/>
        </p:nvSpPr>
        <p:spPr bwMode="auto">
          <a:xfrm>
            <a:off x="43574" y="5443891"/>
            <a:ext cx="574535"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75" name="TextBox 74"/>
          <p:cNvSpPr txBox="1"/>
          <p:nvPr/>
        </p:nvSpPr>
        <p:spPr>
          <a:xfrm>
            <a:off x="-52245" y="5109288"/>
            <a:ext cx="1018227" cy="327782"/>
          </a:xfrm>
          <a:prstGeom prst="rect">
            <a:avLst/>
          </a:prstGeom>
          <a:noFill/>
        </p:spPr>
        <p:txBody>
          <a:bodyPr wrap="none" rtlCol="0">
            <a:spAutoFit/>
          </a:bodyPr>
          <a:lstStyle/>
          <a:p>
            <a:pPr algn="l"/>
            <a:r>
              <a:rPr lang="en-US" sz="1800" dirty="0" smtClean="0">
                <a:solidFill>
                  <a:srgbClr val="000000"/>
                </a:solidFill>
              </a:rPr>
              <a:t>Legend:</a:t>
            </a:r>
            <a:endParaRPr lang="en-US" sz="1800" dirty="0">
              <a:solidFill>
                <a:srgbClr val="000000"/>
              </a:solidFill>
            </a:endParaRPr>
          </a:p>
        </p:txBody>
      </p:sp>
    </p:spTree>
    <p:extLst>
      <p:ext uri="{BB962C8B-B14F-4D97-AF65-F5344CB8AC3E}">
        <p14:creationId xmlns:p14="http://schemas.microsoft.com/office/powerpoint/2010/main" val="7028404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5" grpId="0" animBg="1"/>
      <p:bldP spid="58" grpId="0"/>
      <p:bldP spid="59" grpId="0" animBg="1"/>
      <p:bldP spid="60" grpId="0" animBg="1"/>
      <p:bldP spid="61" grpId="0" animBg="1"/>
      <p:bldP spid="62" grpId="0" animBg="1"/>
      <p:bldP spid="63" grpId="0" animBg="1"/>
      <p:bldP spid="64" grpId="0" animBg="1"/>
      <p:bldP spid="65" grpId="0" animBg="1"/>
      <p:bldP spid="66" grpId="0" animBg="1"/>
      <p:bldP spid="68" grpId="0"/>
      <p:bldP spid="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Verified computation</a:t>
            </a:r>
            <a:br>
              <a:rPr lang="en-US" dirty="0" smtClean="0"/>
            </a:br>
            <a:r>
              <a:rPr lang="en-US" dirty="0" smtClean="0"/>
              <a:t>using</a:t>
            </a:r>
            <a:br>
              <a:rPr lang="en-US" dirty="0" smtClean="0"/>
            </a:br>
            <a:r>
              <a:rPr lang="en-US" dirty="0" smtClean="0"/>
              <a:t>computational proofs</a:t>
            </a:r>
            <a:endParaRPr lang="en-US" dirty="0"/>
          </a:p>
        </p:txBody>
      </p:sp>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8362061"/>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54" name="Oval 53"/>
          <p:cNvSpPr/>
          <p:nvPr/>
        </p:nvSpPr>
        <p:spPr bwMode="auto">
          <a:xfrm>
            <a:off x="2160433" y="1830603"/>
            <a:ext cx="4611842" cy="4611842"/>
          </a:xfrm>
          <a:prstGeom prst="ellipse">
            <a:avLst/>
          </a:prstGeom>
          <a:solidFill>
            <a:srgbClr val="FFFFCC"/>
          </a:solidFill>
          <a:ln w="19050" cap="flat" cmpd="sng" algn="ctr">
            <a:solidFill>
              <a:srgbClr val="FFFF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FFFF99"/>
              </a:solidFill>
            </a:endParaRPr>
          </a:p>
        </p:txBody>
      </p:sp>
      <p:sp>
        <p:nvSpPr>
          <p:cNvPr id="32" name="Folded Corner 31"/>
          <p:cNvSpPr/>
          <p:nvPr/>
        </p:nvSpPr>
        <p:spPr bwMode="auto">
          <a:xfrm>
            <a:off x="5406779" y="3754597"/>
            <a:ext cx="679732" cy="445062"/>
          </a:xfrm>
          <a:prstGeom prst="foldedCorner">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31" name="Folded Corner 30"/>
          <p:cNvSpPr/>
          <p:nvPr/>
        </p:nvSpPr>
        <p:spPr bwMode="auto">
          <a:xfrm>
            <a:off x="3382471" y="4855221"/>
            <a:ext cx="1043872" cy="445062"/>
          </a:xfrm>
          <a:prstGeom prst="foldedCorner">
            <a:avLst>
              <a:gd name="adj" fmla="val 22121"/>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36" name="Folded Corner 35"/>
          <p:cNvSpPr/>
          <p:nvPr/>
        </p:nvSpPr>
        <p:spPr bwMode="auto">
          <a:xfrm>
            <a:off x="5463422" y="3811241"/>
            <a:ext cx="574535"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21" name="Folded Corner 20"/>
          <p:cNvSpPr/>
          <p:nvPr/>
        </p:nvSpPr>
        <p:spPr bwMode="auto">
          <a:xfrm>
            <a:off x="3495759" y="4911865"/>
            <a:ext cx="865848"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2" name="Title 1"/>
          <p:cNvSpPr>
            <a:spLocks noGrp="1"/>
          </p:cNvSpPr>
          <p:nvPr>
            <p:ph type="title"/>
          </p:nvPr>
        </p:nvSpPr>
        <p:spPr/>
        <p:txBody>
          <a:bodyPr/>
          <a:lstStyle/>
          <a:p>
            <a:pPr>
              <a:tabLst>
                <a:tab pos="8858250" algn="r"/>
              </a:tabLst>
            </a:pPr>
            <a:r>
              <a:rPr lang="en-US" dirty="0" smtClean="0"/>
              <a:t>Basic anonymous e-cash </a:t>
            </a:r>
            <a:r>
              <a:rPr lang="en-US" sz="2000" dirty="0" smtClean="0"/>
              <a:t>(#3)</a:t>
            </a:r>
            <a:r>
              <a:rPr lang="en-US" dirty="0"/>
              <a:t> 	</a:t>
            </a:r>
            <a:r>
              <a:rPr lang="en-US" sz="2000" dirty="0"/>
              <a:t>[Sander Ta-</a:t>
            </a:r>
            <a:r>
              <a:rPr lang="en-US" sz="2000" dirty="0" err="1"/>
              <a:t>Shma</a:t>
            </a:r>
            <a:r>
              <a:rPr lang="en-US" sz="2000" dirty="0"/>
              <a:t> 1999]</a:t>
            </a:r>
            <a:endParaRPr lang="en-US" sz="2800" i="1" dirty="0"/>
          </a:p>
        </p:txBody>
      </p:sp>
      <p:sp>
        <p:nvSpPr>
          <p:cNvPr id="8" name="Snip Single Corner Rectangle 7"/>
          <p:cNvSpPr/>
          <p:nvPr/>
        </p:nvSpPr>
        <p:spPr bwMode="auto">
          <a:xfrm flipH="1">
            <a:off x="2889427" y="3761448"/>
            <a:ext cx="1982624" cy="420640"/>
          </a:xfrm>
          <a:prstGeom prst="snip1Rect">
            <a:avLst>
              <a:gd name="adj" fmla="val 50000"/>
            </a:avLst>
          </a:prstGeom>
          <a:solidFill>
            <a:schemeClr val="tx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400" dirty="0" smtClean="0">
                <a:solidFill>
                  <a:srgbClr val="000000"/>
                </a:solidFill>
              </a:rPr>
              <a:t>commit</a:t>
            </a:r>
          </a:p>
        </p:txBody>
      </p:sp>
      <p:cxnSp>
        <p:nvCxnSpPr>
          <p:cNvPr id="14" name="Straight Arrow Connector 13"/>
          <p:cNvCxnSpPr/>
          <p:nvPr/>
        </p:nvCxnSpPr>
        <p:spPr bwMode="auto">
          <a:xfrm flipV="1">
            <a:off x="3936288" y="4182088"/>
            <a:ext cx="0" cy="74906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5" name="TextBox 14"/>
              <p:cNvSpPr txBox="1"/>
              <p:nvPr/>
            </p:nvSpPr>
            <p:spPr>
              <a:xfrm>
                <a:off x="2960983" y="4862072"/>
                <a:ext cx="1907895" cy="72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mtClean="0">
                          <a:solidFill>
                            <a:srgbClr val="000000"/>
                          </a:solidFill>
                          <a:latin typeface="Arial"/>
                        </a:rPr>
                        <m:t>sn</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(serial number)</a:t>
                </a:r>
                <a:endParaRPr lang="en-US" sz="2000" dirty="0">
                  <a:solidFill>
                    <a:srgbClr val="0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960983" y="4862072"/>
                <a:ext cx="1907895" cy="720197"/>
              </a:xfrm>
              <a:prstGeom prst="rect">
                <a:avLst/>
              </a:prstGeom>
              <a:blipFill rotWithShape="0">
                <a:blip r:embed="rId3"/>
                <a:stretch>
                  <a:fillRect l="-2556" r="-3514"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920379" y="3761448"/>
                <a:ext cx="1734769" cy="981807"/>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i="1" smtClean="0">
                          <a:solidFill>
                            <a:srgbClr val="000000"/>
                          </a:solidFill>
                          <a:latin typeface="Cambria Math" panose="02040503050406030204" pitchFamily="18" charset="0"/>
                        </a:rPr>
                        <m:t>𝑟</m:t>
                      </m:r>
                    </m:oMath>
                    <m:oMath xmlns:m="http://schemas.openxmlformats.org/officeDocument/2006/math">
                      <m:r>
                        <m:rPr>
                          <m:nor/>
                        </m:rPr>
                        <a:rPr lang="en-US" sz="2000" dirty="0">
                          <a:solidFill>
                            <a:srgbClr val="000000"/>
                          </a:solidFill>
                        </a:rPr>
                        <m:t>(</m:t>
                      </m:r>
                      <m:r>
                        <m:rPr>
                          <m:nor/>
                        </m:rPr>
                        <a:rPr lang="en-US" sz="2000" dirty="0">
                          <a:solidFill>
                            <a:srgbClr val="000000"/>
                          </a:solidFill>
                        </a:rPr>
                        <m:t>commitment</m:t>
                      </m:r>
                    </m:oMath>
                    <m:oMath xmlns:m="http://schemas.openxmlformats.org/officeDocument/2006/math">
                      <m:r>
                        <m:rPr>
                          <m:nor/>
                        </m:rPr>
                        <a:rPr lang="en-US" sz="2000" dirty="0">
                          <a:solidFill>
                            <a:srgbClr val="000000"/>
                          </a:solidFill>
                        </a:rPr>
                        <m:t>randomness</m:t>
                      </m:r>
                      <m:r>
                        <a:rPr lang="en-US" sz="2000" i="1" dirty="0" smtClean="0">
                          <a:solidFill>
                            <a:srgbClr val="000000"/>
                          </a:solidFill>
                          <a:latin typeface="Cambria Math" panose="02040503050406030204" pitchFamily="18" charset="0"/>
                        </a:rPr>
                        <m:t>)</m:t>
                      </m:r>
                    </m:oMath>
                  </m:oMathPara>
                </a14:m>
                <a:endParaRPr lang="en-US" sz="2000" dirty="0">
                  <a:solidFill>
                    <a:srgbClr val="00000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920379" y="3761448"/>
                <a:ext cx="1734769" cy="981807"/>
              </a:xfrm>
              <a:prstGeom prst="rect">
                <a:avLst/>
              </a:prstGeom>
              <a:blipFill rotWithShape="0">
                <a:blip r:embed="rId4"/>
                <a:stretch>
                  <a:fillRect l="-1053" b="-6832"/>
                </a:stretch>
              </a:blipFill>
            </p:spPr>
            <p:txBody>
              <a:bodyPr/>
              <a:lstStyle/>
              <a:p>
                <a:r>
                  <a:rPr lang="en-US">
                    <a:noFill/>
                  </a:rPr>
                  <a:t> </a:t>
                </a:r>
              </a:p>
            </p:txBody>
          </p:sp>
        </mc:Fallback>
      </mc:AlternateContent>
      <p:cxnSp>
        <p:nvCxnSpPr>
          <p:cNvPr id="23" name="Straight Arrow Connector 22"/>
          <p:cNvCxnSpPr/>
          <p:nvPr/>
        </p:nvCxnSpPr>
        <p:spPr bwMode="auto">
          <a:xfrm flipH="1">
            <a:off x="4880602" y="3983863"/>
            <a:ext cx="710994" cy="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33" name="Folded Corner 32"/>
          <p:cNvSpPr/>
          <p:nvPr/>
        </p:nvSpPr>
        <p:spPr bwMode="auto">
          <a:xfrm>
            <a:off x="3495759" y="2535036"/>
            <a:ext cx="865848" cy="367730"/>
          </a:xfrm>
          <a:prstGeom prst="foldedCorner">
            <a:avLst>
              <a:gd name="adj" fmla="val 29870"/>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cxnSp>
        <p:nvCxnSpPr>
          <p:cNvPr id="35" name="Straight Arrow Connector 34"/>
          <p:cNvCxnSpPr/>
          <p:nvPr/>
        </p:nvCxnSpPr>
        <p:spPr bwMode="auto">
          <a:xfrm flipV="1">
            <a:off x="3936288" y="3114675"/>
            <a:ext cx="0" cy="64938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1" name="TextBox 50"/>
              <p:cNvSpPr txBox="1"/>
              <p:nvPr/>
            </p:nvSpPr>
            <p:spPr>
              <a:xfrm>
                <a:off x="2769424" y="2490320"/>
                <a:ext cx="2291012" cy="72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mtClean="0">
                          <a:solidFill>
                            <a:srgbClr val="000000"/>
                          </a:solidFill>
                          <a:latin typeface="Arial"/>
                        </a:rPr>
                        <m:t>cm</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(coin commitment)</a:t>
                </a:r>
                <a:endParaRPr lang="en-US" sz="2000" dirty="0">
                  <a:solidFill>
                    <a:srgbClr val="000000"/>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2769424" y="2490320"/>
                <a:ext cx="2291012" cy="720197"/>
              </a:xfrm>
              <a:prstGeom prst="rect">
                <a:avLst/>
              </a:prstGeom>
              <a:blipFill rotWithShape="0">
                <a:blip r:embed="rId5"/>
                <a:stretch>
                  <a:fillRect l="-2128" r="-3191"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Horizontal Scroll 54"/>
              <p:cNvSpPr/>
              <p:nvPr/>
            </p:nvSpPr>
            <p:spPr bwMode="auto">
              <a:xfrm>
                <a:off x="2045400" y="691552"/>
                <a:ext cx="4924195" cy="574491"/>
              </a:xfrm>
              <a:prstGeom prst="horizontalScroll">
                <a:avLst>
                  <a:gd name="adj" fmla="val 17474"/>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400" dirty="0">
                    <a:solidFill>
                      <a:srgbClr val="000000"/>
                    </a:solidFill>
                    <a:latin typeface="Times New Roman" panose="02020603050405020304" pitchFamily="18" charset="0"/>
                    <a:cs typeface="Times New Roman" panose="02020603050405020304" pitchFamily="18" charset="0"/>
                  </a:rPr>
                  <a:t>I hereby spend 1 BTC to </a:t>
                </a:r>
                <a:r>
                  <a:rPr lang="en-US" sz="2400" dirty="0" smtClean="0">
                    <a:solidFill>
                      <a:srgbClr val="000000"/>
                    </a:solidFill>
                    <a:latin typeface="Times New Roman" panose="02020603050405020304" pitchFamily="18" charset="0"/>
                    <a:cs typeface="Times New Roman" panose="02020603050405020304" pitchFamily="18" charset="0"/>
                  </a:rPr>
                  <a:t>create</a:t>
                </a:r>
                <a:r>
                  <a:rPr lang="he-IL" sz="2400" dirty="0" smtClean="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400">
                        <a:solidFill>
                          <a:srgbClr val="000000"/>
                        </a:solidFill>
                      </a:rPr>
                      <m:t>cm</m:t>
                    </m:r>
                  </m:oMath>
                </a14:m>
                <a:endParaRPr lang="en-US" sz="24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55" name="Horizontal Scroll 54"/>
              <p:cNvSpPr>
                <a:spLocks noRot="1" noChangeAspect="1" noMove="1" noResize="1" noEditPoints="1" noAdjustHandles="1" noChangeArrowheads="1" noChangeShapeType="1" noTextEdit="1"/>
              </p:cNvSpPr>
              <p:nvPr/>
            </p:nvSpPr>
            <p:spPr bwMode="auto">
              <a:xfrm>
                <a:off x="2045400" y="691552"/>
                <a:ext cx="4924195" cy="574491"/>
              </a:xfrm>
              <a:prstGeom prst="horizontalScroll">
                <a:avLst>
                  <a:gd name="adj" fmla="val 17474"/>
                </a:avLst>
              </a:prstGeom>
              <a:blipFill rotWithShape="0">
                <a:blip r:embed="rId6"/>
                <a:stretch>
                  <a:fillRect b="-10309"/>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56" name="TextBox 55"/>
          <p:cNvSpPr txBox="1"/>
          <p:nvPr/>
        </p:nvSpPr>
        <p:spPr>
          <a:xfrm>
            <a:off x="651450" y="5432806"/>
            <a:ext cx="2283540" cy="353943"/>
          </a:xfrm>
          <a:prstGeom prst="rect">
            <a:avLst/>
          </a:prstGeom>
          <a:noFill/>
        </p:spPr>
        <p:txBody>
          <a:bodyPr wrap="square" rtlCol="0">
            <a:spAutoFit/>
          </a:bodyPr>
          <a:lstStyle/>
          <a:p>
            <a:pPr algn="l"/>
            <a:r>
              <a:rPr lang="en-US" sz="2000" dirty="0" smtClean="0">
                <a:solidFill>
                  <a:srgbClr val="D3A577"/>
                </a:solidFill>
              </a:rPr>
              <a:t>In private wallet</a:t>
            </a:r>
            <a:endParaRPr lang="en-US" sz="2000" dirty="0">
              <a:solidFill>
                <a:srgbClr val="D3A577"/>
              </a:solidFill>
            </a:endParaRPr>
          </a:p>
        </p:txBody>
      </p:sp>
      <p:sp>
        <p:nvSpPr>
          <p:cNvPr id="57" name="TextBox 56"/>
          <p:cNvSpPr txBox="1"/>
          <p:nvPr/>
        </p:nvSpPr>
        <p:spPr>
          <a:xfrm rot="5121">
            <a:off x="651714" y="5849738"/>
            <a:ext cx="2005503" cy="353943"/>
          </a:xfrm>
          <a:prstGeom prst="rect">
            <a:avLst/>
          </a:prstGeom>
          <a:noFill/>
        </p:spPr>
        <p:txBody>
          <a:bodyPr wrap="square" rtlCol="0">
            <a:spAutoFit/>
          </a:bodyPr>
          <a:lstStyle/>
          <a:p>
            <a:pPr algn="l"/>
            <a:r>
              <a:rPr lang="en-US" sz="2000" dirty="0" smtClean="0">
                <a:solidFill>
                  <a:srgbClr val="739BDB"/>
                </a:solidFill>
              </a:rPr>
              <a:t>In public ledger</a:t>
            </a:r>
            <a:endParaRPr lang="en-US" sz="2000" dirty="0">
              <a:solidFill>
                <a:srgbClr val="2D5DAD">
                  <a:lumMod val="40000"/>
                  <a:lumOff val="60000"/>
                </a:srgbClr>
              </a:solidFill>
            </a:endParaRPr>
          </a:p>
        </p:txBody>
      </p:sp>
      <p:sp>
        <p:nvSpPr>
          <p:cNvPr id="58" name="TextBox 57"/>
          <p:cNvSpPr txBox="1"/>
          <p:nvPr/>
        </p:nvSpPr>
        <p:spPr>
          <a:xfrm>
            <a:off x="52530" y="785705"/>
            <a:ext cx="1444627" cy="458587"/>
          </a:xfrm>
          <a:prstGeom prst="rect">
            <a:avLst/>
          </a:prstGeom>
          <a:noFill/>
        </p:spPr>
        <p:txBody>
          <a:bodyPr wrap="none" rtlCol="0">
            <a:spAutoFit/>
          </a:bodyPr>
          <a:lstStyle/>
          <a:p>
            <a:pPr algn="l"/>
            <a:r>
              <a:rPr lang="en-US" dirty="0" smtClean="0">
                <a:solidFill>
                  <a:srgbClr val="000000"/>
                </a:solidFill>
              </a:rPr>
              <a:t>Minting:</a:t>
            </a:r>
            <a:endParaRPr lang="en-US" dirty="0">
              <a:solidFill>
                <a:srgbClr val="000000"/>
              </a:solidFill>
            </a:endParaRPr>
          </a:p>
        </p:txBody>
      </p:sp>
      <mc:AlternateContent xmlns:mc="http://schemas.openxmlformats.org/markup-compatibility/2006" xmlns:a14="http://schemas.microsoft.com/office/drawing/2010/main">
        <mc:Choice Requires="a14">
          <p:sp>
            <p:nvSpPr>
              <p:cNvPr id="59" name="Horizontal Scroll 41"/>
              <p:cNvSpPr/>
              <p:nvPr/>
            </p:nvSpPr>
            <p:spPr bwMode="auto">
              <a:xfrm>
                <a:off x="8281258" y="2082475"/>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3</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59" name="Horizontal Scroll 41"/>
              <p:cNvSpPr>
                <a:spLocks noRot="1" noChangeAspect="1" noMove="1" noResize="1" noEditPoints="1" noAdjustHandles="1" noChangeArrowheads="1" noChangeShapeType="1" noTextEdit="1"/>
              </p:cNvSpPr>
              <p:nvPr/>
            </p:nvSpPr>
            <p:spPr bwMode="auto">
              <a:xfrm>
                <a:off x="8281258" y="2082475"/>
                <a:ext cx="597923" cy="357881"/>
              </a:xfrm>
              <a:prstGeom prst="foldedCorner">
                <a:avLst/>
              </a:prstGeom>
              <a:blipFill rotWithShape="0">
                <a:blip r:embed="rId7"/>
                <a:stretch>
                  <a:fillRect r="-2970" b="-1667"/>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Horizontal Scroll 42"/>
              <p:cNvSpPr/>
              <p:nvPr/>
            </p:nvSpPr>
            <p:spPr bwMode="auto">
              <a:xfrm>
                <a:off x="8281258" y="2526801"/>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4</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0" name="Horizontal Scroll 42"/>
              <p:cNvSpPr>
                <a:spLocks noRot="1" noChangeAspect="1" noMove="1" noResize="1" noEditPoints="1" noAdjustHandles="1" noChangeArrowheads="1" noChangeShapeType="1" noTextEdit="1"/>
              </p:cNvSpPr>
              <p:nvPr/>
            </p:nvSpPr>
            <p:spPr bwMode="auto">
              <a:xfrm>
                <a:off x="8281258" y="2526801"/>
                <a:ext cx="597923" cy="357881"/>
              </a:xfrm>
              <a:prstGeom prst="foldedCorner">
                <a:avLst/>
              </a:prstGeom>
              <a:blipFill rotWithShape="0">
                <a:blip r:embed="rId8"/>
                <a:stretch>
                  <a:fillRect r="-2970"/>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Horizontal Scroll 43"/>
              <p:cNvSpPr/>
              <p:nvPr/>
            </p:nvSpPr>
            <p:spPr bwMode="auto">
              <a:xfrm>
                <a:off x="8281258" y="1638149"/>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2</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1" name="Horizontal Scroll 43"/>
              <p:cNvSpPr>
                <a:spLocks noRot="1" noChangeAspect="1" noMove="1" noResize="1" noEditPoints="1" noAdjustHandles="1" noChangeArrowheads="1" noChangeShapeType="1" noTextEdit="1"/>
              </p:cNvSpPr>
              <p:nvPr/>
            </p:nvSpPr>
            <p:spPr bwMode="auto">
              <a:xfrm>
                <a:off x="8281258" y="1638149"/>
                <a:ext cx="597923" cy="357881"/>
              </a:xfrm>
              <a:prstGeom prst="foldedCorner">
                <a:avLst/>
              </a:prstGeom>
              <a:blipFill rotWithShape="0">
                <a:blip r:embed="rId9"/>
                <a:stretch>
                  <a:fillRect r="-2970" b="-1667"/>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Horizontal Scroll 44"/>
              <p:cNvSpPr/>
              <p:nvPr/>
            </p:nvSpPr>
            <p:spPr bwMode="auto">
              <a:xfrm>
                <a:off x="8281258" y="2971127"/>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5</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2" name="Horizontal Scroll 44"/>
              <p:cNvSpPr>
                <a:spLocks noRot="1" noChangeAspect="1" noMove="1" noResize="1" noEditPoints="1" noAdjustHandles="1" noChangeArrowheads="1" noChangeShapeType="1" noTextEdit="1"/>
              </p:cNvSpPr>
              <p:nvPr/>
            </p:nvSpPr>
            <p:spPr bwMode="auto">
              <a:xfrm>
                <a:off x="8281258" y="2971127"/>
                <a:ext cx="597923" cy="357881"/>
              </a:xfrm>
              <a:prstGeom prst="foldedCorner">
                <a:avLst/>
              </a:prstGeom>
              <a:blipFill rotWithShape="0">
                <a:blip r:embed="rId10"/>
                <a:stretch>
                  <a:fillRect r="-2970"/>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Horizontal Scroll 45"/>
              <p:cNvSpPr/>
              <p:nvPr/>
            </p:nvSpPr>
            <p:spPr bwMode="auto">
              <a:xfrm>
                <a:off x="8281258" y="1193823"/>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1</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3" name="Horizontal Scroll 45"/>
              <p:cNvSpPr>
                <a:spLocks noRot="1" noChangeAspect="1" noMove="1" noResize="1" noEditPoints="1" noAdjustHandles="1" noChangeArrowheads="1" noChangeShapeType="1" noTextEdit="1"/>
              </p:cNvSpPr>
              <p:nvPr/>
            </p:nvSpPr>
            <p:spPr bwMode="auto">
              <a:xfrm>
                <a:off x="8281258" y="1193823"/>
                <a:ext cx="597923" cy="357881"/>
              </a:xfrm>
              <a:prstGeom prst="foldedCorner">
                <a:avLst/>
              </a:prstGeom>
              <a:blipFill rotWithShape="0">
                <a:blip r:embed="rId11"/>
                <a:stretch>
                  <a:fillRect r="-2970"/>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Horizontal Scroll 46"/>
              <p:cNvSpPr/>
              <p:nvPr/>
            </p:nvSpPr>
            <p:spPr bwMode="auto">
              <a:xfrm>
                <a:off x="8281258" y="3415453"/>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6</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4" name="Horizontal Scroll 46"/>
              <p:cNvSpPr>
                <a:spLocks noRot="1" noChangeAspect="1" noMove="1" noResize="1" noEditPoints="1" noAdjustHandles="1" noChangeArrowheads="1" noChangeShapeType="1" noTextEdit="1"/>
              </p:cNvSpPr>
              <p:nvPr/>
            </p:nvSpPr>
            <p:spPr bwMode="auto">
              <a:xfrm>
                <a:off x="8281258" y="3415453"/>
                <a:ext cx="597923" cy="357881"/>
              </a:xfrm>
              <a:prstGeom prst="foldedCorner">
                <a:avLst/>
              </a:prstGeom>
              <a:blipFill rotWithShape="0">
                <a:blip r:embed="rId12"/>
                <a:stretch>
                  <a:fillRect r="-2970"/>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Horizontal Scroll 47"/>
              <p:cNvSpPr/>
              <p:nvPr/>
            </p:nvSpPr>
            <p:spPr bwMode="auto">
              <a:xfrm>
                <a:off x="8281258" y="3859779"/>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7</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5" name="Horizontal Scroll 47"/>
              <p:cNvSpPr>
                <a:spLocks noRot="1" noChangeAspect="1" noMove="1" noResize="1" noEditPoints="1" noAdjustHandles="1" noChangeArrowheads="1" noChangeShapeType="1" noTextEdit="1"/>
              </p:cNvSpPr>
              <p:nvPr/>
            </p:nvSpPr>
            <p:spPr bwMode="auto">
              <a:xfrm>
                <a:off x="8281258" y="3859779"/>
                <a:ext cx="597923" cy="357881"/>
              </a:xfrm>
              <a:prstGeom prst="foldedCorner">
                <a:avLst/>
              </a:prstGeom>
              <a:blipFill rotWithShape="0">
                <a:blip r:embed="rId13"/>
                <a:stretch>
                  <a:fillRect r="-2970"/>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Horizontal Scroll 48"/>
              <p:cNvSpPr/>
              <p:nvPr/>
            </p:nvSpPr>
            <p:spPr bwMode="auto">
              <a:xfrm>
                <a:off x="8281258" y="4304103"/>
                <a:ext cx="597923" cy="357881"/>
              </a:xfrm>
              <a:prstGeom prst="foldedCorner">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000" dirty="0" smtClean="0">
                    <a:solidFill>
                      <a:srgbClr val="000000"/>
                    </a:solidFill>
                  </a:rPr>
                  <a:t> </a:t>
                </a:r>
                <a14:m>
                  <m:oMath xmlns:m="http://schemas.openxmlformats.org/officeDocument/2006/math">
                    <m:sSub>
                      <m:sSubPr>
                        <m:ctrlPr>
                          <a:rPr lang="en-US" sz="2000" i="1" smtClean="0">
                            <a:solidFill>
                              <a:srgbClr val="000000"/>
                            </a:solidFill>
                            <a:latin typeface="Cambria Math" panose="02040503050406030204" pitchFamily="18" charset="0"/>
                          </a:rPr>
                        </m:ctrlPr>
                      </m:sSubPr>
                      <m:e>
                        <m:r>
                          <m:rPr>
                            <m:nor/>
                          </m:rPr>
                          <a:rPr lang="en-US" sz="2000">
                            <a:solidFill>
                              <a:srgbClr val="000000"/>
                            </a:solidFill>
                          </a:rPr>
                          <m:t>cm</m:t>
                        </m:r>
                      </m:e>
                      <m:sub>
                        <m:r>
                          <a:rPr lang="en-US" sz="2000" i="1" smtClean="0">
                            <a:solidFill>
                              <a:srgbClr val="000000"/>
                            </a:solidFill>
                            <a:latin typeface="Cambria Math" panose="02040503050406030204" pitchFamily="18" charset="0"/>
                          </a:rPr>
                          <m:t>8</m:t>
                        </m:r>
                      </m:sub>
                    </m:sSub>
                  </m:oMath>
                </a14:m>
                <a:endParaRPr lang="en-US" sz="2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66" name="Horizontal Scroll 48"/>
              <p:cNvSpPr>
                <a:spLocks noRot="1" noChangeAspect="1" noMove="1" noResize="1" noEditPoints="1" noAdjustHandles="1" noChangeArrowheads="1" noChangeShapeType="1" noTextEdit="1"/>
              </p:cNvSpPr>
              <p:nvPr/>
            </p:nvSpPr>
            <p:spPr bwMode="auto">
              <a:xfrm>
                <a:off x="8281258" y="4304103"/>
                <a:ext cx="597923" cy="357881"/>
              </a:xfrm>
              <a:prstGeom prst="foldedCorner">
                <a:avLst/>
              </a:prstGeom>
              <a:blipFill rotWithShape="0">
                <a:blip r:embed="rId14"/>
                <a:stretch>
                  <a:fillRect r="-2970"/>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68" name="TextBox 67"/>
          <p:cNvSpPr txBox="1"/>
          <p:nvPr/>
        </p:nvSpPr>
        <p:spPr>
          <a:xfrm>
            <a:off x="52530" y="1350701"/>
            <a:ext cx="1805302" cy="458587"/>
          </a:xfrm>
          <a:prstGeom prst="rect">
            <a:avLst/>
          </a:prstGeom>
          <a:noFill/>
        </p:spPr>
        <p:txBody>
          <a:bodyPr wrap="none" rtlCol="0">
            <a:spAutoFit/>
          </a:bodyPr>
          <a:lstStyle/>
          <a:p>
            <a:pPr algn="l"/>
            <a:r>
              <a:rPr lang="en-US" dirty="0" smtClean="0">
                <a:solidFill>
                  <a:srgbClr val="000000"/>
                </a:solidFill>
              </a:rPr>
              <a:t>Spending:</a:t>
            </a:r>
            <a:endParaRPr lang="en-US" dirty="0">
              <a:solidFill>
                <a:srgbClr val="000000"/>
              </a:solidFill>
            </a:endParaRPr>
          </a:p>
        </p:txBody>
      </p:sp>
      <mc:AlternateContent xmlns:mc="http://schemas.openxmlformats.org/markup-compatibility/2006" xmlns:a14="http://schemas.microsoft.com/office/drawing/2010/main">
        <mc:Choice Requires="a14">
          <p:sp>
            <p:nvSpPr>
              <p:cNvPr id="69" name="Horizontal Scroll 68"/>
              <p:cNvSpPr/>
              <p:nvPr/>
            </p:nvSpPr>
            <p:spPr bwMode="auto">
              <a:xfrm>
                <a:off x="2109180" y="1134353"/>
                <a:ext cx="4924195" cy="927311"/>
              </a:xfrm>
              <a:prstGeom prst="horizontalScroll">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400" dirty="0" smtClean="0">
                    <a:solidFill>
                      <a:srgbClr val="000000"/>
                    </a:solidFill>
                    <a:latin typeface="Times New Roman" panose="02020603050405020304" pitchFamily="18" charset="0"/>
                    <a:cs typeface="Times New Roman" panose="02020603050405020304" pitchFamily="18" charset="0"/>
                  </a:rPr>
                  <a:t>I’m using up a coin with (unique) </a:t>
                </a:r>
                <a14:m>
                  <m:oMath xmlns:m="http://schemas.openxmlformats.org/officeDocument/2006/math">
                    <m:r>
                      <m:rPr>
                        <m:nor/>
                      </m:rPr>
                      <a:rPr lang="en-US" sz="2400">
                        <a:solidFill>
                          <a:srgbClr val="000000"/>
                        </a:solidFill>
                      </a:rPr>
                      <m:t>sn</m:t>
                    </m:r>
                  </m:oMath>
                </a14:m>
                <a:r>
                  <a:rPr lang="en-US" sz="2400" dirty="0" smtClean="0">
                    <a:solidFill>
                      <a:srgbClr val="000000"/>
                    </a:solidFill>
                    <a:latin typeface="Times New Roman" panose="02020603050405020304" pitchFamily="18" charset="0"/>
                    <a:cs typeface="Times New Roman" panose="02020603050405020304" pitchFamily="18" charset="0"/>
                  </a:rPr>
                  <a:t>,</a:t>
                </a:r>
                <a:br>
                  <a:rPr lang="en-US" sz="2400" dirty="0" smtClean="0">
                    <a:solidFill>
                      <a:srgbClr val="000000"/>
                    </a:solidFill>
                    <a:latin typeface="Times New Roman" panose="02020603050405020304" pitchFamily="18" charset="0"/>
                    <a:cs typeface="Times New Roman" panose="02020603050405020304" pitchFamily="18" charset="0"/>
                  </a:rPr>
                </a:br>
                <a:r>
                  <a:rPr lang="en-US" sz="2400" dirty="0" smtClean="0">
                    <a:solidFill>
                      <a:srgbClr val="000000"/>
                    </a:solidFill>
                    <a:latin typeface="Times New Roman" panose="02020603050405020304" pitchFamily="18" charset="0"/>
                    <a:cs typeface="Times New Roman" panose="02020603050405020304" pitchFamily="18" charset="0"/>
                  </a:rPr>
                  <a:t>and here are its </a:t>
                </a:r>
                <a14:m>
                  <m:oMath xmlns:m="http://schemas.openxmlformats.org/officeDocument/2006/math">
                    <m:r>
                      <m:rPr>
                        <m:nor/>
                      </m:rPr>
                      <a:rPr lang="en-US" sz="2400">
                        <a:solidFill>
                          <a:srgbClr val="000000"/>
                        </a:solidFill>
                      </a:rPr>
                      <m:t>cm</m:t>
                    </m:r>
                  </m:oMath>
                </a14:m>
                <a:r>
                  <a:rPr lang="en-US" sz="2400" dirty="0" smtClean="0">
                    <a:solidFill>
                      <a:srgbClr val="000000"/>
                    </a:solidFill>
                    <a:latin typeface="Times New Roman" panose="02020603050405020304" pitchFamily="18" charset="0"/>
                    <a:cs typeface="Times New Roman" panose="02020603050405020304" pitchFamily="18" charset="0"/>
                  </a:rPr>
                  <a:t> and </a:t>
                </a:r>
                <a14:m>
                  <m:oMath xmlns:m="http://schemas.openxmlformats.org/officeDocument/2006/math">
                    <m:r>
                      <a:rPr lang="en-US" sz="2400" i="1">
                        <a:solidFill>
                          <a:srgbClr val="000000"/>
                        </a:solidFill>
                        <a:latin typeface="Cambria Math" panose="02040503050406030204" pitchFamily="18" charset="0"/>
                      </a:rPr>
                      <m:t>𝑟</m:t>
                    </m:r>
                  </m:oMath>
                </a14:m>
                <a:r>
                  <a:rPr lang="en-US" sz="2400" dirty="0" smtClean="0">
                    <a:solidFill>
                      <a:srgbClr val="000000"/>
                    </a:solidFill>
                    <a:latin typeface="Times New Roman" panose="02020603050405020304" pitchFamily="18" charset="0"/>
                    <a:cs typeface="Times New Roman" panose="02020603050405020304" pitchFamily="18" charset="0"/>
                  </a:rPr>
                  <a:t>.</a:t>
                </a:r>
                <a:endParaRPr lang="en-US" sz="2400" dirty="0">
                  <a:solidFill>
                    <a:srgbClr val="00B050"/>
                  </a:solidFill>
                </a:endParaRPr>
              </a:p>
            </p:txBody>
          </p:sp>
        </mc:Choice>
        <mc:Fallback xmlns="">
          <p:sp>
            <p:nvSpPr>
              <p:cNvPr id="69" name="Horizontal Scroll 68"/>
              <p:cNvSpPr>
                <a:spLocks noRot="1" noChangeAspect="1" noMove="1" noResize="1" noEditPoints="1" noAdjustHandles="1" noChangeArrowheads="1" noChangeShapeType="1" noTextEdit="1"/>
              </p:cNvSpPr>
              <p:nvPr/>
            </p:nvSpPr>
            <p:spPr bwMode="auto">
              <a:xfrm>
                <a:off x="2109180" y="1134353"/>
                <a:ext cx="4924195" cy="927311"/>
              </a:xfrm>
              <a:prstGeom prst="horizontalScroll">
                <a:avLst/>
              </a:prstGeom>
              <a:blipFill rotWithShape="0">
                <a:blip r:embed="rId15"/>
                <a:stretch>
                  <a:fillRect r="-741" b="-3896"/>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cxnSp>
        <p:nvCxnSpPr>
          <p:cNvPr id="6" name="Straight Connector 5"/>
          <p:cNvCxnSpPr/>
          <p:nvPr/>
        </p:nvCxnSpPr>
        <p:spPr bwMode="auto">
          <a:xfrm>
            <a:off x="2138743" y="1363013"/>
            <a:ext cx="4665137" cy="349656"/>
          </a:xfrm>
          <a:prstGeom prst="line">
            <a:avLst/>
          </a:prstGeom>
          <a:solidFill>
            <a:srgbClr val="FFFFFF"/>
          </a:solidFill>
          <a:ln w="76200" cap="flat" cmpd="sng" algn="ctr">
            <a:solidFill>
              <a:schemeClr val="accent2"/>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70" name="Horizontal Scroll 69"/>
              <p:cNvSpPr/>
              <p:nvPr/>
            </p:nvSpPr>
            <p:spPr bwMode="auto">
              <a:xfrm>
                <a:off x="1834231" y="1087578"/>
                <a:ext cx="5284870" cy="1314562"/>
              </a:xfrm>
              <a:prstGeom prst="horizontalScroll">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400" dirty="0" smtClean="0">
                    <a:solidFill>
                      <a:srgbClr val="000000"/>
                    </a:solidFill>
                    <a:latin typeface="Times New Roman" panose="02020603050405020304" pitchFamily="18" charset="0"/>
                    <a:cs typeface="Times New Roman" panose="02020603050405020304" pitchFamily="18" charset="0"/>
                  </a:rPr>
                  <a:t>I’m using up a coin with (unique) </a:t>
                </a:r>
                <a14:m>
                  <m:oMath xmlns:m="http://schemas.openxmlformats.org/officeDocument/2006/math">
                    <m:r>
                      <m:rPr>
                        <m:nor/>
                      </m:rPr>
                      <a:rPr lang="en-US" sz="2400">
                        <a:solidFill>
                          <a:srgbClr val="000000"/>
                        </a:solidFill>
                      </a:rPr>
                      <m:t>sn</m:t>
                    </m:r>
                  </m:oMath>
                </a14:m>
                <a:r>
                  <a:rPr lang="en-US" sz="2400" dirty="0" smtClean="0">
                    <a:solidFill>
                      <a:srgbClr val="000000"/>
                    </a:solidFill>
                    <a:latin typeface="Times New Roman" panose="02020603050405020304" pitchFamily="18" charset="0"/>
                    <a:cs typeface="Times New Roman" panose="02020603050405020304" pitchFamily="18" charset="0"/>
                  </a:rPr>
                  <a:t>, and</a:t>
                </a:r>
                <a:br>
                  <a:rPr lang="en-US" sz="2400" dirty="0" smtClean="0">
                    <a:solidFill>
                      <a:srgbClr val="000000"/>
                    </a:solidFill>
                    <a:latin typeface="Times New Roman" panose="02020603050405020304" pitchFamily="18" charset="0"/>
                    <a:cs typeface="Times New Roman" panose="02020603050405020304" pitchFamily="18" charset="0"/>
                  </a:rPr>
                </a:br>
                <a:r>
                  <a:rPr lang="en-US" sz="2400" dirty="0" smtClean="0">
                    <a:solidFill>
                      <a:srgbClr val="00B050"/>
                    </a:solidFill>
                    <a:latin typeface="Times New Roman" panose="02020603050405020304" pitchFamily="18" charset="0"/>
                    <a:cs typeface="Times New Roman" panose="02020603050405020304" pitchFamily="18" charset="0"/>
                  </a:rPr>
                  <a:t>I know </a:t>
                </a:r>
                <a14:m>
                  <m:oMath xmlns:m="http://schemas.openxmlformats.org/officeDocument/2006/math">
                    <m:r>
                      <a:rPr lang="en-US" sz="2400" i="1">
                        <a:solidFill>
                          <a:srgbClr val="00B050"/>
                        </a:solidFill>
                        <a:latin typeface="Cambria Math" panose="02040503050406030204" pitchFamily="18" charset="0"/>
                      </a:rPr>
                      <m:t>𝑟</m:t>
                    </m:r>
                  </m:oMath>
                </a14:m>
                <a:r>
                  <a:rPr lang="en-US" sz="2400" dirty="0" smtClean="0">
                    <a:solidFill>
                      <a:srgbClr val="00B050"/>
                    </a:solidFill>
                    <a:latin typeface="Times New Roman" panose="02020603050405020304" pitchFamily="18" charset="0"/>
                    <a:cs typeface="Times New Roman" panose="02020603050405020304" pitchFamily="18" charset="0"/>
                  </a:rPr>
                  <a:t>, and a </a:t>
                </a:r>
                <a14:m>
                  <m:oMath xmlns:m="http://schemas.openxmlformats.org/officeDocument/2006/math">
                    <m:r>
                      <m:rPr>
                        <m:nor/>
                      </m:rPr>
                      <a:rPr lang="en-US" sz="2400">
                        <a:solidFill>
                          <a:srgbClr val="00B050"/>
                        </a:solidFill>
                      </a:rPr>
                      <m:t>cm</m:t>
                    </m:r>
                  </m:oMath>
                </a14:m>
                <a:r>
                  <a:rPr lang="en-US" sz="2400" dirty="0" smtClean="0">
                    <a:solidFill>
                      <a:srgbClr val="00B050"/>
                    </a:solidFill>
                    <a:latin typeface="Times New Roman" panose="02020603050405020304" pitchFamily="18" charset="0"/>
                    <a:cs typeface="Times New Roman" panose="02020603050405020304" pitchFamily="18" charset="0"/>
                  </a:rPr>
                  <a:t> in the tree with </a:t>
                </a:r>
                <a14:m>
                  <m:oMath xmlns:m="http://schemas.openxmlformats.org/officeDocument/2006/math">
                    <m:r>
                      <m:rPr>
                        <m:nor/>
                      </m:rPr>
                      <a:rPr lang="en-US" sz="2000" smtClean="0">
                        <a:solidFill>
                          <a:srgbClr val="00B050"/>
                        </a:solidFill>
                      </a:rPr>
                      <m:t>root</m:t>
                    </m:r>
                  </m:oMath>
                </a14:m>
                <a:r>
                  <a:rPr lang="en-US" sz="2400" dirty="0" smtClean="0">
                    <a:solidFill>
                      <a:srgbClr val="00B050"/>
                    </a:solidFill>
                    <a:latin typeface="Times New Roman" panose="02020603050405020304" pitchFamily="18" charset="0"/>
                    <a:cs typeface="Times New Roman" panose="02020603050405020304" pitchFamily="18" charset="0"/>
                  </a:rPr>
                  <a:t>,</a:t>
                </a:r>
                <a:br>
                  <a:rPr lang="en-US" sz="2400" dirty="0" smtClean="0">
                    <a:solidFill>
                      <a:srgbClr val="00B050"/>
                    </a:solidFill>
                    <a:latin typeface="Times New Roman" panose="02020603050405020304" pitchFamily="18" charset="0"/>
                    <a:cs typeface="Times New Roman" panose="02020603050405020304" pitchFamily="18" charset="0"/>
                  </a:rPr>
                </a:br>
                <a:r>
                  <a:rPr lang="en-US" sz="2400" dirty="0" smtClean="0">
                    <a:solidFill>
                      <a:srgbClr val="00B050"/>
                    </a:solidFill>
                    <a:latin typeface="Times New Roman" panose="02020603050405020304" pitchFamily="18" charset="0"/>
                    <a:cs typeface="Times New Roman" panose="02020603050405020304" pitchFamily="18" charset="0"/>
                  </a:rPr>
                  <a:t>that </a:t>
                </a:r>
                <a:r>
                  <a:rPr lang="en-US" sz="2400" b="1" dirty="0" smtClean="0">
                    <a:solidFill>
                      <a:srgbClr val="00B050"/>
                    </a:solidFill>
                    <a:latin typeface="Times New Roman" panose="02020603050405020304" pitchFamily="18" charset="0"/>
                    <a:cs typeface="Times New Roman" panose="02020603050405020304" pitchFamily="18" charset="0"/>
                  </a:rPr>
                  <a:t>match</a:t>
                </a:r>
                <a:r>
                  <a:rPr lang="en-US" sz="2400" dirty="0" smtClean="0">
                    <a:solidFill>
                      <a:srgbClr val="00B05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400">
                        <a:solidFill>
                          <a:srgbClr val="00B050"/>
                        </a:solidFill>
                      </a:rPr>
                      <m:t>s</m:t>
                    </m:r>
                    <m:r>
                      <m:rPr>
                        <m:nor/>
                      </m:rPr>
                      <a:rPr lang="en-US" sz="2400" smtClean="0">
                        <a:solidFill>
                          <a:srgbClr val="00B050"/>
                        </a:solidFill>
                      </a:rPr>
                      <m:t>n</m:t>
                    </m:r>
                  </m:oMath>
                </a14:m>
                <a:r>
                  <a:rPr lang="en-US" sz="2400" dirty="0" smtClean="0">
                    <a:solidFill>
                      <a:srgbClr val="00B050"/>
                    </a:solidFill>
                    <a:latin typeface="Times New Roman" panose="02020603050405020304" pitchFamily="18" charset="0"/>
                    <a:cs typeface="Times New Roman" panose="02020603050405020304" pitchFamily="18" charset="0"/>
                  </a:rPr>
                  <a:t>.</a:t>
                </a:r>
                <a:endParaRPr lang="en-US" sz="2400" dirty="0">
                  <a:solidFill>
                    <a:srgbClr val="00B050"/>
                  </a:solidFill>
                </a:endParaRPr>
              </a:p>
            </p:txBody>
          </p:sp>
        </mc:Choice>
        <mc:Fallback xmlns="">
          <p:sp>
            <p:nvSpPr>
              <p:cNvPr id="70" name="Horizontal Scroll 69"/>
              <p:cNvSpPr>
                <a:spLocks noRot="1" noChangeAspect="1" noMove="1" noResize="1" noEditPoints="1" noAdjustHandles="1" noChangeArrowheads="1" noChangeShapeType="1" noTextEdit="1"/>
              </p:cNvSpPr>
              <p:nvPr/>
            </p:nvSpPr>
            <p:spPr bwMode="auto">
              <a:xfrm>
                <a:off x="1834231" y="1087578"/>
                <a:ext cx="5284870" cy="1314562"/>
              </a:xfrm>
              <a:prstGeom prst="horizontalScroll">
                <a:avLst/>
              </a:prstGeom>
              <a:blipFill rotWithShape="0">
                <a:blip r:embed="rId16"/>
                <a:stretch>
                  <a:fillRect l="-690" r="-2186" b="-459"/>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67" name="TextBox 66"/>
          <p:cNvSpPr txBox="1"/>
          <p:nvPr/>
        </p:nvSpPr>
        <p:spPr>
          <a:xfrm rot="5121">
            <a:off x="655189" y="6268760"/>
            <a:ext cx="2662883" cy="353943"/>
          </a:xfrm>
          <a:prstGeom prst="rect">
            <a:avLst/>
          </a:prstGeom>
          <a:noFill/>
        </p:spPr>
        <p:txBody>
          <a:bodyPr wrap="square" rtlCol="0">
            <a:spAutoFit/>
          </a:bodyPr>
          <a:lstStyle/>
          <a:p>
            <a:pPr algn="l"/>
            <a:r>
              <a:rPr lang="en-US" sz="2000" dirty="0" smtClean="0">
                <a:solidFill>
                  <a:srgbClr val="00B050"/>
                </a:solidFill>
              </a:rPr>
              <a:t>Proved to be known</a:t>
            </a:r>
            <a:endParaRPr lang="en-US" sz="2000" dirty="0">
              <a:solidFill>
                <a:srgbClr val="00B050"/>
              </a:solidFill>
            </a:endParaRPr>
          </a:p>
        </p:txBody>
      </p:sp>
      <p:sp>
        <p:nvSpPr>
          <p:cNvPr id="71" name="Folded Corner 70"/>
          <p:cNvSpPr/>
          <p:nvPr/>
        </p:nvSpPr>
        <p:spPr bwMode="auto">
          <a:xfrm>
            <a:off x="43573" y="5855747"/>
            <a:ext cx="574535" cy="338982"/>
          </a:xfrm>
          <a:prstGeom prst="foldedCorner">
            <a:avLst>
              <a:gd name="adj" fmla="val 22121"/>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73" name="Folded Corner 72"/>
          <p:cNvSpPr/>
          <p:nvPr/>
        </p:nvSpPr>
        <p:spPr bwMode="auto">
          <a:xfrm>
            <a:off x="55699" y="6274810"/>
            <a:ext cx="574535" cy="341607"/>
          </a:xfrm>
          <a:prstGeom prst="foldedCorner">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74" name="Folded Corner 73"/>
          <p:cNvSpPr/>
          <p:nvPr/>
        </p:nvSpPr>
        <p:spPr bwMode="auto">
          <a:xfrm>
            <a:off x="43574" y="5443891"/>
            <a:ext cx="574535"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75" name="TextBox 74"/>
          <p:cNvSpPr txBox="1"/>
          <p:nvPr/>
        </p:nvSpPr>
        <p:spPr>
          <a:xfrm>
            <a:off x="-52245" y="5109288"/>
            <a:ext cx="1018227" cy="327782"/>
          </a:xfrm>
          <a:prstGeom prst="rect">
            <a:avLst/>
          </a:prstGeom>
          <a:noFill/>
        </p:spPr>
        <p:txBody>
          <a:bodyPr wrap="none" rtlCol="0">
            <a:spAutoFit/>
          </a:bodyPr>
          <a:lstStyle/>
          <a:p>
            <a:pPr algn="l"/>
            <a:r>
              <a:rPr lang="en-US" sz="1800" dirty="0" smtClean="0">
                <a:solidFill>
                  <a:srgbClr val="000000"/>
                </a:solidFill>
              </a:rPr>
              <a:t>Legend:</a:t>
            </a:r>
            <a:endParaRPr lang="en-US" sz="1800" dirty="0">
              <a:solidFill>
                <a:srgbClr val="000000"/>
              </a:solidFill>
            </a:endParaRPr>
          </a:p>
        </p:txBody>
      </p:sp>
      <p:grpSp>
        <p:nvGrpSpPr>
          <p:cNvPr id="72" name="Group 71"/>
          <p:cNvGrpSpPr/>
          <p:nvPr/>
        </p:nvGrpSpPr>
        <p:grpSpPr>
          <a:xfrm>
            <a:off x="6480715" y="1199989"/>
            <a:ext cx="1800543" cy="3452387"/>
            <a:chOff x="6480715" y="1199989"/>
            <a:chExt cx="1800543" cy="3452387"/>
          </a:xfrm>
        </p:grpSpPr>
        <p:cxnSp>
          <p:nvCxnSpPr>
            <p:cNvPr id="76" name="Straight Arrow Connector 75"/>
            <p:cNvCxnSpPr/>
            <p:nvPr/>
          </p:nvCxnSpPr>
          <p:spPr bwMode="auto">
            <a:xfrm flipH="1" flipV="1">
              <a:off x="6864367" y="2924520"/>
              <a:ext cx="211684" cy="2"/>
            </a:xfrm>
            <a:prstGeom prst="straightConnector1">
              <a:avLst/>
            </a:prstGeom>
            <a:solidFill>
              <a:srgbClr val="FFFFFF"/>
            </a:solidFill>
            <a:ln w="9525" cap="flat" cmpd="sng" algn="ctr">
              <a:solidFill>
                <a:schemeClr val="tx1"/>
              </a:solidFill>
              <a:prstDash val="solid"/>
              <a:round/>
              <a:headEnd type="none" w="med" len="med"/>
              <a:tailEnd type="stealth" w="med" len="med"/>
            </a:ln>
            <a:effectLst/>
          </p:spPr>
        </p:cxnSp>
        <p:sp>
          <p:nvSpPr>
            <p:cNvPr id="77" name="Snip Same Side Corner Rectangle 76"/>
            <p:cNvSpPr/>
            <p:nvPr/>
          </p:nvSpPr>
          <p:spPr bwMode="auto">
            <a:xfrm rot="16200000">
              <a:off x="7631024" y="1472335"/>
              <a:ext cx="796040" cy="251348"/>
            </a:xfrm>
            <a:prstGeom prst="snip2SameRect">
              <a:avLst>
                <a:gd name="adj1" fmla="val 50000"/>
                <a:gd name="adj2" fmla="val 0"/>
              </a:avLst>
            </a:prstGeom>
            <a:solidFill>
              <a:srgbClr val="DDDDD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800" dirty="0" smtClean="0">
                  <a:solidFill>
                    <a:srgbClr val="000000"/>
                  </a:solidFill>
                </a:rPr>
                <a:t>CRH</a:t>
              </a:r>
            </a:p>
          </p:txBody>
        </p:sp>
        <p:sp>
          <p:nvSpPr>
            <p:cNvPr id="79" name="Snip Same Side Corner Rectangle 78"/>
            <p:cNvSpPr/>
            <p:nvPr/>
          </p:nvSpPr>
          <p:spPr bwMode="auto">
            <a:xfrm rot="16200000">
              <a:off x="7631024" y="2379654"/>
              <a:ext cx="796040" cy="251348"/>
            </a:xfrm>
            <a:prstGeom prst="snip2SameRect">
              <a:avLst>
                <a:gd name="adj1" fmla="val 50000"/>
                <a:gd name="adj2" fmla="val 0"/>
              </a:avLst>
            </a:prstGeom>
            <a:solidFill>
              <a:srgbClr val="DDDDD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800" dirty="0" smtClean="0">
                  <a:solidFill>
                    <a:srgbClr val="000000"/>
                  </a:solidFill>
                </a:rPr>
                <a:t>CRH</a:t>
              </a:r>
            </a:p>
          </p:txBody>
        </p:sp>
        <p:sp>
          <p:nvSpPr>
            <p:cNvPr id="91" name="Snip Same Side Corner Rectangle 90"/>
            <p:cNvSpPr/>
            <p:nvPr/>
          </p:nvSpPr>
          <p:spPr bwMode="auto">
            <a:xfrm rot="16200000">
              <a:off x="7195801" y="1910495"/>
              <a:ext cx="796040" cy="251348"/>
            </a:xfrm>
            <a:prstGeom prst="snip2SameRect">
              <a:avLst>
                <a:gd name="adj1" fmla="val 50000"/>
                <a:gd name="adj2" fmla="val 0"/>
              </a:avLst>
            </a:prstGeom>
            <a:solidFill>
              <a:srgbClr val="DDDDD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800" dirty="0" smtClean="0">
                  <a:solidFill>
                    <a:srgbClr val="000000"/>
                  </a:solidFill>
                </a:rPr>
                <a:t>CRH</a:t>
              </a:r>
            </a:p>
          </p:txBody>
        </p:sp>
        <p:sp>
          <p:nvSpPr>
            <p:cNvPr id="92" name="Snip Same Side Corner Rectangle 91"/>
            <p:cNvSpPr/>
            <p:nvPr/>
          </p:nvSpPr>
          <p:spPr bwMode="auto">
            <a:xfrm rot="16200000">
              <a:off x="7631024" y="3251133"/>
              <a:ext cx="796040" cy="251348"/>
            </a:xfrm>
            <a:prstGeom prst="snip2SameRect">
              <a:avLst>
                <a:gd name="adj1" fmla="val 50000"/>
                <a:gd name="adj2" fmla="val 0"/>
              </a:avLst>
            </a:prstGeom>
            <a:solidFill>
              <a:srgbClr val="DDDDD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800" dirty="0" smtClean="0">
                  <a:solidFill>
                    <a:srgbClr val="000000"/>
                  </a:solidFill>
                </a:rPr>
                <a:t>CRH</a:t>
              </a:r>
            </a:p>
          </p:txBody>
        </p:sp>
        <p:sp>
          <p:nvSpPr>
            <p:cNvPr id="103" name="Snip Same Side Corner Rectangle 102"/>
            <p:cNvSpPr/>
            <p:nvPr/>
          </p:nvSpPr>
          <p:spPr bwMode="auto">
            <a:xfrm rot="16200000">
              <a:off x="7633971" y="4128682"/>
              <a:ext cx="796040" cy="251348"/>
            </a:xfrm>
            <a:prstGeom prst="snip2SameRect">
              <a:avLst>
                <a:gd name="adj1" fmla="val 50000"/>
                <a:gd name="adj2" fmla="val 0"/>
              </a:avLst>
            </a:prstGeom>
            <a:solidFill>
              <a:srgbClr val="DDDDD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800" dirty="0" smtClean="0">
                  <a:solidFill>
                    <a:srgbClr val="000000"/>
                  </a:solidFill>
                </a:rPr>
                <a:t>CRH</a:t>
              </a:r>
            </a:p>
          </p:txBody>
        </p:sp>
        <p:sp>
          <p:nvSpPr>
            <p:cNvPr id="104" name="Snip Same Side Corner Rectangle 103"/>
            <p:cNvSpPr/>
            <p:nvPr/>
          </p:nvSpPr>
          <p:spPr bwMode="auto">
            <a:xfrm rot="16200000">
              <a:off x="7195801" y="3689293"/>
              <a:ext cx="796040" cy="251348"/>
            </a:xfrm>
            <a:prstGeom prst="snip2SameRect">
              <a:avLst>
                <a:gd name="adj1" fmla="val 50000"/>
                <a:gd name="adj2" fmla="val 0"/>
              </a:avLst>
            </a:prstGeom>
            <a:solidFill>
              <a:srgbClr val="DDDDD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800" dirty="0" smtClean="0">
                  <a:solidFill>
                    <a:srgbClr val="000000"/>
                  </a:solidFill>
                </a:rPr>
                <a:t>CRH</a:t>
              </a:r>
            </a:p>
          </p:txBody>
        </p:sp>
        <p:sp>
          <p:nvSpPr>
            <p:cNvPr id="105" name="Snip Same Side Corner Rectangle 104"/>
            <p:cNvSpPr/>
            <p:nvPr/>
          </p:nvSpPr>
          <p:spPr bwMode="auto">
            <a:xfrm rot="16200000">
              <a:off x="6810654" y="2788560"/>
              <a:ext cx="796040" cy="251348"/>
            </a:xfrm>
            <a:prstGeom prst="snip2SameRect">
              <a:avLst>
                <a:gd name="adj1" fmla="val 50000"/>
                <a:gd name="adj2" fmla="val 0"/>
              </a:avLst>
            </a:prstGeom>
            <a:solidFill>
              <a:srgbClr val="DDDDD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800" dirty="0" smtClean="0">
                  <a:solidFill>
                    <a:srgbClr val="000000"/>
                  </a:solidFill>
                </a:rPr>
                <a:t>CRH</a:t>
              </a:r>
            </a:p>
          </p:txBody>
        </p:sp>
        <p:cxnSp>
          <p:nvCxnSpPr>
            <p:cNvPr id="106" name="Straight Arrow Connector 105"/>
            <p:cNvCxnSpPr/>
            <p:nvPr/>
          </p:nvCxnSpPr>
          <p:spPr bwMode="auto">
            <a:xfrm flipH="1" flipV="1">
              <a:off x="8154718" y="1372763"/>
              <a:ext cx="126540" cy="1"/>
            </a:xfrm>
            <a:prstGeom prst="straightConnector1">
              <a:avLst/>
            </a:prstGeom>
            <a:solidFill>
              <a:srgbClr val="FFFFFF"/>
            </a:solidFill>
            <a:ln w="9525" cap="flat" cmpd="sng" algn="ctr">
              <a:solidFill>
                <a:schemeClr val="tx1"/>
              </a:solidFill>
              <a:prstDash val="solid"/>
              <a:round/>
              <a:headEnd type="none" w="med" len="med"/>
              <a:tailEnd type="stealth" w="med" len="med"/>
            </a:ln>
            <a:effectLst/>
          </p:spPr>
        </p:cxnSp>
        <p:cxnSp>
          <p:nvCxnSpPr>
            <p:cNvPr id="107" name="Straight Arrow Connector 106"/>
            <p:cNvCxnSpPr>
              <a:stCxn id="79" idx="3"/>
            </p:cNvCxnSpPr>
            <p:nvPr/>
          </p:nvCxnSpPr>
          <p:spPr bwMode="auto">
            <a:xfrm flipH="1" flipV="1">
              <a:off x="7719495" y="2313427"/>
              <a:ext cx="183875" cy="191901"/>
            </a:xfrm>
            <a:prstGeom prst="straightConnector1">
              <a:avLst/>
            </a:prstGeom>
            <a:solidFill>
              <a:srgbClr val="FFFFFF"/>
            </a:solidFill>
            <a:ln w="9525" cap="flat" cmpd="sng" algn="ctr">
              <a:solidFill>
                <a:schemeClr val="tx1"/>
              </a:solidFill>
              <a:prstDash val="solid"/>
              <a:round/>
              <a:headEnd type="none" w="med" len="med"/>
              <a:tailEnd type="stealth" w="med" len="med"/>
            </a:ln>
            <a:effectLst/>
          </p:spPr>
        </p:cxnSp>
        <p:cxnSp>
          <p:nvCxnSpPr>
            <p:cNvPr id="108" name="Straight Arrow Connector 107"/>
            <p:cNvCxnSpPr/>
            <p:nvPr/>
          </p:nvCxnSpPr>
          <p:spPr bwMode="auto">
            <a:xfrm flipH="1">
              <a:off x="7719495" y="3399725"/>
              <a:ext cx="183876" cy="157759"/>
            </a:xfrm>
            <a:prstGeom prst="straightConnector1">
              <a:avLst/>
            </a:prstGeom>
            <a:solidFill>
              <a:srgbClr val="FFFFFF"/>
            </a:solidFill>
            <a:ln w="9525" cap="flat" cmpd="sng" algn="ctr">
              <a:solidFill>
                <a:schemeClr val="tx1"/>
              </a:solidFill>
              <a:prstDash val="solid"/>
              <a:round/>
              <a:headEnd type="none" w="med" len="med"/>
              <a:tailEnd type="stealth" w="med" len="med"/>
            </a:ln>
            <a:effectLst/>
          </p:spPr>
        </p:cxnSp>
        <p:cxnSp>
          <p:nvCxnSpPr>
            <p:cNvPr id="109" name="Straight Arrow Connector 108"/>
            <p:cNvCxnSpPr/>
            <p:nvPr/>
          </p:nvCxnSpPr>
          <p:spPr bwMode="auto">
            <a:xfrm flipH="1" flipV="1">
              <a:off x="7719495" y="4115143"/>
              <a:ext cx="183875" cy="191901"/>
            </a:xfrm>
            <a:prstGeom prst="straightConnector1">
              <a:avLst/>
            </a:prstGeom>
            <a:solidFill>
              <a:srgbClr val="FFFFFF"/>
            </a:solidFill>
            <a:ln w="9525" cap="flat" cmpd="sng" algn="ctr">
              <a:solidFill>
                <a:schemeClr val="tx1"/>
              </a:solidFill>
              <a:prstDash val="solid"/>
              <a:round/>
              <a:headEnd type="none" w="med" len="med"/>
              <a:tailEnd type="stealth" w="med" len="med"/>
            </a:ln>
            <a:effectLst/>
          </p:spPr>
        </p:cxnSp>
        <p:cxnSp>
          <p:nvCxnSpPr>
            <p:cNvPr id="110" name="Straight Arrow Connector 109"/>
            <p:cNvCxnSpPr/>
            <p:nvPr/>
          </p:nvCxnSpPr>
          <p:spPr bwMode="auto">
            <a:xfrm flipH="1" flipV="1">
              <a:off x="8154718" y="1809287"/>
              <a:ext cx="126540" cy="1"/>
            </a:xfrm>
            <a:prstGeom prst="straightConnector1">
              <a:avLst/>
            </a:prstGeom>
            <a:solidFill>
              <a:srgbClr val="FFFFFF"/>
            </a:solidFill>
            <a:ln w="9525" cap="flat" cmpd="sng" algn="ctr">
              <a:solidFill>
                <a:schemeClr val="tx1"/>
              </a:solidFill>
              <a:prstDash val="solid"/>
              <a:round/>
              <a:headEnd type="none" w="med" len="med"/>
              <a:tailEnd type="stealth" w="med" len="med"/>
            </a:ln>
            <a:effectLst/>
          </p:spPr>
        </p:cxnSp>
        <p:cxnSp>
          <p:nvCxnSpPr>
            <p:cNvPr id="111" name="Straight Arrow Connector 110"/>
            <p:cNvCxnSpPr/>
            <p:nvPr/>
          </p:nvCxnSpPr>
          <p:spPr bwMode="auto">
            <a:xfrm flipH="1" flipV="1">
              <a:off x="8154718" y="2259813"/>
              <a:ext cx="126540" cy="1"/>
            </a:xfrm>
            <a:prstGeom prst="straightConnector1">
              <a:avLst/>
            </a:prstGeom>
            <a:solidFill>
              <a:srgbClr val="FFFFFF"/>
            </a:solidFill>
            <a:ln w="9525" cap="flat" cmpd="sng" algn="ctr">
              <a:solidFill>
                <a:schemeClr val="tx1"/>
              </a:solidFill>
              <a:prstDash val="solid"/>
              <a:round/>
              <a:headEnd type="none" w="med" len="med"/>
              <a:tailEnd type="stealth" w="med" len="med"/>
            </a:ln>
            <a:effectLst/>
          </p:spPr>
        </p:cxnSp>
        <p:cxnSp>
          <p:nvCxnSpPr>
            <p:cNvPr id="112" name="Straight Arrow Connector 111"/>
            <p:cNvCxnSpPr/>
            <p:nvPr/>
          </p:nvCxnSpPr>
          <p:spPr bwMode="auto">
            <a:xfrm flipH="1" flipV="1">
              <a:off x="8154718" y="2696337"/>
              <a:ext cx="126540" cy="1"/>
            </a:xfrm>
            <a:prstGeom prst="straightConnector1">
              <a:avLst/>
            </a:prstGeom>
            <a:solidFill>
              <a:srgbClr val="FFFFFF"/>
            </a:solidFill>
            <a:ln w="9525" cap="flat" cmpd="sng" algn="ctr">
              <a:solidFill>
                <a:schemeClr val="tx1"/>
              </a:solidFill>
              <a:prstDash val="solid"/>
              <a:round/>
              <a:headEnd type="none" w="med" len="med"/>
              <a:tailEnd type="stealth" w="med" len="med"/>
            </a:ln>
            <a:effectLst/>
          </p:spPr>
        </p:cxnSp>
        <p:cxnSp>
          <p:nvCxnSpPr>
            <p:cNvPr id="113" name="Straight Arrow Connector 112"/>
            <p:cNvCxnSpPr/>
            <p:nvPr/>
          </p:nvCxnSpPr>
          <p:spPr bwMode="auto">
            <a:xfrm flipH="1" flipV="1">
              <a:off x="8154718" y="3153340"/>
              <a:ext cx="126540" cy="1"/>
            </a:xfrm>
            <a:prstGeom prst="straightConnector1">
              <a:avLst/>
            </a:prstGeom>
            <a:solidFill>
              <a:srgbClr val="FFFFFF"/>
            </a:solidFill>
            <a:ln w="9525" cap="flat" cmpd="sng" algn="ctr">
              <a:solidFill>
                <a:schemeClr val="tx1"/>
              </a:solidFill>
              <a:prstDash val="solid"/>
              <a:round/>
              <a:headEnd type="none" w="med" len="med"/>
              <a:tailEnd type="stealth" w="med" len="med"/>
            </a:ln>
            <a:effectLst/>
          </p:spPr>
        </p:cxnSp>
        <p:cxnSp>
          <p:nvCxnSpPr>
            <p:cNvPr id="114" name="Straight Arrow Connector 113"/>
            <p:cNvCxnSpPr/>
            <p:nvPr/>
          </p:nvCxnSpPr>
          <p:spPr bwMode="auto">
            <a:xfrm flipH="1" flipV="1">
              <a:off x="8154718" y="3589864"/>
              <a:ext cx="126540" cy="1"/>
            </a:xfrm>
            <a:prstGeom prst="straightConnector1">
              <a:avLst/>
            </a:prstGeom>
            <a:solidFill>
              <a:srgbClr val="FFFFFF"/>
            </a:solidFill>
            <a:ln w="9525" cap="flat" cmpd="sng" algn="ctr">
              <a:solidFill>
                <a:schemeClr val="tx1"/>
              </a:solidFill>
              <a:prstDash val="solid"/>
              <a:round/>
              <a:headEnd type="none" w="med" len="med"/>
              <a:tailEnd type="stealth" w="med" len="med"/>
            </a:ln>
            <a:effectLst/>
          </p:spPr>
        </p:cxnSp>
        <p:cxnSp>
          <p:nvCxnSpPr>
            <p:cNvPr id="115" name="Straight Arrow Connector 114"/>
            <p:cNvCxnSpPr/>
            <p:nvPr/>
          </p:nvCxnSpPr>
          <p:spPr bwMode="auto">
            <a:xfrm flipH="1" flipV="1">
              <a:off x="8154718" y="4040390"/>
              <a:ext cx="126540" cy="1"/>
            </a:xfrm>
            <a:prstGeom prst="straightConnector1">
              <a:avLst/>
            </a:prstGeom>
            <a:solidFill>
              <a:srgbClr val="FFFFFF"/>
            </a:solidFill>
            <a:ln w="9525" cap="flat" cmpd="sng" algn="ctr">
              <a:solidFill>
                <a:schemeClr val="tx1"/>
              </a:solidFill>
              <a:prstDash val="solid"/>
              <a:round/>
              <a:headEnd type="none" w="med" len="med"/>
              <a:tailEnd type="stealth" w="med" len="med"/>
            </a:ln>
            <a:effectLst/>
          </p:spPr>
        </p:cxnSp>
        <p:cxnSp>
          <p:nvCxnSpPr>
            <p:cNvPr id="116" name="Straight Arrow Connector 115"/>
            <p:cNvCxnSpPr/>
            <p:nvPr/>
          </p:nvCxnSpPr>
          <p:spPr bwMode="auto">
            <a:xfrm flipH="1" flipV="1">
              <a:off x="8154718" y="4476914"/>
              <a:ext cx="126540" cy="1"/>
            </a:xfrm>
            <a:prstGeom prst="straightConnector1">
              <a:avLst/>
            </a:prstGeom>
            <a:solidFill>
              <a:srgbClr val="FFFFFF"/>
            </a:solidFill>
            <a:ln w="9525" cap="flat" cmpd="sng" algn="ctr">
              <a:solidFill>
                <a:schemeClr val="tx1"/>
              </a:solidFill>
              <a:prstDash val="solid"/>
              <a:round/>
              <a:headEnd type="none" w="med" len="med"/>
              <a:tailEnd type="stealth" w="med" len="med"/>
            </a:ln>
            <a:effectLst/>
          </p:spPr>
        </p:cxnSp>
        <p:cxnSp>
          <p:nvCxnSpPr>
            <p:cNvPr id="117" name="Straight Arrow Connector 116"/>
            <p:cNvCxnSpPr>
              <a:stCxn id="91" idx="3"/>
            </p:cNvCxnSpPr>
            <p:nvPr/>
          </p:nvCxnSpPr>
          <p:spPr bwMode="auto">
            <a:xfrm flipH="1">
              <a:off x="7341297" y="2036169"/>
              <a:ext cx="126850" cy="632397"/>
            </a:xfrm>
            <a:prstGeom prst="straightConnector1">
              <a:avLst/>
            </a:prstGeom>
            <a:solidFill>
              <a:srgbClr val="FFFFFF"/>
            </a:solidFill>
            <a:ln w="9525" cap="flat" cmpd="sng" algn="ctr">
              <a:solidFill>
                <a:schemeClr val="tx1"/>
              </a:solidFill>
              <a:prstDash val="solid"/>
              <a:round/>
              <a:headEnd type="none" w="med" len="med"/>
              <a:tailEnd type="stealth" w="med" len="med"/>
            </a:ln>
            <a:effectLst/>
          </p:spPr>
        </p:cxnSp>
        <p:cxnSp>
          <p:nvCxnSpPr>
            <p:cNvPr id="118" name="Straight Arrow Connector 117"/>
            <p:cNvCxnSpPr>
              <a:stCxn id="104" idx="3"/>
            </p:cNvCxnSpPr>
            <p:nvPr/>
          </p:nvCxnSpPr>
          <p:spPr bwMode="auto">
            <a:xfrm flipH="1" flipV="1">
              <a:off x="7341297" y="3150067"/>
              <a:ext cx="126850" cy="664900"/>
            </a:xfrm>
            <a:prstGeom prst="straightConnector1">
              <a:avLst/>
            </a:prstGeom>
            <a:solidFill>
              <a:srgbClr val="FFFFFF"/>
            </a:solidFill>
            <a:ln w="9525" cap="flat" cmpd="sng" algn="ctr">
              <a:solidFill>
                <a:schemeClr val="tx1"/>
              </a:solidFill>
              <a:prstDash val="solid"/>
              <a:round/>
              <a:headEnd type="none" w="med" len="med"/>
              <a:tailEnd type="stealth" w="med" len="med"/>
            </a:ln>
            <a:effectLst/>
          </p:spPr>
        </p:cxnSp>
        <mc:AlternateContent xmlns:mc="http://schemas.openxmlformats.org/markup-compatibility/2006" xmlns:a14="http://schemas.microsoft.com/office/drawing/2010/main">
          <mc:Choice Requires="a14">
            <p:sp>
              <p:nvSpPr>
                <p:cNvPr id="119" name="Rectangle 118"/>
                <p:cNvSpPr/>
                <p:nvPr/>
              </p:nvSpPr>
              <p:spPr>
                <a:xfrm>
                  <a:off x="6480715" y="2629281"/>
                  <a:ext cx="646331" cy="3277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1800" smtClean="0">
                            <a:solidFill>
                              <a:srgbClr val="000000"/>
                            </a:solidFill>
                          </a:rPr>
                          <m:t>root</m:t>
                        </m:r>
                      </m:oMath>
                    </m:oMathPara>
                  </a14:m>
                  <a:endParaRPr lang="en-US" sz="1800" dirty="0"/>
                </a:p>
              </p:txBody>
            </p:sp>
          </mc:Choice>
          <mc:Fallback xmlns="">
            <p:sp>
              <p:nvSpPr>
                <p:cNvPr id="119" name="Rectangle 118"/>
                <p:cNvSpPr>
                  <a:spLocks noRot="1" noChangeAspect="1" noMove="1" noResize="1" noEditPoints="1" noAdjustHandles="1" noChangeArrowheads="1" noChangeShapeType="1" noTextEdit="1"/>
                </p:cNvSpPr>
                <p:nvPr/>
              </p:nvSpPr>
              <p:spPr>
                <a:xfrm>
                  <a:off x="6480715" y="2629281"/>
                  <a:ext cx="646331" cy="327782"/>
                </a:xfrm>
                <a:prstGeom prst="rect">
                  <a:avLst/>
                </a:prstGeom>
                <a:blipFill rotWithShape="0">
                  <a:blip r:embed="rId17"/>
                  <a:stretch>
                    <a:fillRect/>
                  </a:stretch>
                </a:blipFill>
              </p:spPr>
              <p:txBody>
                <a:bodyPr/>
                <a:lstStyle/>
                <a:p>
                  <a:r>
                    <a:rPr lang="en-US">
                      <a:noFill/>
                    </a:rPr>
                    <a:t> </a:t>
                  </a:r>
                </a:p>
              </p:txBody>
            </p:sp>
          </mc:Fallback>
        </mc:AlternateContent>
        <p:cxnSp>
          <p:nvCxnSpPr>
            <p:cNvPr id="120" name="Straight Arrow Connector 119"/>
            <p:cNvCxnSpPr/>
            <p:nvPr/>
          </p:nvCxnSpPr>
          <p:spPr bwMode="auto">
            <a:xfrm flipH="1">
              <a:off x="7719495" y="1638402"/>
              <a:ext cx="183876" cy="157759"/>
            </a:xfrm>
            <a:prstGeom prst="straightConnector1">
              <a:avLst/>
            </a:prstGeom>
            <a:solidFill>
              <a:srgbClr val="FFFFFF"/>
            </a:solidFill>
            <a:ln w="9525" cap="flat" cmpd="sng" algn="ctr">
              <a:solidFill>
                <a:schemeClr val="tx1"/>
              </a:solidFill>
              <a:prstDash val="solid"/>
              <a:round/>
              <a:headEnd type="none" w="med" len="med"/>
              <a:tailEnd type="stealth" w="med" len="med"/>
            </a:ln>
            <a:effectLst/>
          </p:spPr>
        </p:cxnSp>
      </p:grpSp>
    </p:spTree>
    <p:extLst>
      <p:ext uri="{BB962C8B-B14F-4D97-AF65-F5344CB8AC3E}">
        <p14:creationId xmlns:p14="http://schemas.microsoft.com/office/powerpoint/2010/main" val="12932441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right)">
                                      <p:cBhvr>
                                        <p:cTn id="7" dur="20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70" grpId="0" animBg="1"/>
      <p:bldP spid="67" grpId="0"/>
      <p:bldP spid="7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54" name="Oval 53"/>
          <p:cNvSpPr/>
          <p:nvPr/>
        </p:nvSpPr>
        <p:spPr bwMode="auto">
          <a:xfrm>
            <a:off x="2160433" y="1830603"/>
            <a:ext cx="4611842" cy="4611842"/>
          </a:xfrm>
          <a:prstGeom prst="ellipse">
            <a:avLst/>
          </a:prstGeom>
          <a:solidFill>
            <a:srgbClr val="FFFFCC"/>
          </a:solidFill>
          <a:ln w="19050" cap="flat" cmpd="sng" algn="ctr">
            <a:solidFill>
              <a:srgbClr val="FFFF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FFFF99"/>
              </a:solidFill>
            </a:endParaRPr>
          </a:p>
        </p:txBody>
      </p:sp>
      <p:sp>
        <p:nvSpPr>
          <p:cNvPr id="32" name="Folded Corner 31"/>
          <p:cNvSpPr/>
          <p:nvPr/>
        </p:nvSpPr>
        <p:spPr bwMode="auto">
          <a:xfrm>
            <a:off x="5406779" y="3754597"/>
            <a:ext cx="679732" cy="445062"/>
          </a:xfrm>
          <a:prstGeom prst="foldedCorner">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31" name="Folded Corner 30"/>
          <p:cNvSpPr/>
          <p:nvPr/>
        </p:nvSpPr>
        <p:spPr bwMode="auto">
          <a:xfrm>
            <a:off x="3382471" y="4855221"/>
            <a:ext cx="1043872" cy="445062"/>
          </a:xfrm>
          <a:prstGeom prst="foldedCorner">
            <a:avLst>
              <a:gd name="adj" fmla="val 22121"/>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36" name="Folded Corner 35"/>
          <p:cNvSpPr/>
          <p:nvPr/>
        </p:nvSpPr>
        <p:spPr bwMode="auto">
          <a:xfrm>
            <a:off x="5463422" y="3811241"/>
            <a:ext cx="574535"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21" name="Folded Corner 20"/>
          <p:cNvSpPr/>
          <p:nvPr/>
        </p:nvSpPr>
        <p:spPr bwMode="auto">
          <a:xfrm>
            <a:off x="3495759" y="4911865"/>
            <a:ext cx="865848"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2" name="Title 1"/>
          <p:cNvSpPr>
            <a:spLocks noGrp="1"/>
          </p:cNvSpPr>
          <p:nvPr>
            <p:ph type="title"/>
          </p:nvPr>
        </p:nvSpPr>
        <p:spPr/>
        <p:txBody>
          <a:bodyPr/>
          <a:lstStyle/>
          <a:p>
            <a:pPr>
              <a:tabLst>
                <a:tab pos="8858250" algn="r"/>
              </a:tabLst>
            </a:pPr>
            <a:r>
              <a:rPr lang="en-US" dirty="0" smtClean="0"/>
              <a:t>Basic </a:t>
            </a:r>
            <a:r>
              <a:rPr lang="en-US" dirty="0"/>
              <a:t>anonymous </a:t>
            </a:r>
            <a:r>
              <a:rPr lang="en-US" dirty="0" smtClean="0"/>
              <a:t>e-cash – requisite proofs</a:t>
            </a:r>
            <a:endParaRPr lang="en-US" i="1" dirty="0"/>
          </a:p>
        </p:txBody>
      </p:sp>
      <p:sp>
        <p:nvSpPr>
          <p:cNvPr id="8" name="Snip Single Corner Rectangle 7"/>
          <p:cNvSpPr/>
          <p:nvPr/>
        </p:nvSpPr>
        <p:spPr bwMode="auto">
          <a:xfrm flipH="1">
            <a:off x="2889427" y="3761448"/>
            <a:ext cx="1982624" cy="420640"/>
          </a:xfrm>
          <a:prstGeom prst="snip1Rect">
            <a:avLst>
              <a:gd name="adj" fmla="val 50000"/>
            </a:avLst>
          </a:prstGeom>
          <a:solidFill>
            <a:schemeClr val="tx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400" dirty="0" smtClean="0">
                <a:solidFill>
                  <a:srgbClr val="000000"/>
                </a:solidFill>
              </a:rPr>
              <a:t>commit</a:t>
            </a:r>
          </a:p>
        </p:txBody>
      </p:sp>
      <p:cxnSp>
        <p:nvCxnSpPr>
          <p:cNvPr id="14" name="Straight Arrow Connector 13"/>
          <p:cNvCxnSpPr/>
          <p:nvPr/>
        </p:nvCxnSpPr>
        <p:spPr bwMode="auto">
          <a:xfrm flipV="1">
            <a:off x="3936288" y="4182088"/>
            <a:ext cx="0" cy="74906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5" name="TextBox 14"/>
              <p:cNvSpPr txBox="1"/>
              <p:nvPr/>
            </p:nvSpPr>
            <p:spPr>
              <a:xfrm>
                <a:off x="2960983" y="4862072"/>
                <a:ext cx="1907895" cy="72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mtClean="0">
                          <a:solidFill>
                            <a:srgbClr val="000000"/>
                          </a:solidFill>
                          <a:latin typeface="Arial"/>
                        </a:rPr>
                        <m:t>sn</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(serial number)</a:t>
                </a:r>
                <a:endParaRPr lang="en-US" sz="2000" dirty="0">
                  <a:solidFill>
                    <a:srgbClr val="0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960983" y="4862072"/>
                <a:ext cx="1907895" cy="720197"/>
              </a:xfrm>
              <a:prstGeom prst="rect">
                <a:avLst/>
              </a:prstGeom>
              <a:blipFill rotWithShape="0">
                <a:blip r:embed="rId3"/>
                <a:stretch>
                  <a:fillRect l="-2556" r="-3514"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905952" y="3761448"/>
                <a:ext cx="1763624" cy="981807"/>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i="1" smtClean="0">
                          <a:solidFill>
                            <a:srgbClr val="000000"/>
                          </a:solidFill>
                          <a:latin typeface="Cambria Math" panose="02040503050406030204" pitchFamily="18" charset="0"/>
                        </a:rPr>
                        <m:t>𝑟</m:t>
                      </m:r>
                    </m:oMath>
                    <m:oMath xmlns:m="http://schemas.openxmlformats.org/officeDocument/2006/math">
                      <m:r>
                        <m:rPr>
                          <m:nor/>
                        </m:rPr>
                        <a:rPr lang="en-US" sz="2000" dirty="0">
                          <a:solidFill>
                            <a:srgbClr val="000000"/>
                          </a:solidFill>
                        </a:rPr>
                        <m:t>(</m:t>
                      </m:r>
                      <m:r>
                        <m:rPr>
                          <m:nor/>
                        </m:rPr>
                        <a:rPr lang="en-US" sz="2000" dirty="0">
                          <a:solidFill>
                            <a:srgbClr val="000000"/>
                          </a:solidFill>
                        </a:rPr>
                        <m:t>commitment</m:t>
                      </m:r>
                    </m:oMath>
                  </m:oMathPara>
                </a14:m>
                <a:r>
                  <a:rPr lang="en-US" sz="2000" dirty="0">
                    <a:solidFill>
                      <a:srgbClr val="000000"/>
                    </a:solidFill>
                    <a:latin typeface="Cambria Math" panose="02040503050406030204" pitchFamily="18" charset="0"/>
                  </a:rPr>
                  <a:t/>
                </a:r>
                <a:br>
                  <a:rPr lang="en-US" sz="2000" dirty="0">
                    <a:solidFill>
                      <a:srgbClr val="000000"/>
                    </a:solidFill>
                    <a:latin typeface="Cambria Math" panose="02040503050406030204" pitchFamily="18" charset="0"/>
                  </a:rPr>
                </a:br>
                <a14:m>
                  <m:oMath xmlns:m="http://schemas.openxmlformats.org/officeDocument/2006/math">
                    <m:r>
                      <m:rPr>
                        <m:nor/>
                      </m:rPr>
                      <a:rPr lang="en-US" sz="2000" dirty="0">
                        <a:solidFill>
                          <a:srgbClr val="000000"/>
                        </a:solidFill>
                      </a:rPr>
                      <m:t>randomness</m:t>
                    </m:r>
                  </m:oMath>
                </a14:m>
                <a:r>
                  <a:rPr lang="en-US" sz="2000" dirty="0" smtClean="0">
                    <a:solidFill>
                      <a:srgbClr val="000000"/>
                    </a:solidFill>
                  </a:rPr>
                  <a:t>)</a:t>
                </a:r>
                <a:endParaRPr lang="en-US" sz="2000" dirty="0">
                  <a:solidFill>
                    <a:srgbClr val="00000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905952" y="3761448"/>
                <a:ext cx="1763624" cy="981807"/>
              </a:xfrm>
              <a:prstGeom prst="rect">
                <a:avLst/>
              </a:prstGeom>
              <a:blipFill rotWithShape="0">
                <a:blip r:embed="rId4"/>
                <a:stretch>
                  <a:fillRect r="-1038" b="-10559"/>
                </a:stretch>
              </a:blipFill>
            </p:spPr>
            <p:txBody>
              <a:bodyPr/>
              <a:lstStyle/>
              <a:p>
                <a:r>
                  <a:rPr lang="en-US">
                    <a:noFill/>
                  </a:rPr>
                  <a:t> </a:t>
                </a:r>
              </a:p>
            </p:txBody>
          </p:sp>
        </mc:Fallback>
      </mc:AlternateContent>
      <p:cxnSp>
        <p:nvCxnSpPr>
          <p:cNvPr id="23" name="Straight Arrow Connector 22"/>
          <p:cNvCxnSpPr/>
          <p:nvPr/>
        </p:nvCxnSpPr>
        <p:spPr bwMode="auto">
          <a:xfrm flipH="1">
            <a:off x="4880602" y="3983863"/>
            <a:ext cx="710994" cy="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33" name="Folded Corner 32"/>
          <p:cNvSpPr/>
          <p:nvPr/>
        </p:nvSpPr>
        <p:spPr bwMode="auto">
          <a:xfrm>
            <a:off x="3495759" y="2535036"/>
            <a:ext cx="865848" cy="367730"/>
          </a:xfrm>
          <a:prstGeom prst="foldedCorner">
            <a:avLst>
              <a:gd name="adj" fmla="val 29870"/>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cxnSp>
        <p:nvCxnSpPr>
          <p:cNvPr id="35" name="Straight Arrow Connector 34"/>
          <p:cNvCxnSpPr/>
          <p:nvPr/>
        </p:nvCxnSpPr>
        <p:spPr bwMode="auto">
          <a:xfrm flipV="1">
            <a:off x="3936288" y="3114675"/>
            <a:ext cx="0" cy="64938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1" name="TextBox 50"/>
              <p:cNvSpPr txBox="1"/>
              <p:nvPr/>
            </p:nvSpPr>
            <p:spPr>
              <a:xfrm>
                <a:off x="2769424" y="2490320"/>
                <a:ext cx="2291012" cy="72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mtClean="0">
                          <a:solidFill>
                            <a:srgbClr val="000000"/>
                          </a:solidFill>
                          <a:latin typeface="Arial"/>
                        </a:rPr>
                        <m:t>cm</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(coin commitment)</a:t>
                </a:r>
                <a:endParaRPr lang="en-US" sz="2000" dirty="0">
                  <a:solidFill>
                    <a:srgbClr val="000000"/>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2769424" y="2490320"/>
                <a:ext cx="2291012" cy="720197"/>
              </a:xfrm>
              <a:prstGeom prst="rect">
                <a:avLst/>
              </a:prstGeom>
              <a:blipFill rotWithShape="0">
                <a:blip r:embed="rId5"/>
                <a:stretch>
                  <a:fillRect l="-2128" r="-3191" b="-15254"/>
                </a:stretch>
              </a:blipFill>
            </p:spPr>
            <p:txBody>
              <a:bodyPr/>
              <a:lstStyle/>
              <a:p>
                <a:r>
                  <a:rPr lang="en-US">
                    <a:noFill/>
                  </a:rPr>
                  <a:t> </a:t>
                </a:r>
              </a:p>
            </p:txBody>
          </p:sp>
        </mc:Fallback>
      </mc:AlternateContent>
      <p:sp>
        <p:nvSpPr>
          <p:cNvPr id="68" name="TextBox 67"/>
          <p:cNvSpPr txBox="1"/>
          <p:nvPr/>
        </p:nvSpPr>
        <p:spPr>
          <a:xfrm>
            <a:off x="52530" y="1350701"/>
            <a:ext cx="1805302" cy="458587"/>
          </a:xfrm>
          <a:prstGeom prst="rect">
            <a:avLst/>
          </a:prstGeom>
          <a:noFill/>
        </p:spPr>
        <p:txBody>
          <a:bodyPr wrap="none" rtlCol="0">
            <a:spAutoFit/>
          </a:bodyPr>
          <a:lstStyle/>
          <a:p>
            <a:pPr algn="l"/>
            <a:r>
              <a:rPr lang="en-US" dirty="0" smtClean="0">
                <a:solidFill>
                  <a:srgbClr val="000000"/>
                </a:solidFill>
              </a:rPr>
              <a:t>Spending:</a:t>
            </a:r>
            <a:endParaRPr lang="en-US" dirty="0">
              <a:solidFill>
                <a:srgbClr val="000000"/>
              </a:solidFill>
            </a:endParaRPr>
          </a:p>
        </p:txBody>
      </p:sp>
      <mc:AlternateContent xmlns:mc="http://schemas.openxmlformats.org/markup-compatibility/2006" xmlns:a14="http://schemas.microsoft.com/office/drawing/2010/main">
        <mc:Choice Requires="a14">
          <p:sp>
            <p:nvSpPr>
              <p:cNvPr id="70" name="Horizontal Scroll 69"/>
              <p:cNvSpPr/>
              <p:nvPr/>
            </p:nvSpPr>
            <p:spPr bwMode="auto">
              <a:xfrm>
                <a:off x="2200892" y="844967"/>
                <a:ext cx="4924195" cy="1314562"/>
              </a:xfrm>
              <a:prstGeom prst="horizontalScroll">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400" dirty="0" smtClean="0">
                    <a:solidFill>
                      <a:srgbClr val="000000"/>
                    </a:solidFill>
                    <a:latin typeface="Times New Roman" panose="02020603050405020304" pitchFamily="18" charset="0"/>
                    <a:cs typeface="Times New Roman" panose="02020603050405020304" pitchFamily="18" charset="0"/>
                  </a:rPr>
                  <a:t>I’m using up a coin with (unique) </a:t>
                </a:r>
                <a14:m>
                  <m:oMath xmlns:m="http://schemas.openxmlformats.org/officeDocument/2006/math">
                    <m:r>
                      <m:rPr>
                        <m:nor/>
                      </m:rPr>
                      <a:rPr lang="en-US" sz="2400">
                        <a:solidFill>
                          <a:srgbClr val="000000"/>
                        </a:solidFill>
                      </a:rPr>
                      <m:t>sn</m:t>
                    </m:r>
                  </m:oMath>
                </a14:m>
                <a:r>
                  <a:rPr lang="en-US" sz="2400" dirty="0" smtClean="0">
                    <a:solidFill>
                      <a:srgbClr val="000000"/>
                    </a:solidFill>
                    <a:latin typeface="Times New Roman" panose="02020603050405020304" pitchFamily="18" charset="0"/>
                    <a:cs typeface="Times New Roman" panose="02020603050405020304" pitchFamily="18" charset="0"/>
                  </a:rPr>
                  <a:t>,</a:t>
                </a:r>
                <a:br>
                  <a:rPr lang="en-US" sz="2400" dirty="0" smtClean="0">
                    <a:solidFill>
                      <a:srgbClr val="000000"/>
                    </a:solidFill>
                    <a:latin typeface="Times New Roman" panose="02020603050405020304" pitchFamily="18" charset="0"/>
                    <a:cs typeface="Times New Roman" panose="02020603050405020304" pitchFamily="18" charset="0"/>
                  </a:rPr>
                </a:br>
                <a:r>
                  <a:rPr lang="en-US" sz="2400" dirty="0" smtClean="0">
                    <a:solidFill>
                      <a:srgbClr val="000000"/>
                    </a:solidFill>
                    <a:latin typeface="Times New Roman" panose="02020603050405020304" pitchFamily="18" charset="0"/>
                    <a:cs typeface="Times New Roman" panose="02020603050405020304" pitchFamily="18" charset="0"/>
                  </a:rPr>
                  <a:t>and </a:t>
                </a:r>
                <a:r>
                  <a:rPr lang="en-US" sz="2400" dirty="0" smtClean="0">
                    <a:solidFill>
                      <a:srgbClr val="00B050"/>
                    </a:solidFill>
                    <a:latin typeface="Times New Roman" panose="02020603050405020304" pitchFamily="18" charset="0"/>
                    <a:cs typeface="Times New Roman" panose="02020603050405020304" pitchFamily="18" charset="0"/>
                  </a:rPr>
                  <a:t>I know a </a:t>
                </a:r>
                <a14:m>
                  <m:oMath xmlns:m="http://schemas.openxmlformats.org/officeDocument/2006/math">
                    <m:r>
                      <m:rPr>
                        <m:nor/>
                      </m:rPr>
                      <a:rPr lang="en-US" sz="2400">
                        <a:solidFill>
                          <a:srgbClr val="00B050"/>
                        </a:solidFill>
                      </a:rPr>
                      <m:t>cm</m:t>
                    </m:r>
                  </m:oMath>
                </a14:m>
                <a:r>
                  <a:rPr lang="en-US" sz="2400" dirty="0" smtClean="0">
                    <a:solidFill>
                      <a:srgbClr val="00B050"/>
                    </a:solidFill>
                    <a:latin typeface="Times New Roman" panose="02020603050405020304" pitchFamily="18" charset="0"/>
                    <a:cs typeface="Times New Roman" panose="02020603050405020304" pitchFamily="18" charset="0"/>
                  </a:rPr>
                  <a:t> in the tree, and </a:t>
                </a:r>
                <a14:m>
                  <m:oMath xmlns:m="http://schemas.openxmlformats.org/officeDocument/2006/math">
                    <m:r>
                      <a:rPr lang="en-US" sz="2400" i="1">
                        <a:solidFill>
                          <a:srgbClr val="00B050"/>
                        </a:solidFill>
                        <a:latin typeface="Cambria Math" panose="02040503050406030204" pitchFamily="18" charset="0"/>
                      </a:rPr>
                      <m:t>𝑟</m:t>
                    </m:r>
                  </m:oMath>
                </a14:m>
                <a:r>
                  <a:rPr lang="en-US" sz="2400" dirty="0" smtClean="0">
                    <a:solidFill>
                      <a:srgbClr val="00B050"/>
                    </a:solidFill>
                    <a:latin typeface="Times New Roman" panose="02020603050405020304" pitchFamily="18" charset="0"/>
                    <a:cs typeface="Times New Roman" panose="02020603050405020304" pitchFamily="18" charset="0"/>
                  </a:rPr>
                  <a:t>,</a:t>
                </a:r>
                <a:r>
                  <a:rPr lang="en-US" sz="2400" dirty="0">
                    <a:solidFill>
                      <a:srgbClr val="00B050"/>
                    </a:solidFill>
                    <a:latin typeface="Times New Roman" panose="02020603050405020304" pitchFamily="18" charset="0"/>
                    <a:cs typeface="Times New Roman" panose="02020603050405020304" pitchFamily="18" charset="0"/>
                  </a:rPr>
                  <a:t/>
                </a:r>
                <a:br>
                  <a:rPr lang="en-US" sz="2400" dirty="0">
                    <a:solidFill>
                      <a:srgbClr val="00B050"/>
                    </a:solidFill>
                    <a:latin typeface="Times New Roman" panose="02020603050405020304" pitchFamily="18" charset="0"/>
                    <a:cs typeface="Times New Roman" panose="02020603050405020304" pitchFamily="18" charset="0"/>
                  </a:rPr>
                </a:br>
                <a:r>
                  <a:rPr lang="en-US" sz="2400" dirty="0" smtClean="0">
                    <a:solidFill>
                      <a:srgbClr val="00B050"/>
                    </a:solidFill>
                    <a:latin typeface="Times New Roman" panose="02020603050405020304" pitchFamily="18" charset="0"/>
                    <a:cs typeface="Times New Roman" panose="02020603050405020304" pitchFamily="18" charset="0"/>
                  </a:rPr>
                  <a:t>that match </a:t>
                </a:r>
                <a14:m>
                  <m:oMath xmlns:m="http://schemas.openxmlformats.org/officeDocument/2006/math">
                    <m:r>
                      <m:rPr>
                        <m:nor/>
                      </m:rPr>
                      <a:rPr lang="en-US" sz="2400">
                        <a:solidFill>
                          <a:srgbClr val="00B050"/>
                        </a:solidFill>
                      </a:rPr>
                      <m:t>s</m:t>
                    </m:r>
                    <m:r>
                      <m:rPr>
                        <m:nor/>
                      </m:rPr>
                      <a:rPr lang="en-US" sz="2400" smtClean="0">
                        <a:solidFill>
                          <a:srgbClr val="00B050"/>
                        </a:solidFill>
                      </a:rPr>
                      <m:t>n</m:t>
                    </m:r>
                  </m:oMath>
                </a14:m>
                <a:r>
                  <a:rPr lang="en-US" sz="2400" dirty="0" smtClean="0">
                    <a:solidFill>
                      <a:srgbClr val="00B050"/>
                    </a:solidFill>
                    <a:latin typeface="Times New Roman" panose="02020603050405020304" pitchFamily="18" charset="0"/>
                    <a:cs typeface="Times New Roman" panose="02020603050405020304" pitchFamily="18" charset="0"/>
                  </a:rPr>
                  <a:t>.</a:t>
                </a:r>
                <a:endParaRPr lang="en-US" sz="2400" dirty="0">
                  <a:solidFill>
                    <a:srgbClr val="00B050"/>
                  </a:solidFill>
                </a:endParaRPr>
              </a:p>
            </p:txBody>
          </p:sp>
        </mc:Choice>
        <mc:Fallback xmlns="">
          <p:sp>
            <p:nvSpPr>
              <p:cNvPr id="70" name="Horizontal Scroll 69"/>
              <p:cNvSpPr>
                <a:spLocks noRot="1" noChangeAspect="1" noMove="1" noResize="1" noEditPoints="1" noAdjustHandles="1" noChangeArrowheads="1" noChangeShapeType="1" noTextEdit="1"/>
              </p:cNvSpPr>
              <p:nvPr/>
            </p:nvSpPr>
            <p:spPr bwMode="auto">
              <a:xfrm>
                <a:off x="2200892" y="844967"/>
                <a:ext cx="4924195" cy="1314562"/>
              </a:xfrm>
              <a:prstGeom prst="horizontalScroll">
                <a:avLst/>
              </a:prstGeom>
              <a:blipFill rotWithShape="0">
                <a:blip r:embed="rId6"/>
                <a:stretch>
                  <a:fillRect r="-988" b="-922"/>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67" name="TextBox 66"/>
          <p:cNvSpPr txBox="1"/>
          <p:nvPr/>
        </p:nvSpPr>
        <p:spPr>
          <a:xfrm>
            <a:off x="52530" y="2884135"/>
            <a:ext cx="1503938" cy="458587"/>
          </a:xfrm>
          <a:prstGeom prst="rect">
            <a:avLst/>
          </a:prstGeom>
          <a:noFill/>
        </p:spPr>
        <p:txBody>
          <a:bodyPr wrap="none" rtlCol="0">
            <a:spAutoFit/>
          </a:bodyPr>
          <a:lstStyle/>
          <a:p>
            <a:pPr algn="l"/>
            <a:r>
              <a:rPr lang="en-US" b="1" dirty="0" smtClean="0">
                <a:solidFill>
                  <a:srgbClr val="00B050"/>
                </a:solidFill>
              </a:rPr>
              <a:t>s</a:t>
            </a:r>
            <a:r>
              <a:rPr lang="en-US" dirty="0" smtClean="0">
                <a:solidFill>
                  <a:srgbClr val="00B050"/>
                </a:solidFill>
              </a:rPr>
              <a:t>uccinct</a:t>
            </a:r>
          </a:p>
        </p:txBody>
      </p:sp>
      <p:sp>
        <p:nvSpPr>
          <p:cNvPr id="71" name="TextBox 70"/>
          <p:cNvSpPr txBox="1"/>
          <p:nvPr/>
        </p:nvSpPr>
        <p:spPr>
          <a:xfrm>
            <a:off x="52530" y="5121921"/>
            <a:ext cx="2313454" cy="563231"/>
          </a:xfrm>
          <a:prstGeom prst="rect">
            <a:avLst/>
          </a:prstGeom>
          <a:noFill/>
        </p:spPr>
        <p:txBody>
          <a:bodyPr wrap="none" rtlCol="0">
            <a:spAutoFit/>
          </a:bodyPr>
          <a:lstStyle/>
          <a:p>
            <a:pPr algn="l"/>
            <a:r>
              <a:rPr lang="en-US" sz="3600" b="1" dirty="0" err="1" smtClean="0">
                <a:solidFill>
                  <a:srgbClr val="00B050"/>
                </a:solidFill>
              </a:rPr>
              <a:t>zkSNARK</a:t>
            </a:r>
            <a:endParaRPr lang="en-US" sz="3600" b="1" dirty="0" smtClean="0">
              <a:solidFill>
                <a:srgbClr val="00B050"/>
              </a:solidFill>
            </a:endParaRPr>
          </a:p>
        </p:txBody>
      </p:sp>
      <p:sp>
        <p:nvSpPr>
          <p:cNvPr id="72" name="TextBox 71"/>
          <p:cNvSpPr txBox="1"/>
          <p:nvPr/>
        </p:nvSpPr>
        <p:spPr>
          <a:xfrm>
            <a:off x="52530" y="2439273"/>
            <a:ext cx="2706190" cy="458587"/>
          </a:xfrm>
          <a:prstGeom prst="rect">
            <a:avLst/>
          </a:prstGeom>
          <a:noFill/>
        </p:spPr>
        <p:txBody>
          <a:bodyPr wrap="none" rtlCol="0">
            <a:spAutoFit/>
          </a:bodyPr>
          <a:lstStyle/>
          <a:p>
            <a:pPr algn="l"/>
            <a:r>
              <a:rPr lang="en-US" b="1" dirty="0" smtClean="0">
                <a:solidFill>
                  <a:srgbClr val="00B050"/>
                </a:solidFill>
              </a:rPr>
              <a:t>z</a:t>
            </a:r>
            <a:r>
              <a:rPr lang="en-US" dirty="0" smtClean="0">
                <a:solidFill>
                  <a:srgbClr val="00B050"/>
                </a:solidFill>
              </a:rPr>
              <a:t>ero </a:t>
            </a:r>
            <a:r>
              <a:rPr lang="en-US" b="1" dirty="0" smtClean="0">
                <a:solidFill>
                  <a:srgbClr val="00B050"/>
                </a:solidFill>
              </a:rPr>
              <a:t>k</a:t>
            </a:r>
            <a:r>
              <a:rPr lang="en-US" dirty="0" smtClean="0">
                <a:solidFill>
                  <a:srgbClr val="00B050"/>
                </a:solidFill>
              </a:rPr>
              <a:t>nowledge</a:t>
            </a:r>
          </a:p>
        </p:txBody>
      </p:sp>
      <p:sp>
        <p:nvSpPr>
          <p:cNvPr id="74" name="TextBox 73"/>
          <p:cNvSpPr txBox="1"/>
          <p:nvPr/>
        </p:nvSpPr>
        <p:spPr>
          <a:xfrm>
            <a:off x="52530" y="3328997"/>
            <a:ext cx="2444900" cy="458587"/>
          </a:xfrm>
          <a:prstGeom prst="rect">
            <a:avLst/>
          </a:prstGeom>
          <a:noFill/>
        </p:spPr>
        <p:txBody>
          <a:bodyPr wrap="none" rtlCol="0">
            <a:spAutoFit/>
          </a:bodyPr>
          <a:lstStyle/>
          <a:p>
            <a:pPr algn="l"/>
            <a:r>
              <a:rPr lang="en-US" b="1" dirty="0" err="1" smtClean="0">
                <a:solidFill>
                  <a:srgbClr val="00B050"/>
                </a:solidFill>
              </a:rPr>
              <a:t>n</a:t>
            </a:r>
            <a:r>
              <a:rPr lang="en-US" dirty="0" err="1" smtClean="0">
                <a:solidFill>
                  <a:srgbClr val="00B050"/>
                </a:solidFill>
              </a:rPr>
              <a:t>oninteractive</a:t>
            </a:r>
            <a:endParaRPr lang="en-US" dirty="0" smtClean="0">
              <a:solidFill>
                <a:srgbClr val="00B050"/>
              </a:solidFill>
            </a:endParaRPr>
          </a:p>
        </p:txBody>
      </p:sp>
      <p:sp>
        <p:nvSpPr>
          <p:cNvPr id="75" name="TextBox 74"/>
          <p:cNvSpPr txBox="1"/>
          <p:nvPr/>
        </p:nvSpPr>
        <p:spPr>
          <a:xfrm>
            <a:off x="52530" y="3773859"/>
            <a:ext cx="1725152" cy="458587"/>
          </a:xfrm>
          <a:prstGeom prst="rect">
            <a:avLst/>
          </a:prstGeom>
          <a:noFill/>
        </p:spPr>
        <p:txBody>
          <a:bodyPr wrap="none" rtlCol="0">
            <a:spAutoFit/>
          </a:bodyPr>
          <a:lstStyle/>
          <a:p>
            <a:pPr algn="l"/>
            <a:r>
              <a:rPr lang="en-US" b="1" dirty="0" smtClean="0">
                <a:solidFill>
                  <a:srgbClr val="00B050"/>
                </a:solidFill>
              </a:rPr>
              <a:t>ar</a:t>
            </a:r>
            <a:r>
              <a:rPr lang="en-US" dirty="0" smtClean="0">
                <a:solidFill>
                  <a:srgbClr val="00B050"/>
                </a:solidFill>
              </a:rPr>
              <a:t>gument</a:t>
            </a:r>
          </a:p>
        </p:txBody>
      </p:sp>
      <p:sp>
        <p:nvSpPr>
          <p:cNvPr id="76" name="TextBox 75"/>
          <p:cNvSpPr txBox="1"/>
          <p:nvPr/>
        </p:nvSpPr>
        <p:spPr>
          <a:xfrm>
            <a:off x="52530" y="4218719"/>
            <a:ext cx="2326278" cy="458587"/>
          </a:xfrm>
          <a:prstGeom prst="rect">
            <a:avLst/>
          </a:prstGeom>
          <a:noFill/>
        </p:spPr>
        <p:txBody>
          <a:bodyPr wrap="none" rtlCol="0">
            <a:spAutoFit/>
          </a:bodyPr>
          <a:lstStyle/>
          <a:p>
            <a:pPr algn="l"/>
            <a:r>
              <a:rPr lang="en-US" dirty="0" smtClean="0">
                <a:solidFill>
                  <a:srgbClr val="00B050"/>
                </a:solidFill>
              </a:rPr>
              <a:t>of </a:t>
            </a:r>
            <a:r>
              <a:rPr lang="en-US" b="1" dirty="0" smtClean="0">
                <a:solidFill>
                  <a:srgbClr val="00B050"/>
                </a:solidFill>
              </a:rPr>
              <a:t>k</a:t>
            </a:r>
            <a:r>
              <a:rPr lang="en-US" dirty="0" smtClean="0">
                <a:solidFill>
                  <a:srgbClr val="00B050"/>
                </a:solidFill>
              </a:rPr>
              <a:t>nowledge</a:t>
            </a:r>
          </a:p>
        </p:txBody>
      </p:sp>
      <p:sp>
        <p:nvSpPr>
          <p:cNvPr id="77" name="TextBox 76"/>
          <p:cNvSpPr txBox="1"/>
          <p:nvPr/>
        </p:nvSpPr>
        <p:spPr>
          <a:xfrm>
            <a:off x="52530" y="1997809"/>
            <a:ext cx="1745991" cy="458587"/>
          </a:xfrm>
          <a:prstGeom prst="rect">
            <a:avLst/>
          </a:prstGeom>
          <a:noFill/>
        </p:spPr>
        <p:txBody>
          <a:bodyPr wrap="none" rtlCol="0">
            <a:spAutoFit/>
          </a:bodyPr>
          <a:lstStyle/>
          <a:p>
            <a:pPr algn="l"/>
            <a:r>
              <a:rPr lang="en-US" dirty="0" smtClean="0">
                <a:solidFill>
                  <a:srgbClr val="000000"/>
                </a:solidFill>
              </a:rPr>
              <a:t>Requires:</a:t>
            </a:r>
            <a:endParaRPr lang="en-US" dirty="0">
              <a:solidFill>
                <a:srgbClr val="000000"/>
              </a:solidFill>
            </a:endParaRPr>
          </a:p>
        </p:txBody>
      </p:sp>
      <p:sp>
        <p:nvSpPr>
          <p:cNvPr id="79" name="TextBox 78"/>
          <p:cNvSpPr txBox="1"/>
          <p:nvPr/>
        </p:nvSpPr>
        <p:spPr>
          <a:xfrm>
            <a:off x="66094" y="3786145"/>
            <a:ext cx="1005403" cy="458587"/>
          </a:xfrm>
          <a:prstGeom prst="rect">
            <a:avLst/>
          </a:prstGeom>
          <a:noFill/>
        </p:spPr>
        <p:txBody>
          <a:bodyPr wrap="none" rtlCol="0">
            <a:spAutoFit/>
          </a:bodyPr>
          <a:lstStyle/>
          <a:p>
            <a:pPr algn="l"/>
            <a:r>
              <a:rPr lang="en-US" dirty="0" smtClean="0">
                <a:solidFill>
                  <a:srgbClr val="00B050"/>
                </a:solidFill>
              </a:rPr>
              <a:t>proof</a:t>
            </a:r>
          </a:p>
        </p:txBody>
      </p:sp>
    </p:spTree>
    <p:extLst>
      <p:ext uri="{BB962C8B-B14F-4D97-AF65-F5344CB8AC3E}">
        <p14:creationId xmlns:p14="http://schemas.microsoft.com/office/powerpoint/2010/main" val="37913392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79">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 calcmode="lin" valueType="num">
                                      <p:cBhvr additive="base">
                                        <p:cTn id="33" dur="500" fill="hold"/>
                                        <p:tgtEl>
                                          <p:spTgt spid="71"/>
                                        </p:tgtEl>
                                        <p:attrNameLst>
                                          <p:attrName>ppt_x</p:attrName>
                                        </p:attrNameLst>
                                      </p:cBhvr>
                                      <p:tavLst>
                                        <p:tav tm="0">
                                          <p:val>
                                            <p:strVal val="#ppt_x"/>
                                          </p:val>
                                        </p:tav>
                                        <p:tav tm="100000">
                                          <p:val>
                                            <p:strVal val="#ppt_x"/>
                                          </p:val>
                                        </p:tav>
                                      </p:tavLst>
                                    </p:anim>
                                    <p:anim calcmode="lin" valueType="num">
                                      <p:cBhvr additive="base">
                                        <p:cTn id="34"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1" grpId="0"/>
      <p:bldP spid="72" grpId="0"/>
      <p:bldP spid="74" grpId="0"/>
      <p:bldP spid="75" grpId="0"/>
      <p:bldP spid="76" grpId="0"/>
      <p:bldP spid="79"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54" name="Oval 53"/>
          <p:cNvSpPr/>
          <p:nvPr/>
        </p:nvSpPr>
        <p:spPr bwMode="auto">
          <a:xfrm>
            <a:off x="2160433" y="1830603"/>
            <a:ext cx="4611842" cy="4611842"/>
          </a:xfrm>
          <a:prstGeom prst="ellipse">
            <a:avLst/>
          </a:prstGeom>
          <a:solidFill>
            <a:srgbClr val="FFFFCC"/>
          </a:solidFill>
          <a:ln w="19050" cap="flat" cmpd="sng" algn="ctr">
            <a:solidFill>
              <a:srgbClr val="FFFF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FFFF99"/>
              </a:solidFill>
            </a:endParaRPr>
          </a:p>
        </p:txBody>
      </p:sp>
      <p:sp>
        <p:nvSpPr>
          <p:cNvPr id="37" name="Oval 36"/>
          <p:cNvSpPr/>
          <p:nvPr/>
        </p:nvSpPr>
        <p:spPr bwMode="auto">
          <a:xfrm>
            <a:off x="1266826" y="1432295"/>
            <a:ext cx="5334000" cy="5334000"/>
          </a:xfrm>
          <a:prstGeom prst="ellipse">
            <a:avLst/>
          </a:prstGeom>
          <a:solidFill>
            <a:srgbClr val="FFFFCC"/>
          </a:solidFill>
          <a:ln w="19050" cap="flat" cmpd="sng" algn="ctr">
            <a:solidFill>
              <a:srgbClr val="FFFF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FFFF99"/>
              </a:solidFill>
            </a:endParaRPr>
          </a:p>
        </p:txBody>
      </p:sp>
      <p:sp>
        <p:nvSpPr>
          <p:cNvPr id="31" name="Folded Corner 30"/>
          <p:cNvSpPr/>
          <p:nvPr/>
        </p:nvSpPr>
        <p:spPr bwMode="auto">
          <a:xfrm>
            <a:off x="3382471" y="4855221"/>
            <a:ext cx="1043872" cy="445062"/>
          </a:xfrm>
          <a:prstGeom prst="foldedCorner">
            <a:avLst>
              <a:gd name="adj" fmla="val 22121"/>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21" name="Folded Corner 20"/>
          <p:cNvSpPr/>
          <p:nvPr/>
        </p:nvSpPr>
        <p:spPr bwMode="auto">
          <a:xfrm>
            <a:off x="3495759" y="4911865"/>
            <a:ext cx="865848"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2" name="Title 1"/>
          <p:cNvSpPr>
            <a:spLocks noGrp="1"/>
          </p:cNvSpPr>
          <p:nvPr>
            <p:ph type="title"/>
          </p:nvPr>
        </p:nvSpPr>
        <p:spPr/>
        <p:txBody>
          <a:bodyPr/>
          <a:lstStyle/>
          <a:p>
            <a:pPr>
              <a:tabLst>
                <a:tab pos="8858250" algn="r"/>
              </a:tabLst>
            </a:pPr>
            <a:r>
              <a:rPr lang="en-US" dirty="0" err="1" smtClean="0">
                <a:solidFill>
                  <a:srgbClr val="00B050"/>
                </a:solidFill>
              </a:rPr>
              <a:t>zkSNARK</a:t>
            </a:r>
            <a:r>
              <a:rPr lang="en-US" dirty="0" smtClean="0"/>
              <a:t/>
            </a:r>
            <a:br>
              <a:rPr lang="en-US" dirty="0" smtClean="0"/>
            </a:br>
            <a:r>
              <a:rPr lang="en-US" i="1" dirty="0" smtClean="0"/>
              <a:t>with great power comes great functionality</a:t>
            </a:r>
            <a:endParaRPr lang="en-US" i="1" dirty="0"/>
          </a:p>
        </p:txBody>
      </p:sp>
      <p:sp>
        <p:nvSpPr>
          <p:cNvPr id="8" name="Snip Single Corner Rectangle 7"/>
          <p:cNvSpPr/>
          <p:nvPr/>
        </p:nvSpPr>
        <p:spPr bwMode="auto">
          <a:xfrm flipH="1">
            <a:off x="2889427" y="3761448"/>
            <a:ext cx="1982624" cy="420640"/>
          </a:xfrm>
          <a:prstGeom prst="snip1Rect">
            <a:avLst>
              <a:gd name="adj" fmla="val 50000"/>
            </a:avLst>
          </a:prstGeom>
          <a:solidFill>
            <a:schemeClr val="tx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400" dirty="0" smtClean="0">
                <a:solidFill>
                  <a:srgbClr val="000000"/>
                </a:solidFill>
              </a:rPr>
              <a:t>commit</a:t>
            </a:r>
          </a:p>
        </p:txBody>
      </p:sp>
      <p:cxnSp>
        <p:nvCxnSpPr>
          <p:cNvPr id="14" name="Straight Arrow Connector 13"/>
          <p:cNvCxnSpPr/>
          <p:nvPr/>
        </p:nvCxnSpPr>
        <p:spPr bwMode="auto">
          <a:xfrm flipV="1">
            <a:off x="3936288" y="4182088"/>
            <a:ext cx="0" cy="74906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5" name="TextBox 14"/>
              <p:cNvSpPr txBox="1"/>
              <p:nvPr/>
            </p:nvSpPr>
            <p:spPr>
              <a:xfrm>
                <a:off x="2960983" y="4862072"/>
                <a:ext cx="1907895" cy="72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mtClean="0">
                          <a:solidFill>
                            <a:srgbClr val="000000"/>
                          </a:solidFill>
                          <a:latin typeface="Arial"/>
                        </a:rPr>
                        <m:t>sn</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(serial number)</a:t>
                </a:r>
                <a:endParaRPr lang="en-US" sz="2000" dirty="0">
                  <a:solidFill>
                    <a:srgbClr val="0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960983" y="4862072"/>
                <a:ext cx="1907895" cy="720197"/>
              </a:xfrm>
              <a:prstGeom prst="rect">
                <a:avLst/>
              </a:prstGeom>
              <a:blipFill rotWithShape="0">
                <a:blip r:embed="rId2"/>
                <a:stretch>
                  <a:fillRect l="-2556" r="-3514" b="-15254"/>
                </a:stretch>
              </a:blipFill>
            </p:spPr>
            <p:txBody>
              <a:bodyPr/>
              <a:lstStyle/>
              <a:p>
                <a:r>
                  <a:rPr lang="en-US">
                    <a:noFill/>
                  </a:rPr>
                  <a:t> </a:t>
                </a:r>
              </a:p>
            </p:txBody>
          </p:sp>
        </mc:Fallback>
      </mc:AlternateContent>
      <p:sp>
        <p:nvSpPr>
          <p:cNvPr id="33" name="Folded Corner 32"/>
          <p:cNvSpPr/>
          <p:nvPr/>
        </p:nvSpPr>
        <p:spPr bwMode="auto">
          <a:xfrm>
            <a:off x="3495759" y="2535036"/>
            <a:ext cx="865848" cy="367730"/>
          </a:xfrm>
          <a:prstGeom prst="foldedCorner">
            <a:avLst>
              <a:gd name="adj" fmla="val 29870"/>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cxnSp>
        <p:nvCxnSpPr>
          <p:cNvPr id="35" name="Straight Arrow Connector 34"/>
          <p:cNvCxnSpPr/>
          <p:nvPr/>
        </p:nvCxnSpPr>
        <p:spPr bwMode="auto">
          <a:xfrm flipV="1">
            <a:off x="3936288" y="3114675"/>
            <a:ext cx="0" cy="64938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1" name="TextBox 50"/>
              <p:cNvSpPr txBox="1"/>
              <p:nvPr/>
            </p:nvSpPr>
            <p:spPr>
              <a:xfrm>
                <a:off x="2769424" y="2490320"/>
                <a:ext cx="2291012" cy="72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mtClean="0">
                          <a:solidFill>
                            <a:srgbClr val="000000"/>
                          </a:solidFill>
                          <a:latin typeface="Arial"/>
                        </a:rPr>
                        <m:t>cm</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(coin commitment)</a:t>
                </a:r>
                <a:endParaRPr lang="en-US" sz="2000" dirty="0">
                  <a:solidFill>
                    <a:srgbClr val="000000"/>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2769424" y="2490320"/>
                <a:ext cx="2291012" cy="720197"/>
              </a:xfrm>
              <a:prstGeom prst="rect">
                <a:avLst/>
              </a:prstGeom>
              <a:blipFill rotWithShape="0">
                <a:blip r:embed="rId3"/>
                <a:stretch>
                  <a:fillRect l="-2128" r="-3191" b="-15254"/>
                </a:stretch>
              </a:blipFill>
            </p:spPr>
            <p:txBody>
              <a:bodyPr/>
              <a:lstStyle/>
              <a:p>
                <a:r>
                  <a:rPr lang="en-US">
                    <a:noFill/>
                  </a:rPr>
                  <a:t> </a:t>
                </a:r>
              </a:p>
            </p:txBody>
          </p:sp>
        </mc:Fallback>
      </mc:AlternateContent>
      <p:sp>
        <p:nvSpPr>
          <p:cNvPr id="42" name="Folded Corner 41"/>
          <p:cNvSpPr/>
          <p:nvPr/>
        </p:nvSpPr>
        <p:spPr bwMode="auto">
          <a:xfrm>
            <a:off x="5406779" y="3754597"/>
            <a:ext cx="679732" cy="445062"/>
          </a:xfrm>
          <a:prstGeom prst="foldedCorner">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43" name="Folded Corner 42"/>
          <p:cNvSpPr/>
          <p:nvPr/>
        </p:nvSpPr>
        <p:spPr bwMode="auto">
          <a:xfrm>
            <a:off x="5463422" y="3811241"/>
            <a:ext cx="574535"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mc:AlternateContent xmlns:mc="http://schemas.openxmlformats.org/markup-compatibility/2006" xmlns:a14="http://schemas.microsoft.com/office/drawing/2010/main">
        <mc:Choice Requires="a14">
          <p:sp>
            <p:nvSpPr>
              <p:cNvPr id="44" name="TextBox 43"/>
              <p:cNvSpPr txBox="1"/>
              <p:nvPr/>
            </p:nvSpPr>
            <p:spPr>
              <a:xfrm>
                <a:off x="5275929" y="3770973"/>
                <a:ext cx="852221" cy="458652"/>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i="1" smtClean="0">
                          <a:solidFill>
                            <a:srgbClr val="000000"/>
                          </a:solidFill>
                          <a:latin typeface="Cambria Math" panose="02040503050406030204" pitchFamily="18" charset="0"/>
                        </a:rPr>
                        <m:t>𝑟</m:t>
                      </m:r>
                    </m:oMath>
                  </m:oMathPara>
                </a14:m>
                <a:r>
                  <a:rPr lang="en-US" dirty="0" smtClean="0">
                    <a:solidFill>
                      <a:srgbClr val="000000"/>
                    </a:solidFill>
                  </a:rPr>
                  <a:t/>
                </a:r>
                <a:br>
                  <a:rPr lang="en-US" dirty="0" smtClean="0">
                    <a:solidFill>
                      <a:srgbClr val="000000"/>
                    </a:solidFill>
                  </a:rPr>
                </a:br>
                <a:endParaRPr lang="en-US" sz="2000" dirty="0">
                  <a:solidFill>
                    <a:srgbClr val="000000"/>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5275929" y="3770973"/>
                <a:ext cx="852221" cy="458652"/>
              </a:xfrm>
              <a:prstGeom prst="rect">
                <a:avLst/>
              </a:prstGeom>
              <a:blipFill rotWithShape="0">
                <a:blip r:embed="rId4"/>
                <a:stretch>
                  <a:fillRect/>
                </a:stretch>
              </a:blipFill>
            </p:spPr>
            <p:txBody>
              <a:bodyPr/>
              <a:lstStyle/>
              <a:p>
                <a:r>
                  <a:rPr lang="en-US">
                    <a:noFill/>
                  </a:rPr>
                  <a:t> </a:t>
                </a:r>
              </a:p>
            </p:txBody>
          </p:sp>
        </mc:Fallback>
      </mc:AlternateContent>
      <p:cxnSp>
        <p:nvCxnSpPr>
          <p:cNvPr id="23" name="Straight Arrow Connector 22"/>
          <p:cNvCxnSpPr/>
          <p:nvPr/>
        </p:nvCxnSpPr>
        <p:spPr bwMode="auto">
          <a:xfrm flipH="1">
            <a:off x="4880602" y="3983863"/>
            <a:ext cx="710994" cy="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2722475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childTnLst>
                                </p:cTn>
                              </p:par>
                              <p:par>
                                <p:cTn id="8" presetID="10" presetClass="exit" presetSubtype="0" fill="hold" grpId="0" nodeType="withEffect">
                                  <p:stCondLst>
                                    <p:cond delay="1000"/>
                                  </p:stCondLst>
                                  <p:childTnLst>
                                    <p:animEffect transition="out" filter="fade">
                                      <p:cBhvr>
                                        <p:cTn id="9" dur="3000"/>
                                        <p:tgtEl>
                                          <p:spTgt spid="54"/>
                                        </p:tgtEl>
                                      </p:cBhvr>
                                    </p:animEffect>
                                    <p:set>
                                      <p:cBhvr>
                                        <p:cTn id="10" dur="1" fill="hold">
                                          <p:stCondLst>
                                            <p:cond delay="29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41" name="Oval 40"/>
          <p:cNvSpPr/>
          <p:nvPr/>
        </p:nvSpPr>
        <p:spPr bwMode="auto">
          <a:xfrm>
            <a:off x="1266826" y="1432295"/>
            <a:ext cx="5334000" cy="5334000"/>
          </a:xfrm>
          <a:prstGeom prst="ellipse">
            <a:avLst/>
          </a:prstGeom>
          <a:solidFill>
            <a:srgbClr val="FFFFCC"/>
          </a:solidFill>
          <a:ln w="19050" cap="flat" cmpd="sng" algn="ctr">
            <a:solidFill>
              <a:srgbClr val="FFFF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FFFF99"/>
              </a:solidFill>
            </a:endParaRPr>
          </a:p>
        </p:txBody>
      </p:sp>
      <p:sp>
        <p:nvSpPr>
          <p:cNvPr id="34" name="Folded Corner 33"/>
          <p:cNvSpPr/>
          <p:nvPr/>
        </p:nvSpPr>
        <p:spPr bwMode="auto">
          <a:xfrm>
            <a:off x="3495759" y="2535036"/>
            <a:ext cx="865848" cy="367730"/>
          </a:xfrm>
          <a:prstGeom prst="foldedCorner">
            <a:avLst>
              <a:gd name="adj" fmla="val 29870"/>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31" name="Folded Corner 30"/>
          <p:cNvSpPr/>
          <p:nvPr/>
        </p:nvSpPr>
        <p:spPr bwMode="auto">
          <a:xfrm>
            <a:off x="3382471" y="6016596"/>
            <a:ext cx="1043872" cy="445062"/>
          </a:xfrm>
          <a:prstGeom prst="foldedCorner">
            <a:avLst>
              <a:gd name="adj" fmla="val 22121"/>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Horizontal Scroll 18"/>
              <p:cNvSpPr/>
              <p:nvPr/>
            </p:nvSpPr>
            <p:spPr bwMode="auto">
              <a:xfrm>
                <a:off x="1719019" y="488798"/>
                <a:ext cx="5665529" cy="933120"/>
              </a:xfrm>
              <a:prstGeom prst="horizontalScroll">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400" dirty="0" smtClean="0">
                    <a:solidFill>
                      <a:srgbClr val="000000"/>
                    </a:solidFill>
                    <a:latin typeface="Times New Roman" panose="02020603050405020304" pitchFamily="18" charset="0"/>
                    <a:cs typeface="Times New Roman" panose="02020603050405020304" pitchFamily="18" charset="0"/>
                  </a:rPr>
                  <a:t>I hereby spend </a:t>
                </a:r>
                <a14:m>
                  <m:oMath xmlns:m="http://schemas.openxmlformats.org/officeDocument/2006/math">
                    <m:r>
                      <a:rPr lang="en-US" sz="2400" i="1" smtClean="0">
                        <a:solidFill>
                          <a:srgbClr val="000000"/>
                        </a:solidFill>
                        <a:latin typeface="Cambria Math" panose="02040503050406030204" pitchFamily="18" charset="0"/>
                        <a:cs typeface="Times New Roman" panose="02020603050405020304" pitchFamily="18" charset="0"/>
                      </a:rPr>
                      <m:t>𝑣</m:t>
                    </m:r>
                  </m:oMath>
                </a14:m>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rPr>
                  <a:t>BTC to </a:t>
                </a:r>
                <a:r>
                  <a:rPr lang="en-US" sz="2400" dirty="0" smtClean="0">
                    <a:solidFill>
                      <a:srgbClr val="000000"/>
                    </a:solidFill>
                    <a:latin typeface="Times New Roman" panose="02020603050405020304" pitchFamily="18" charset="0"/>
                    <a:cs typeface="Times New Roman" panose="02020603050405020304" pitchFamily="18" charset="0"/>
                  </a:rPr>
                  <a:t>create</a:t>
                </a:r>
                <a:r>
                  <a:rPr lang="he-IL" sz="2400" dirty="0" smtClean="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400">
                        <a:solidFill>
                          <a:srgbClr val="000000"/>
                        </a:solidFill>
                      </a:rPr>
                      <m:t>cm</m:t>
                    </m:r>
                  </m:oMath>
                </a14:m>
                <a:r>
                  <a:rPr lang="en-US" sz="2400" dirty="0" smtClean="0">
                    <a:solidFill>
                      <a:srgbClr val="000000"/>
                    </a:solidFill>
                    <a:latin typeface="Times New Roman" panose="02020603050405020304" pitchFamily="18" charset="0"/>
                    <a:cs typeface="Times New Roman" panose="02020603050405020304" pitchFamily="18" charset="0"/>
                  </a:rPr>
                  <a:t>,</a:t>
                </a:r>
                <a:br>
                  <a:rPr lang="en-US" sz="2400" dirty="0" smtClean="0">
                    <a:solidFill>
                      <a:srgbClr val="000000"/>
                    </a:solidFill>
                    <a:latin typeface="Times New Roman" panose="02020603050405020304" pitchFamily="18" charset="0"/>
                    <a:cs typeface="Times New Roman" panose="02020603050405020304" pitchFamily="18" charset="0"/>
                  </a:rPr>
                </a:br>
                <a:r>
                  <a:rPr lang="en-US" sz="2400" dirty="0" smtClean="0">
                    <a:solidFill>
                      <a:srgbClr val="000000"/>
                    </a:solidFill>
                    <a:latin typeface="Times New Roman" panose="02020603050405020304" pitchFamily="18" charset="0"/>
                    <a:cs typeface="Times New Roman" panose="02020603050405020304" pitchFamily="18" charset="0"/>
                  </a:rPr>
                  <a:t>and here is </a:t>
                </a:r>
                <a14:m>
                  <m:oMath xmlns:m="http://schemas.openxmlformats.org/officeDocument/2006/math">
                    <m:r>
                      <a:rPr lang="en-US" sz="2400" i="1" smtClean="0">
                        <a:solidFill>
                          <a:srgbClr val="000000"/>
                        </a:solidFill>
                        <a:latin typeface="Cambria Math" panose="02040503050406030204" pitchFamily="18" charset="0"/>
                        <a:cs typeface="Times New Roman" panose="02020603050405020304" pitchFamily="18" charset="0"/>
                      </a:rPr>
                      <m:t>𝑘</m:t>
                    </m:r>
                    <m:r>
                      <a:rPr lang="en-US" sz="2400" i="1" smtClean="0">
                        <a:solidFill>
                          <a:srgbClr val="000000"/>
                        </a:solidFill>
                        <a:latin typeface="Cambria Math" panose="02040503050406030204" pitchFamily="18" charset="0"/>
                        <a:cs typeface="Times New Roman" panose="02020603050405020304" pitchFamily="18" charset="0"/>
                      </a:rPr>
                      <m:t>,</m:t>
                    </m:r>
                    <m:sSup>
                      <m:sSupPr>
                        <m:ctrlPr>
                          <a:rPr lang="en-US" sz="2400" i="1" smtClean="0">
                            <a:solidFill>
                              <a:srgbClr val="000000"/>
                            </a:solidFill>
                            <a:latin typeface="Cambria Math" panose="02040503050406030204" pitchFamily="18" charset="0"/>
                            <a:cs typeface="Times New Roman" panose="02020603050405020304" pitchFamily="18" charset="0"/>
                          </a:rPr>
                        </m:ctrlPr>
                      </m:sSupPr>
                      <m:e>
                        <m:r>
                          <a:rPr lang="en-US" sz="2400" i="1" smtClean="0">
                            <a:solidFill>
                              <a:srgbClr val="000000"/>
                            </a:solidFill>
                            <a:latin typeface="Cambria Math" panose="02040503050406030204" pitchFamily="18" charset="0"/>
                            <a:cs typeface="Times New Roman" panose="02020603050405020304" pitchFamily="18" charset="0"/>
                          </a:rPr>
                          <m:t>𝑟</m:t>
                        </m:r>
                      </m:e>
                      <m:sup>
                        <m:r>
                          <a:rPr lang="en-US" sz="2400" i="1" smtClean="0">
                            <a:solidFill>
                              <a:srgbClr val="000000"/>
                            </a:solidFill>
                            <a:latin typeface="Cambria Math" panose="02040503050406030204" pitchFamily="18" charset="0"/>
                            <a:cs typeface="Times New Roman" panose="02020603050405020304" pitchFamily="18" charset="0"/>
                          </a:rPr>
                          <m:t>′</m:t>
                        </m:r>
                      </m:sup>
                    </m:sSup>
                  </m:oMath>
                </a14:m>
                <a:r>
                  <a:rPr lang="en-US" sz="2400" dirty="0" smtClean="0">
                    <a:solidFill>
                      <a:srgbClr val="000000"/>
                    </a:solidFill>
                    <a:latin typeface="Times New Roman" panose="02020603050405020304" pitchFamily="18" charset="0"/>
                    <a:cs typeface="Times New Roman" panose="02020603050405020304" pitchFamily="18" charset="0"/>
                  </a:rPr>
                  <a:t> to prove consistency.</a:t>
                </a:r>
                <a:endParaRPr lang="en-US" sz="24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19" name="Horizontal Scroll 18"/>
              <p:cNvSpPr>
                <a:spLocks noRot="1" noChangeAspect="1" noMove="1" noResize="1" noEditPoints="1" noAdjustHandles="1" noChangeArrowheads="1" noChangeShapeType="1" noTextEdit="1"/>
              </p:cNvSpPr>
              <p:nvPr/>
            </p:nvSpPr>
            <p:spPr bwMode="auto">
              <a:xfrm>
                <a:off x="1719019" y="488798"/>
                <a:ext cx="5665529" cy="933120"/>
              </a:xfrm>
              <a:prstGeom prst="horizontalScroll">
                <a:avLst/>
              </a:prstGeom>
              <a:blipFill rotWithShape="0">
                <a:blip r:embed="rId2"/>
                <a:stretch>
                  <a:fillRect b="-3226"/>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21" name="Folded Corner 20"/>
          <p:cNvSpPr/>
          <p:nvPr/>
        </p:nvSpPr>
        <p:spPr bwMode="auto">
          <a:xfrm>
            <a:off x="3495759" y="6073240"/>
            <a:ext cx="865848"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2" name="Title 1"/>
          <p:cNvSpPr>
            <a:spLocks noGrp="1"/>
          </p:cNvSpPr>
          <p:nvPr>
            <p:ph type="title"/>
          </p:nvPr>
        </p:nvSpPr>
        <p:spPr/>
        <p:txBody>
          <a:bodyPr/>
          <a:lstStyle/>
          <a:p>
            <a:r>
              <a:rPr lang="en-US" dirty="0" smtClean="0"/>
              <a:t>Adding variable denomination</a:t>
            </a:r>
            <a:r>
              <a:rPr lang="en-US" sz="2000" dirty="0"/>
              <a:t> </a:t>
            </a:r>
            <a:r>
              <a:rPr lang="en-US" sz="2000" dirty="0" smtClean="0"/>
              <a:t>(#</a:t>
            </a:r>
            <a:r>
              <a:rPr lang="en-US" sz="2000" dirty="0"/>
              <a:t>4</a:t>
            </a:r>
            <a:r>
              <a:rPr lang="en-US" sz="2000" dirty="0" smtClean="0"/>
              <a:t>)</a:t>
            </a:r>
            <a:endParaRPr lang="en-US" i="1" dirty="0"/>
          </a:p>
        </p:txBody>
      </p:sp>
      <p:sp>
        <p:nvSpPr>
          <p:cNvPr id="8" name="Snip Single Corner Rectangle 7"/>
          <p:cNvSpPr/>
          <p:nvPr/>
        </p:nvSpPr>
        <p:spPr bwMode="auto">
          <a:xfrm flipH="1">
            <a:off x="1719019" y="3761448"/>
            <a:ext cx="3153032" cy="420640"/>
          </a:xfrm>
          <a:prstGeom prst="snip1Rect">
            <a:avLst>
              <a:gd name="adj" fmla="val 50000"/>
            </a:avLst>
          </a:prstGeom>
          <a:solidFill>
            <a:schemeClr val="tx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400" dirty="0" smtClean="0">
                <a:solidFill>
                  <a:srgbClr val="000000"/>
                </a:solidFill>
              </a:rPr>
              <a:t>commit</a:t>
            </a:r>
          </a:p>
        </p:txBody>
      </p:sp>
      <p:cxnSp>
        <p:nvCxnSpPr>
          <p:cNvPr id="14" name="Straight Arrow Connector 13"/>
          <p:cNvCxnSpPr/>
          <p:nvPr/>
        </p:nvCxnSpPr>
        <p:spPr bwMode="auto">
          <a:xfrm flipV="1">
            <a:off x="3936288" y="5343463"/>
            <a:ext cx="0" cy="74906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5" name="TextBox 14"/>
              <p:cNvSpPr txBox="1"/>
              <p:nvPr/>
            </p:nvSpPr>
            <p:spPr>
              <a:xfrm>
                <a:off x="2960983" y="6023447"/>
                <a:ext cx="1907895" cy="72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mtClean="0">
                          <a:solidFill>
                            <a:srgbClr val="000000"/>
                          </a:solidFill>
                          <a:latin typeface="Arial"/>
                        </a:rPr>
                        <m:t>sn</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(serial number)</a:t>
                </a:r>
                <a:endParaRPr lang="en-US" sz="2000" dirty="0">
                  <a:solidFill>
                    <a:srgbClr val="0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960983" y="6023447"/>
                <a:ext cx="1907895" cy="720197"/>
              </a:xfrm>
              <a:prstGeom prst="rect">
                <a:avLst/>
              </a:prstGeom>
              <a:blipFill rotWithShape="0">
                <a:blip r:embed="rId23"/>
                <a:stretch>
                  <a:fillRect l="-2556" r="-3514" b="-15254"/>
                </a:stretch>
              </a:blipFill>
            </p:spPr>
            <p:txBody>
              <a:bodyPr/>
              <a:lstStyle/>
              <a:p>
                <a:r>
                  <a:rPr lang="en-US">
                    <a:noFill/>
                  </a:rPr>
                  <a:t> </a:t>
                </a:r>
              </a:p>
            </p:txBody>
          </p:sp>
        </mc:Fallback>
      </mc:AlternateContent>
      <p:cxnSp>
        <p:nvCxnSpPr>
          <p:cNvPr id="17" name="Straight Arrow Connector 16"/>
          <p:cNvCxnSpPr/>
          <p:nvPr/>
        </p:nvCxnSpPr>
        <p:spPr bwMode="auto">
          <a:xfrm flipV="1">
            <a:off x="3936288" y="3114675"/>
            <a:ext cx="0" cy="64938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 name="TextBox 17"/>
              <p:cNvSpPr txBox="1"/>
              <p:nvPr/>
            </p:nvSpPr>
            <p:spPr>
              <a:xfrm>
                <a:off x="2769424" y="2490320"/>
                <a:ext cx="2291012" cy="72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mtClean="0">
                          <a:solidFill>
                            <a:srgbClr val="000000"/>
                          </a:solidFill>
                          <a:latin typeface="Arial"/>
                        </a:rPr>
                        <m:t>cm</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(coin commitment)</a:t>
                </a:r>
                <a:endParaRPr lang="en-US" sz="2000" dirty="0">
                  <a:solidFill>
                    <a:srgbClr val="00000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769424" y="2490320"/>
                <a:ext cx="2291012" cy="720197"/>
              </a:xfrm>
              <a:prstGeom prst="rect">
                <a:avLst/>
              </a:prstGeom>
              <a:blipFill rotWithShape="0">
                <a:blip r:embed="rId17"/>
                <a:stretch>
                  <a:fillRect l="-2128" r="-3191" b="-15254"/>
                </a:stretch>
              </a:blipFill>
            </p:spPr>
            <p:txBody>
              <a:bodyPr/>
              <a:lstStyle/>
              <a:p>
                <a:r>
                  <a:rPr lang="en-US">
                    <a:noFill/>
                  </a:rPr>
                  <a:t> </a:t>
                </a:r>
              </a:p>
            </p:txBody>
          </p:sp>
        </mc:Fallback>
      </mc:AlternateContent>
      <p:sp>
        <p:nvSpPr>
          <p:cNvPr id="40" name="TextBox 39"/>
          <p:cNvSpPr txBox="1"/>
          <p:nvPr/>
        </p:nvSpPr>
        <p:spPr>
          <a:xfrm>
            <a:off x="0" y="795494"/>
            <a:ext cx="1444627" cy="458587"/>
          </a:xfrm>
          <a:prstGeom prst="rect">
            <a:avLst/>
          </a:prstGeom>
          <a:noFill/>
        </p:spPr>
        <p:txBody>
          <a:bodyPr wrap="none" rtlCol="0">
            <a:spAutoFit/>
          </a:bodyPr>
          <a:lstStyle/>
          <a:p>
            <a:pPr algn="l"/>
            <a:r>
              <a:rPr lang="en-US" dirty="0" smtClean="0">
                <a:solidFill>
                  <a:srgbClr val="000000"/>
                </a:solidFill>
              </a:rPr>
              <a:t>Minting:</a:t>
            </a:r>
            <a:endParaRPr lang="en-US" dirty="0">
              <a:solidFill>
                <a:srgbClr val="000000"/>
              </a:solidFill>
            </a:endParaRPr>
          </a:p>
        </p:txBody>
      </p:sp>
      <p:sp>
        <p:nvSpPr>
          <p:cNvPr id="50" name="TextBox 49"/>
          <p:cNvSpPr txBox="1"/>
          <p:nvPr/>
        </p:nvSpPr>
        <p:spPr>
          <a:xfrm>
            <a:off x="0" y="1360490"/>
            <a:ext cx="1805302" cy="458587"/>
          </a:xfrm>
          <a:prstGeom prst="rect">
            <a:avLst/>
          </a:prstGeom>
          <a:noFill/>
        </p:spPr>
        <p:txBody>
          <a:bodyPr wrap="none" rtlCol="0">
            <a:spAutoFit/>
          </a:bodyPr>
          <a:lstStyle/>
          <a:p>
            <a:pPr algn="l"/>
            <a:r>
              <a:rPr lang="en-US" dirty="0" smtClean="0">
                <a:solidFill>
                  <a:srgbClr val="000000"/>
                </a:solidFill>
              </a:rPr>
              <a:t>Spending:</a:t>
            </a:r>
            <a:endParaRPr lang="en-US" dirty="0">
              <a:solidFill>
                <a:srgbClr val="000000"/>
              </a:solidFill>
            </a:endParaRPr>
          </a:p>
        </p:txBody>
      </p:sp>
      <mc:AlternateContent xmlns:mc="http://schemas.openxmlformats.org/markup-compatibility/2006" xmlns:a14="http://schemas.microsoft.com/office/drawing/2010/main">
        <mc:Choice Requires="a14">
          <p:sp>
            <p:nvSpPr>
              <p:cNvPr id="52" name="Horizontal Scroll 51"/>
              <p:cNvSpPr/>
              <p:nvPr/>
            </p:nvSpPr>
            <p:spPr bwMode="auto">
              <a:xfrm>
                <a:off x="1865179" y="1149085"/>
                <a:ext cx="6628054" cy="1076626"/>
              </a:xfrm>
              <a:prstGeom prst="horizontalScroll">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400" dirty="0" smtClean="0">
                    <a:solidFill>
                      <a:srgbClr val="000000"/>
                    </a:solidFill>
                    <a:latin typeface="Times New Roman" panose="02020603050405020304" pitchFamily="18" charset="0"/>
                    <a:cs typeface="Times New Roman" panose="02020603050405020304" pitchFamily="18" charset="0"/>
                  </a:rPr>
                  <a:t>I’m using up a coin with value </a:t>
                </a:r>
                <a14:m>
                  <m:oMath xmlns:m="http://schemas.openxmlformats.org/officeDocument/2006/math">
                    <m:r>
                      <a:rPr lang="en-US" sz="2400" i="1" smtClean="0">
                        <a:solidFill>
                          <a:srgbClr val="000000"/>
                        </a:solidFill>
                        <a:latin typeface="Cambria Math" panose="02040503050406030204" pitchFamily="18" charset="0"/>
                        <a:cs typeface="Times New Roman" panose="02020603050405020304" pitchFamily="18" charset="0"/>
                      </a:rPr>
                      <m:t>𝑣</m:t>
                    </m:r>
                  </m:oMath>
                </a14:m>
                <a:r>
                  <a:rPr lang="en-US" sz="2400" dirty="0" smtClean="0">
                    <a:solidFill>
                      <a:srgbClr val="000000"/>
                    </a:solidFill>
                    <a:latin typeface="Times New Roman" panose="02020603050405020304" pitchFamily="18" charset="0"/>
                    <a:cs typeface="Times New Roman" panose="02020603050405020304" pitchFamily="18" charset="0"/>
                  </a:rPr>
                  <a:t> (unique) </a:t>
                </a:r>
                <a14:m>
                  <m:oMath xmlns:m="http://schemas.openxmlformats.org/officeDocument/2006/math">
                    <m:r>
                      <m:rPr>
                        <m:nor/>
                      </m:rPr>
                      <a:rPr lang="en-US" sz="2400">
                        <a:solidFill>
                          <a:srgbClr val="000000"/>
                        </a:solidFill>
                      </a:rPr>
                      <m:t>sn</m:t>
                    </m:r>
                  </m:oMath>
                </a14:m>
                <a:r>
                  <a:rPr lang="en-US" sz="2400" dirty="0" smtClean="0">
                    <a:solidFill>
                      <a:srgbClr val="000000"/>
                    </a:solidFill>
                    <a:latin typeface="Times New Roman" panose="02020603050405020304" pitchFamily="18" charset="0"/>
                    <a:cs typeface="Times New Roman" panose="02020603050405020304" pitchFamily="18" charset="0"/>
                  </a:rPr>
                  <a:t>, and</a:t>
                </a:r>
                <a:br>
                  <a:rPr lang="en-US" sz="2400" dirty="0" smtClean="0">
                    <a:solidFill>
                      <a:srgbClr val="000000"/>
                    </a:solidFill>
                    <a:latin typeface="Times New Roman" panose="02020603050405020304" pitchFamily="18" charset="0"/>
                    <a:cs typeface="Times New Roman" panose="02020603050405020304" pitchFamily="18" charset="0"/>
                  </a:rPr>
                </a:br>
                <a:r>
                  <a:rPr lang="en-US" sz="2400" dirty="0" smtClean="0">
                    <a:solidFill>
                      <a:srgbClr val="00B050"/>
                    </a:solidFill>
                    <a:latin typeface="Times New Roman" panose="02020603050405020304" pitchFamily="18" charset="0"/>
                    <a:cs typeface="Times New Roman" panose="02020603050405020304" pitchFamily="18" charset="0"/>
                  </a:rPr>
                  <a:t>I </a:t>
                </a:r>
                <a:r>
                  <a:rPr lang="en-US" sz="2400" dirty="0">
                    <a:solidFill>
                      <a:srgbClr val="00B050"/>
                    </a:solidFill>
                    <a:latin typeface="Times New Roman" panose="02020603050405020304" pitchFamily="18" charset="0"/>
                    <a:cs typeface="Times New Roman" panose="02020603050405020304" pitchFamily="18" charset="0"/>
                  </a:rPr>
                  <a:t>know </a:t>
                </a:r>
                <a14:m>
                  <m:oMath xmlns:m="http://schemas.openxmlformats.org/officeDocument/2006/math">
                    <m:sSup>
                      <m:sSupPr>
                        <m:ctrlPr>
                          <a:rPr lang="en-US" sz="2000" i="1">
                            <a:solidFill>
                              <a:srgbClr val="00B050"/>
                            </a:solidFill>
                            <a:latin typeface="Cambria Math" panose="02040503050406030204" pitchFamily="18" charset="0"/>
                            <a:cs typeface="Times New Roman" panose="02020603050405020304" pitchFamily="18" charset="0"/>
                          </a:rPr>
                        </m:ctrlPr>
                      </m:sSupPr>
                      <m:e>
                        <m:r>
                          <a:rPr lang="en-US" sz="2000">
                            <a:solidFill>
                              <a:srgbClr val="00B050"/>
                            </a:solidFill>
                            <a:latin typeface="Cambria Math" panose="02040503050406030204" pitchFamily="18" charset="0"/>
                            <a:cs typeface="Times New Roman" panose="02020603050405020304" pitchFamily="18" charset="0"/>
                          </a:rPr>
                          <m:t>𝑟</m:t>
                        </m:r>
                      </m:e>
                      <m:sup>
                        <m:r>
                          <a:rPr lang="en-US" sz="2000">
                            <a:solidFill>
                              <a:srgbClr val="00B050"/>
                            </a:solidFill>
                            <a:latin typeface="Cambria Math" panose="02040503050406030204" pitchFamily="18" charset="0"/>
                            <a:cs typeface="Times New Roman" panose="02020603050405020304" pitchFamily="18" charset="0"/>
                          </a:rPr>
                          <m:t>′</m:t>
                        </m:r>
                      </m:sup>
                    </m:sSup>
                    <m:r>
                      <a:rPr lang="en-US" sz="2000" i="1" smtClean="0">
                        <a:solidFill>
                          <a:srgbClr val="00B050"/>
                        </a:solidFill>
                        <a:latin typeface="Cambria Math" panose="02040503050406030204" pitchFamily="18" charset="0"/>
                        <a:cs typeface="Times New Roman" panose="02020603050405020304" pitchFamily="18" charset="0"/>
                      </a:rPr>
                      <m:t>,</m:t>
                    </m:r>
                    <m:r>
                      <a:rPr lang="en-US" sz="2000" i="1" smtClean="0">
                        <a:solidFill>
                          <a:srgbClr val="00B050"/>
                        </a:solidFill>
                        <a:latin typeface="Cambria Math" panose="02040503050406030204" pitchFamily="18" charset="0"/>
                        <a:cs typeface="Times New Roman" panose="02020603050405020304" pitchFamily="18" charset="0"/>
                      </a:rPr>
                      <m:t>𝑟</m:t>
                    </m:r>
                    <m:r>
                      <a:rPr lang="en-US" sz="2000" i="1" smtClean="0">
                        <a:solidFill>
                          <a:srgbClr val="00B050"/>
                        </a:solidFill>
                        <a:latin typeface="Cambria Math" panose="02040503050406030204" pitchFamily="18" charset="0"/>
                        <a:cs typeface="Times New Roman" panose="02020603050405020304" pitchFamily="18" charset="0"/>
                      </a:rPr>
                      <m:t>′′</m:t>
                    </m:r>
                    <m:r>
                      <a:rPr lang="en-US" sz="2400">
                        <a:solidFill>
                          <a:srgbClr val="00B050"/>
                        </a:solidFill>
                        <a:latin typeface="Cambria Math" panose="02040503050406030204" pitchFamily="18" charset="0"/>
                      </a:rPr>
                      <m:t> </m:t>
                    </m:r>
                  </m:oMath>
                </a14:m>
                <a:r>
                  <a:rPr lang="en-US" sz="2400" dirty="0">
                    <a:solidFill>
                      <a:srgbClr val="00B050"/>
                    </a:solidFill>
                    <a:latin typeface="Times New Roman" panose="02020603050405020304" pitchFamily="18" charset="0"/>
                    <a:cs typeface="Times New Roman" panose="02020603050405020304" pitchFamily="18" charset="0"/>
                  </a:rPr>
                  <a:t>that are consistent with </a:t>
                </a:r>
                <a14:m>
                  <m:oMath xmlns:m="http://schemas.openxmlformats.org/officeDocument/2006/math">
                    <m:r>
                      <m:rPr>
                        <m:nor/>
                      </m:rPr>
                      <a:rPr lang="en-US" sz="2400">
                        <a:solidFill>
                          <a:srgbClr val="00B050"/>
                        </a:solidFill>
                        <a:cs typeface="Times New Roman" panose="02020603050405020304" pitchFamily="18" charset="0"/>
                      </a:rPr>
                      <m:t>cm</m:t>
                    </m:r>
                  </m:oMath>
                </a14:m>
                <a:r>
                  <a:rPr lang="en-US" sz="2400" dirty="0">
                    <a:solidFill>
                      <a:srgbClr val="000000"/>
                    </a:solidFill>
                    <a:latin typeface="Times New Roman" panose="02020603050405020304" pitchFamily="18" charset="0"/>
                    <a:cs typeface="Times New Roman" panose="02020603050405020304" pitchFamily="18" charset="0"/>
                  </a:rPr>
                  <a:t>.</a:t>
                </a:r>
              </a:p>
              <a:p>
                <a:endParaRPr lang="en-US" sz="2400" dirty="0">
                  <a:solidFill>
                    <a:srgbClr val="00B050"/>
                  </a:solidFill>
                </a:endParaRPr>
              </a:p>
            </p:txBody>
          </p:sp>
        </mc:Choice>
        <mc:Fallback xmlns="">
          <p:sp>
            <p:nvSpPr>
              <p:cNvPr id="52" name="Horizontal Scroll 51"/>
              <p:cNvSpPr>
                <a:spLocks noRot="1" noChangeAspect="1" noMove="1" noResize="1" noEditPoints="1" noAdjustHandles="1" noChangeArrowheads="1" noChangeShapeType="1" noTextEdit="1"/>
              </p:cNvSpPr>
              <p:nvPr/>
            </p:nvSpPr>
            <p:spPr bwMode="auto">
              <a:xfrm>
                <a:off x="1865179" y="1149085"/>
                <a:ext cx="6628054" cy="1076626"/>
              </a:xfrm>
              <a:prstGeom prst="horizontalScroll">
                <a:avLst/>
              </a:prstGeom>
              <a:blipFill rotWithShape="0">
                <a:blip r:embed="rId24"/>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57" name="Folded Corner 56"/>
          <p:cNvSpPr/>
          <p:nvPr/>
        </p:nvSpPr>
        <p:spPr bwMode="auto">
          <a:xfrm>
            <a:off x="1865179" y="4834246"/>
            <a:ext cx="902764" cy="445062"/>
          </a:xfrm>
          <a:prstGeom prst="foldedCorner">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35" name="Folded Corner 34"/>
          <p:cNvSpPr/>
          <p:nvPr/>
        </p:nvSpPr>
        <p:spPr bwMode="auto">
          <a:xfrm>
            <a:off x="1944446" y="4911865"/>
            <a:ext cx="751129"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mc:AlternateContent xmlns:mc="http://schemas.openxmlformats.org/markup-compatibility/2006" xmlns:a14="http://schemas.microsoft.com/office/drawing/2010/main">
        <mc:Choice Requires="a14">
          <p:sp>
            <p:nvSpPr>
              <p:cNvPr id="33" name="TextBox 32"/>
              <p:cNvSpPr txBox="1"/>
              <p:nvPr/>
            </p:nvSpPr>
            <p:spPr>
              <a:xfrm>
                <a:off x="1808933" y="4862072"/>
                <a:ext cx="968535" cy="7201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rPr>
                        <m:t>𝑣</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(value)</a:t>
                </a:r>
                <a:endParaRPr lang="en-US" sz="2000" dirty="0">
                  <a:solidFill>
                    <a:srgbClr val="00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808933" y="4862072"/>
                <a:ext cx="968535" cy="720197"/>
              </a:xfrm>
              <a:prstGeom prst="rect">
                <a:avLst/>
              </a:prstGeom>
              <a:blipFill rotWithShape="0">
                <a:blip r:embed="rId20"/>
                <a:stretch>
                  <a:fillRect l="-6289" r="-6918" b="-15254"/>
                </a:stretch>
              </a:blipFill>
            </p:spPr>
            <p:txBody>
              <a:bodyPr/>
              <a:lstStyle/>
              <a:p>
                <a:r>
                  <a:rPr lang="en-US">
                    <a:noFill/>
                  </a:rPr>
                  <a:t> </a:t>
                </a:r>
              </a:p>
            </p:txBody>
          </p:sp>
        </mc:Fallback>
      </mc:AlternateContent>
      <p:cxnSp>
        <p:nvCxnSpPr>
          <p:cNvPr id="61" name="Straight Arrow Connector 60"/>
          <p:cNvCxnSpPr/>
          <p:nvPr/>
        </p:nvCxnSpPr>
        <p:spPr bwMode="auto">
          <a:xfrm flipV="1">
            <a:off x="2297988" y="4182088"/>
            <a:ext cx="0" cy="74906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62" name="TextBox 61"/>
          <p:cNvSpPr txBox="1"/>
          <p:nvPr/>
        </p:nvSpPr>
        <p:spPr>
          <a:xfrm rot="21059178">
            <a:off x="7247735" y="2151023"/>
            <a:ext cx="1779654" cy="458587"/>
          </a:xfrm>
          <a:prstGeom prst="rect">
            <a:avLst/>
          </a:prstGeom>
          <a:noFill/>
        </p:spPr>
        <p:txBody>
          <a:bodyPr wrap="none" rtlCol="0">
            <a:spAutoFit/>
          </a:bodyPr>
          <a:lstStyle/>
          <a:p>
            <a:r>
              <a:rPr lang="en-US" dirty="0" err="1" smtClean="0">
                <a:solidFill>
                  <a:srgbClr val="00B050"/>
                </a:solidFill>
              </a:rPr>
              <a:t>zkSNARK</a:t>
            </a:r>
            <a:endParaRPr lang="en-US" dirty="0">
              <a:solidFill>
                <a:srgbClr val="00B050"/>
              </a:solidFill>
            </a:endParaRPr>
          </a:p>
        </p:txBody>
      </p:sp>
      <p:cxnSp>
        <p:nvCxnSpPr>
          <p:cNvPr id="76" name="Straight Arrow Connector 75"/>
          <p:cNvCxnSpPr/>
          <p:nvPr/>
        </p:nvCxnSpPr>
        <p:spPr bwMode="auto">
          <a:xfrm flipV="1">
            <a:off x="3936288" y="4182088"/>
            <a:ext cx="0" cy="74906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77" name="Folded Corner 76"/>
          <p:cNvSpPr/>
          <p:nvPr/>
        </p:nvSpPr>
        <p:spPr bwMode="auto">
          <a:xfrm>
            <a:off x="5406779" y="3754597"/>
            <a:ext cx="679732" cy="445062"/>
          </a:xfrm>
          <a:prstGeom prst="foldedCorner">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78" name="Folded Corner 77"/>
          <p:cNvSpPr/>
          <p:nvPr/>
        </p:nvSpPr>
        <p:spPr bwMode="auto">
          <a:xfrm>
            <a:off x="5463422" y="3811241"/>
            <a:ext cx="574535"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mc:AlternateContent xmlns:mc="http://schemas.openxmlformats.org/markup-compatibility/2006" xmlns:a14="http://schemas.microsoft.com/office/drawing/2010/main">
        <mc:Choice Requires="a14">
          <p:sp>
            <p:nvSpPr>
              <p:cNvPr id="79" name="TextBox 78"/>
              <p:cNvSpPr txBox="1"/>
              <p:nvPr/>
            </p:nvSpPr>
            <p:spPr>
              <a:xfrm>
                <a:off x="5417390" y="3761448"/>
                <a:ext cx="645498" cy="458652"/>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i="1" smtClean="0">
                          <a:solidFill>
                            <a:srgbClr val="000000"/>
                          </a:solidFill>
                          <a:latin typeface="Cambria Math" panose="02040503050406030204" pitchFamily="18" charset="0"/>
                        </a:rPr>
                        <m:t>𝑟</m:t>
                      </m:r>
                      <m:r>
                        <a:rPr lang="en-US" i="1" smtClean="0">
                          <a:solidFill>
                            <a:srgbClr val="000000"/>
                          </a:solidFill>
                          <a:latin typeface="Cambria Math" panose="02040503050406030204" pitchFamily="18" charset="0"/>
                        </a:rPr>
                        <m:t>′</m:t>
                      </m:r>
                    </m:oMath>
                  </m:oMathPara>
                </a14:m>
                <a:r>
                  <a:rPr lang="en-US" dirty="0" smtClean="0">
                    <a:solidFill>
                      <a:srgbClr val="000000"/>
                    </a:solidFill>
                  </a:rPr>
                  <a:t/>
                </a:r>
                <a:br>
                  <a:rPr lang="en-US" dirty="0" smtClean="0">
                    <a:solidFill>
                      <a:srgbClr val="000000"/>
                    </a:solidFill>
                  </a:rPr>
                </a:br>
                <a:endParaRPr lang="en-US" sz="2000" dirty="0">
                  <a:solidFill>
                    <a:srgbClr val="000000"/>
                  </a:solidFill>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417390" y="3761448"/>
                <a:ext cx="645498" cy="458652"/>
              </a:xfrm>
              <a:prstGeom prst="rect">
                <a:avLst/>
              </a:prstGeom>
              <a:blipFill rotWithShape="0">
                <a:blip r:embed="rId25"/>
                <a:stretch>
                  <a:fillRect t="-2667" b="-1333"/>
                </a:stretch>
              </a:blipFill>
            </p:spPr>
            <p:txBody>
              <a:bodyPr/>
              <a:lstStyle/>
              <a:p>
                <a:r>
                  <a:rPr lang="en-US">
                    <a:noFill/>
                  </a:rPr>
                  <a:t> </a:t>
                </a:r>
              </a:p>
            </p:txBody>
          </p:sp>
        </mc:Fallback>
      </mc:AlternateContent>
      <p:cxnSp>
        <p:nvCxnSpPr>
          <p:cNvPr id="80" name="Straight Arrow Connector 79"/>
          <p:cNvCxnSpPr/>
          <p:nvPr/>
        </p:nvCxnSpPr>
        <p:spPr bwMode="auto">
          <a:xfrm flipH="1">
            <a:off x="4880602" y="3983863"/>
            <a:ext cx="710994" cy="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81" name="Snip Single Corner Rectangle 80"/>
          <p:cNvSpPr/>
          <p:nvPr/>
        </p:nvSpPr>
        <p:spPr bwMode="auto">
          <a:xfrm flipH="1">
            <a:off x="3176505" y="4910632"/>
            <a:ext cx="1695546" cy="420640"/>
          </a:xfrm>
          <a:prstGeom prst="snip1Rect">
            <a:avLst>
              <a:gd name="adj" fmla="val 50000"/>
            </a:avLst>
          </a:prstGeom>
          <a:solidFill>
            <a:schemeClr val="tx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400" dirty="0" smtClean="0">
                <a:solidFill>
                  <a:srgbClr val="000000"/>
                </a:solidFill>
              </a:rPr>
              <a:t>commit</a:t>
            </a:r>
          </a:p>
        </p:txBody>
      </p:sp>
      <p:sp>
        <p:nvSpPr>
          <p:cNvPr id="83" name="Folded Corner 82"/>
          <p:cNvSpPr/>
          <p:nvPr/>
        </p:nvSpPr>
        <p:spPr bwMode="auto">
          <a:xfrm>
            <a:off x="5398228" y="4917513"/>
            <a:ext cx="679732" cy="445062"/>
          </a:xfrm>
          <a:prstGeom prst="foldedCorner">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84" name="Folded Corner 83"/>
          <p:cNvSpPr/>
          <p:nvPr/>
        </p:nvSpPr>
        <p:spPr bwMode="auto">
          <a:xfrm>
            <a:off x="5454871" y="4974157"/>
            <a:ext cx="574535"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mc:AlternateContent xmlns:mc="http://schemas.openxmlformats.org/markup-compatibility/2006" xmlns:a14="http://schemas.microsoft.com/office/drawing/2010/main">
        <mc:Choice Requires="a14">
          <p:sp>
            <p:nvSpPr>
              <p:cNvPr id="85" name="TextBox 84"/>
              <p:cNvSpPr txBox="1"/>
              <p:nvPr/>
            </p:nvSpPr>
            <p:spPr>
              <a:xfrm>
                <a:off x="5486132" y="4924364"/>
                <a:ext cx="662361" cy="458587"/>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i="1" smtClean="0">
                          <a:solidFill>
                            <a:srgbClr val="000000"/>
                          </a:solidFill>
                          <a:latin typeface="Cambria Math" panose="02040503050406030204" pitchFamily="18" charset="0"/>
                        </a:rPr>
                        <m:t>𝑟</m:t>
                      </m:r>
                      <m:r>
                        <a:rPr lang="en-US" i="1" smtClean="0">
                          <a:solidFill>
                            <a:srgbClr val="000000"/>
                          </a:solidFill>
                          <a:latin typeface="Cambria Math" panose="02040503050406030204" pitchFamily="18" charset="0"/>
                        </a:rPr>
                        <m:t>′′</m:t>
                      </m:r>
                    </m:oMath>
                  </m:oMathPara>
                </a14:m>
                <a:endParaRPr lang="en-US" sz="2000" dirty="0">
                  <a:solidFill>
                    <a:srgbClr val="000000"/>
                  </a:solidFill>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5486132" y="4924364"/>
                <a:ext cx="662361" cy="458587"/>
              </a:xfrm>
              <a:prstGeom prst="rect">
                <a:avLst/>
              </a:prstGeom>
              <a:blipFill rotWithShape="0">
                <a:blip r:embed="rId26"/>
                <a:stretch>
                  <a:fillRect l="-5505" t="-2667" b="-1333"/>
                </a:stretch>
              </a:blipFill>
            </p:spPr>
            <p:txBody>
              <a:bodyPr/>
              <a:lstStyle/>
              <a:p>
                <a:r>
                  <a:rPr lang="en-US">
                    <a:noFill/>
                  </a:rPr>
                  <a:t> </a:t>
                </a:r>
              </a:p>
            </p:txBody>
          </p:sp>
        </mc:Fallback>
      </mc:AlternateContent>
      <p:cxnSp>
        <p:nvCxnSpPr>
          <p:cNvPr id="86" name="Straight Arrow Connector 85"/>
          <p:cNvCxnSpPr/>
          <p:nvPr/>
        </p:nvCxnSpPr>
        <p:spPr bwMode="auto">
          <a:xfrm flipH="1">
            <a:off x="4872051" y="5146779"/>
            <a:ext cx="710994" cy="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87" name="TextBox 86"/>
              <p:cNvSpPr txBox="1"/>
              <p:nvPr/>
            </p:nvSpPr>
            <p:spPr>
              <a:xfrm>
                <a:off x="3883744" y="4332948"/>
                <a:ext cx="493340" cy="458587"/>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i="1" smtClean="0">
                          <a:solidFill>
                            <a:srgbClr val="000000"/>
                          </a:solidFill>
                          <a:latin typeface="Cambria Math" panose="02040503050406030204" pitchFamily="18" charset="0"/>
                        </a:rPr>
                        <m:t>𝑘</m:t>
                      </m:r>
                    </m:oMath>
                  </m:oMathPara>
                </a14:m>
                <a:endParaRPr lang="en-US" sz="2000" dirty="0">
                  <a:solidFill>
                    <a:srgbClr val="000000"/>
                  </a:solidFill>
                </a:endParaRPr>
              </a:p>
            </p:txBody>
          </p:sp>
        </mc:Choice>
        <mc:Fallback xmlns="">
          <p:sp>
            <p:nvSpPr>
              <p:cNvPr id="87" name="TextBox 86"/>
              <p:cNvSpPr txBox="1">
                <a:spLocks noRot="1" noChangeAspect="1" noMove="1" noResize="1" noEditPoints="1" noAdjustHandles="1" noChangeArrowheads="1" noChangeShapeType="1" noTextEdit="1"/>
              </p:cNvSpPr>
              <p:nvPr/>
            </p:nvSpPr>
            <p:spPr>
              <a:xfrm>
                <a:off x="3883744" y="4332948"/>
                <a:ext cx="493340" cy="458587"/>
              </a:xfrm>
              <a:prstGeom prst="rect">
                <a:avLst/>
              </a:prstGeom>
              <a:blipFill rotWithShape="0">
                <a:blip r:embed="rId27"/>
                <a:stretch>
                  <a:fillRect l="-7407"/>
                </a:stretch>
              </a:blipFill>
            </p:spPr>
            <p:txBody>
              <a:bodyPr/>
              <a:lstStyle/>
              <a:p>
                <a:r>
                  <a:rPr lang="en-US">
                    <a:noFill/>
                  </a:rPr>
                  <a:t> </a:t>
                </a:r>
              </a:p>
            </p:txBody>
          </p:sp>
        </mc:Fallback>
      </mc:AlternateContent>
    </p:spTree>
    <p:extLst>
      <p:ext uri="{BB962C8B-B14F-4D97-AF65-F5344CB8AC3E}">
        <p14:creationId xmlns:p14="http://schemas.microsoft.com/office/powerpoint/2010/main" val="12912438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animBg="1"/>
      <p:bldP spid="40" grpId="0"/>
      <p:bldP spid="50" grpId="0"/>
      <p:bldP spid="52" grpId="0" animBg="1"/>
      <p:bldP spid="57" grpId="0" animBg="1"/>
      <p:bldP spid="62" grpId="0"/>
      <p:bldP spid="77" grpId="0" animBg="1"/>
      <p:bldP spid="8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41" name="Rounded Rectangle 40"/>
          <p:cNvSpPr/>
          <p:nvPr/>
        </p:nvSpPr>
        <p:spPr bwMode="auto">
          <a:xfrm>
            <a:off x="1280961" y="2253467"/>
            <a:ext cx="7730400" cy="4471183"/>
          </a:xfrm>
          <a:prstGeom prst="roundRect">
            <a:avLst>
              <a:gd name="adj" fmla="val 27389"/>
            </a:avLst>
          </a:prstGeom>
          <a:solidFill>
            <a:srgbClr val="FFFFCC"/>
          </a:solidFill>
          <a:ln w="19050" cap="flat" cmpd="sng" algn="ctr">
            <a:solidFill>
              <a:srgbClr val="FFFF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FFFF99"/>
              </a:solidFill>
            </a:endParaRPr>
          </a:p>
        </p:txBody>
      </p:sp>
      <p:sp>
        <p:nvSpPr>
          <p:cNvPr id="2" name="Title 1"/>
          <p:cNvSpPr>
            <a:spLocks noGrp="1"/>
          </p:cNvSpPr>
          <p:nvPr>
            <p:ph type="title"/>
          </p:nvPr>
        </p:nvSpPr>
        <p:spPr/>
        <p:txBody>
          <a:bodyPr/>
          <a:lstStyle/>
          <a:p>
            <a:r>
              <a:rPr lang="en-US" dirty="0" smtClean="0"/>
              <a:t>Adding direct anonymous payments</a:t>
            </a:r>
            <a:r>
              <a:rPr lang="en-US" sz="2000" dirty="0"/>
              <a:t> </a:t>
            </a:r>
            <a:r>
              <a:rPr lang="en-US" sz="2000" dirty="0" smtClean="0"/>
              <a:t>(#</a:t>
            </a:r>
            <a:r>
              <a:rPr lang="en-US" sz="2000" dirty="0"/>
              <a:t>5</a:t>
            </a:r>
            <a:r>
              <a:rPr lang="en-US" sz="2000" dirty="0" smtClean="0"/>
              <a:t>)</a:t>
            </a:r>
            <a:endParaRPr lang="en-US" i="1" dirty="0"/>
          </a:p>
        </p:txBody>
      </p:sp>
      <p:cxnSp>
        <p:nvCxnSpPr>
          <p:cNvPr id="14" name="Straight Arrow Connector 13"/>
          <p:cNvCxnSpPr/>
          <p:nvPr/>
        </p:nvCxnSpPr>
        <p:spPr bwMode="auto">
          <a:xfrm flipV="1">
            <a:off x="3936288" y="4182088"/>
            <a:ext cx="0" cy="74906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81" name="Folded Corner 80"/>
          <p:cNvSpPr/>
          <p:nvPr/>
        </p:nvSpPr>
        <p:spPr bwMode="auto">
          <a:xfrm>
            <a:off x="7139822" y="5716241"/>
            <a:ext cx="574535"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65" name="Folded Corner 64"/>
          <p:cNvSpPr/>
          <p:nvPr/>
        </p:nvSpPr>
        <p:spPr bwMode="auto">
          <a:xfrm>
            <a:off x="7054308" y="2556705"/>
            <a:ext cx="865848" cy="331774"/>
          </a:xfrm>
          <a:prstGeom prst="foldedCorner">
            <a:avLst>
              <a:gd name="adj" fmla="val 32555"/>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mc:AlternateContent xmlns:mc="http://schemas.openxmlformats.org/markup-compatibility/2006" xmlns:a14="http://schemas.microsoft.com/office/drawing/2010/main">
        <mc:Choice Requires="a14">
          <p:sp>
            <p:nvSpPr>
              <p:cNvPr id="33" name="TextBox 32"/>
              <p:cNvSpPr txBox="1"/>
              <p:nvPr/>
            </p:nvSpPr>
            <p:spPr>
              <a:xfrm>
                <a:off x="6496834" y="5621101"/>
                <a:ext cx="1822935" cy="9818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rPr>
                        <m:t>𝜌</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(serial number</a:t>
                </a:r>
                <a:br>
                  <a:rPr lang="en-US" sz="2000" dirty="0" smtClean="0">
                    <a:solidFill>
                      <a:srgbClr val="000000"/>
                    </a:solidFill>
                  </a:rPr>
                </a:br>
                <a:r>
                  <a:rPr lang="en-US" sz="2000" dirty="0" smtClean="0">
                    <a:solidFill>
                      <a:srgbClr val="000000"/>
                    </a:solidFill>
                  </a:rPr>
                  <a:t>randomness)</a:t>
                </a:r>
                <a:endParaRPr lang="en-US" sz="2000" dirty="0">
                  <a:solidFill>
                    <a:srgbClr val="00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6496834" y="5621101"/>
                <a:ext cx="1822935" cy="981807"/>
              </a:xfrm>
              <a:prstGeom prst="rect">
                <a:avLst/>
              </a:prstGeom>
              <a:blipFill rotWithShape="0">
                <a:blip r:embed="rId16"/>
                <a:stretch>
                  <a:fillRect l="-2676" r="-3679" b="-10559"/>
                </a:stretch>
              </a:blipFill>
            </p:spPr>
            <p:txBody>
              <a:bodyPr/>
              <a:lstStyle/>
              <a:p>
                <a:r>
                  <a:rPr lang="en-US">
                    <a:noFill/>
                  </a:rPr>
                  <a:t> </a:t>
                </a:r>
              </a:p>
            </p:txBody>
          </p:sp>
        </mc:Fallback>
      </mc:AlternateContent>
      <p:sp>
        <p:nvSpPr>
          <p:cNvPr id="35" name="Snip and Round Single Corner Rectangle 34"/>
          <p:cNvSpPr/>
          <p:nvPr/>
        </p:nvSpPr>
        <p:spPr bwMode="auto">
          <a:xfrm>
            <a:off x="6496834" y="3765097"/>
            <a:ext cx="1655899" cy="420640"/>
          </a:xfrm>
          <a:prstGeom prst="snipRoundRect">
            <a:avLst>
              <a:gd name="adj1" fmla="val 50000"/>
              <a:gd name="adj2" fmla="val 0"/>
            </a:avLst>
          </a:prstGeom>
          <a:solidFill>
            <a:schemeClr val="tx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400" dirty="0" smtClean="0">
                <a:solidFill>
                  <a:srgbClr val="000000"/>
                </a:solidFill>
              </a:rPr>
              <a:t>PRF</a:t>
            </a:r>
          </a:p>
        </p:txBody>
      </p:sp>
      <p:cxnSp>
        <p:nvCxnSpPr>
          <p:cNvPr id="37" name="Straight Arrow Connector 36"/>
          <p:cNvCxnSpPr/>
          <p:nvPr/>
        </p:nvCxnSpPr>
        <p:spPr bwMode="auto">
          <a:xfrm flipV="1">
            <a:off x="7409246" y="4191674"/>
            <a:ext cx="0" cy="1542410"/>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96" name="Folded Corner 95"/>
          <p:cNvSpPr/>
          <p:nvPr/>
        </p:nvSpPr>
        <p:spPr bwMode="auto">
          <a:xfrm>
            <a:off x="1944446" y="4911865"/>
            <a:ext cx="751129"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58" name="Folded Corner 57"/>
          <p:cNvSpPr/>
          <p:nvPr/>
        </p:nvSpPr>
        <p:spPr bwMode="auto">
          <a:xfrm>
            <a:off x="5463422" y="3811241"/>
            <a:ext cx="574535"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mc:AlternateContent xmlns:mc="http://schemas.openxmlformats.org/markup-compatibility/2006" xmlns:a14="http://schemas.microsoft.com/office/drawing/2010/main">
        <mc:Choice Requires="a14">
          <p:sp>
            <p:nvSpPr>
              <p:cNvPr id="59" name="TextBox 58"/>
              <p:cNvSpPr txBox="1"/>
              <p:nvPr/>
            </p:nvSpPr>
            <p:spPr>
              <a:xfrm>
                <a:off x="5417390" y="3761448"/>
                <a:ext cx="645498" cy="458652"/>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i="1" smtClean="0">
                          <a:solidFill>
                            <a:srgbClr val="000000"/>
                          </a:solidFill>
                          <a:latin typeface="Cambria Math" panose="02040503050406030204" pitchFamily="18" charset="0"/>
                        </a:rPr>
                        <m:t>𝑟</m:t>
                      </m:r>
                      <m:r>
                        <a:rPr lang="en-US" i="1" smtClean="0">
                          <a:solidFill>
                            <a:srgbClr val="000000"/>
                          </a:solidFill>
                          <a:latin typeface="Cambria Math" panose="02040503050406030204" pitchFamily="18" charset="0"/>
                        </a:rPr>
                        <m:t>′</m:t>
                      </m:r>
                    </m:oMath>
                  </m:oMathPara>
                </a14:m>
                <a:r>
                  <a:rPr lang="en-US" dirty="0" smtClean="0">
                    <a:solidFill>
                      <a:srgbClr val="000000"/>
                    </a:solidFill>
                  </a:rPr>
                  <a:t/>
                </a:r>
                <a:br>
                  <a:rPr lang="en-US" dirty="0" smtClean="0">
                    <a:solidFill>
                      <a:srgbClr val="000000"/>
                    </a:solidFill>
                  </a:rPr>
                </a:br>
                <a:endParaRPr lang="en-US" sz="2000" dirty="0">
                  <a:solidFill>
                    <a:srgbClr val="000000"/>
                  </a:solidFill>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5417390" y="3761448"/>
                <a:ext cx="645498" cy="458652"/>
              </a:xfrm>
              <a:prstGeom prst="rect">
                <a:avLst/>
              </a:prstGeom>
              <a:blipFill rotWithShape="0">
                <a:blip r:embed="rId23"/>
                <a:stretch>
                  <a:fillRect t="-2667" b="-1333"/>
                </a:stretch>
              </a:blipFill>
            </p:spPr>
            <p:txBody>
              <a:bodyPr/>
              <a:lstStyle/>
              <a:p>
                <a:r>
                  <a:rPr lang="en-US">
                    <a:noFill/>
                  </a:rPr>
                  <a:t> </a:t>
                </a:r>
              </a:p>
            </p:txBody>
          </p:sp>
        </mc:Fallback>
      </mc:AlternateContent>
      <p:cxnSp>
        <p:nvCxnSpPr>
          <p:cNvPr id="60" name="Straight Arrow Connector 59"/>
          <p:cNvCxnSpPr/>
          <p:nvPr/>
        </p:nvCxnSpPr>
        <p:spPr bwMode="auto">
          <a:xfrm flipH="1">
            <a:off x="4880602" y="3983863"/>
            <a:ext cx="710994" cy="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2" name="TextBox 61"/>
              <p:cNvSpPr txBox="1"/>
              <p:nvPr/>
            </p:nvSpPr>
            <p:spPr>
              <a:xfrm>
                <a:off x="1808933" y="4862072"/>
                <a:ext cx="968535" cy="7201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rPr>
                        <m:t>𝑣</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(value)</a:t>
                </a:r>
                <a:endParaRPr lang="en-US" sz="2000" dirty="0">
                  <a:solidFill>
                    <a:srgbClr val="000000"/>
                  </a:solidFill>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1808933" y="4862072"/>
                <a:ext cx="968535" cy="720197"/>
              </a:xfrm>
              <a:prstGeom prst="rect">
                <a:avLst/>
              </a:prstGeom>
              <a:blipFill rotWithShape="0">
                <a:blip r:embed="rId29"/>
                <a:stretch>
                  <a:fillRect l="-6289" r="-6918"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496834" y="2490320"/>
                <a:ext cx="1907895" cy="72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mtClean="0">
                          <a:solidFill>
                            <a:srgbClr val="000000"/>
                          </a:solidFill>
                          <a:latin typeface="Arial"/>
                        </a:rPr>
                        <m:t>sn</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(serial number)</a:t>
                </a:r>
                <a:endParaRPr lang="en-US" sz="2000" dirty="0">
                  <a:solidFill>
                    <a:srgbClr val="0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496834" y="2490320"/>
                <a:ext cx="1907895" cy="720197"/>
              </a:xfrm>
              <a:prstGeom prst="rect">
                <a:avLst/>
              </a:prstGeom>
              <a:blipFill rotWithShape="0">
                <a:blip r:embed="rId20"/>
                <a:stretch>
                  <a:fillRect l="-2556" r="-3514" b="-15254"/>
                </a:stretch>
              </a:blipFill>
            </p:spPr>
            <p:txBody>
              <a:bodyPr/>
              <a:lstStyle/>
              <a:p>
                <a:r>
                  <a:rPr lang="en-US">
                    <a:noFill/>
                  </a:rPr>
                  <a:t> </a:t>
                </a:r>
              </a:p>
            </p:txBody>
          </p:sp>
        </mc:Fallback>
      </mc:AlternateContent>
      <p:sp>
        <p:nvSpPr>
          <p:cNvPr id="67" name="Folded Corner 66"/>
          <p:cNvSpPr/>
          <p:nvPr/>
        </p:nvSpPr>
        <p:spPr bwMode="auto">
          <a:xfrm>
            <a:off x="3495759" y="2535036"/>
            <a:ext cx="865848" cy="367730"/>
          </a:xfrm>
          <a:prstGeom prst="foldedCorner">
            <a:avLst>
              <a:gd name="adj" fmla="val 29870"/>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8" name="TextBox 67"/>
              <p:cNvSpPr txBox="1"/>
              <p:nvPr/>
            </p:nvSpPr>
            <p:spPr>
              <a:xfrm>
                <a:off x="2769424" y="2490320"/>
                <a:ext cx="2291012" cy="72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mtClean="0">
                          <a:solidFill>
                            <a:srgbClr val="000000"/>
                          </a:solidFill>
                          <a:latin typeface="Arial"/>
                        </a:rPr>
                        <m:t>cm</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(coin commitment)</a:t>
                </a:r>
                <a:endParaRPr lang="en-US" sz="2000" dirty="0">
                  <a:solidFill>
                    <a:srgbClr val="000000"/>
                  </a:solidFill>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2769424" y="2490320"/>
                <a:ext cx="2291012" cy="720197"/>
              </a:xfrm>
              <a:prstGeom prst="rect">
                <a:avLst/>
              </a:prstGeom>
              <a:blipFill rotWithShape="0">
                <a:blip r:embed="rId21"/>
                <a:stretch>
                  <a:fillRect l="-2128" r="-3191" b="-15254"/>
                </a:stretch>
              </a:blipFill>
            </p:spPr>
            <p:txBody>
              <a:bodyPr/>
              <a:lstStyle/>
              <a:p>
                <a:r>
                  <a:rPr lang="en-US">
                    <a:noFill/>
                  </a:rPr>
                  <a:t> </a:t>
                </a:r>
              </a:p>
            </p:txBody>
          </p:sp>
        </mc:Fallback>
      </mc:AlternateContent>
      <p:cxnSp>
        <p:nvCxnSpPr>
          <p:cNvPr id="69" name="Straight Arrow Connector 68"/>
          <p:cNvCxnSpPr/>
          <p:nvPr/>
        </p:nvCxnSpPr>
        <p:spPr bwMode="auto">
          <a:xfrm flipV="1">
            <a:off x="3936288" y="3114675"/>
            <a:ext cx="0" cy="64938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cxnSp>
        <p:nvCxnSpPr>
          <p:cNvPr id="70" name="Straight Arrow Connector 69"/>
          <p:cNvCxnSpPr/>
          <p:nvPr/>
        </p:nvCxnSpPr>
        <p:spPr bwMode="auto">
          <a:xfrm flipV="1">
            <a:off x="7409246" y="3114675"/>
            <a:ext cx="0" cy="64938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71" name="Snip Single Corner Rectangle 70"/>
          <p:cNvSpPr/>
          <p:nvPr/>
        </p:nvSpPr>
        <p:spPr bwMode="auto">
          <a:xfrm flipH="1">
            <a:off x="3176505" y="4910632"/>
            <a:ext cx="1695546" cy="420640"/>
          </a:xfrm>
          <a:prstGeom prst="snip1Rect">
            <a:avLst>
              <a:gd name="adj" fmla="val 50000"/>
            </a:avLst>
          </a:prstGeom>
          <a:solidFill>
            <a:schemeClr val="tx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400" dirty="0" smtClean="0">
                <a:solidFill>
                  <a:srgbClr val="000000"/>
                </a:solidFill>
              </a:rPr>
              <a:t>commit</a:t>
            </a:r>
          </a:p>
        </p:txBody>
      </p:sp>
      <p:sp>
        <p:nvSpPr>
          <p:cNvPr id="9" name="Freeform 8"/>
          <p:cNvSpPr/>
          <p:nvPr/>
        </p:nvSpPr>
        <p:spPr bwMode="auto">
          <a:xfrm>
            <a:off x="4359666" y="5362575"/>
            <a:ext cx="2898385" cy="485775"/>
          </a:xfrm>
          <a:custGeom>
            <a:avLst/>
            <a:gdLst>
              <a:gd name="connsiteX0" fmla="*/ 2943225 w 2943225"/>
              <a:gd name="connsiteY0" fmla="*/ 485775 h 485775"/>
              <a:gd name="connsiteX1" fmla="*/ 0 w 2943225"/>
              <a:gd name="connsiteY1" fmla="*/ 485775 h 485775"/>
              <a:gd name="connsiteX2" fmla="*/ 0 w 2943225"/>
              <a:gd name="connsiteY2" fmla="*/ 0 h 485775"/>
            </a:gdLst>
            <a:ahLst/>
            <a:cxnLst>
              <a:cxn ang="0">
                <a:pos x="connsiteX0" y="connsiteY0"/>
              </a:cxn>
              <a:cxn ang="0">
                <a:pos x="connsiteX1" y="connsiteY1"/>
              </a:cxn>
              <a:cxn ang="0">
                <a:pos x="connsiteX2" y="connsiteY2"/>
              </a:cxn>
            </a:cxnLst>
            <a:rect l="l" t="t" r="r" b="b"/>
            <a:pathLst>
              <a:path w="2943225" h="485775">
                <a:moveTo>
                  <a:pt x="2943225" y="485775"/>
                </a:moveTo>
                <a:lnTo>
                  <a:pt x="0" y="485775"/>
                </a:lnTo>
                <a:lnTo>
                  <a:pt x="0" y="0"/>
                </a:lnTo>
              </a:path>
            </a:pathLst>
          </a:custGeom>
          <a:noFill/>
          <a:ln w="38100" cap="flat" cmpd="sng" algn="ctr">
            <a:solidFill>
              <a:schemeClr val="tx1"/>
            </a:solidFill>
            <a:prstDash val="solid"/>
            <a:round/>
            <a:headEnd type="none" w="med" len="med"/>
            <a:tailEnd type="triangle" w="med" len="med"/>
          </a:ln>
          <a:effectLst/>
        </p:spPr>
        <p:txBody>
          <a:bodyPr vert="eaVert" wrap="none" lIns="91440" tIns="45720" rIns="91440" bIns="45720" numCol="1" rtlCol="0" anchor="ctr" anchorCtr="0" compatLnSpc="1">
            <a:prstTxWarp prst="textNoShape">
              <a:avLst/>
            </a:prstTxWarp>
          </a:bodyPr>
          <a:lstStyle/>
          <a:p>
            <a:endParaRPr lang="en-US" smtClean="0"/>
          </a:p>
        </p:txBody>
      </p:sp>
      <p:cxnSp>
        <p:nvCxnSpPr>
          <p:cNvPr id="74" name="Straight Arrow Connector 73"/>
          <p:cNvCxnSpPr/>
          <p:nvPr/>
        </p:nvCxnSpPr>
        <p:spPr bwMode="auto">
          <a:xfrm flipV="1">
            <a:off x="3650538" y="5383016"/>
            <a:ext cx="0" cy="74906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75" name="Freeform 74"/>
          <p:cNvSpPr/>
          <p:nvPr/>
        </p:nvSpPr>
        <p:spPr bwMode="auto">
          <a:xfrm rot="16200000" flipH="1">
            <a:off x="8056037" y="4089883"/>
            <a:ext cx="679168" cy="485775"/>
          </a:xfrm>
          <a:custGeom>
            <a:avLst/>
            <a:gdLst>
              <a:gd name="connsiteX0" fmla="*/ 2943225 w 2943225"/>
              <a:gd name="connsiteY0" fmla="*/ 485775 h 485775"/>
              <a:gd name="connsiteX1" fmla="*/ 0 w 2943225"/>
              <a:gd name="connsiteY1" fmla="*/ 485775 h 485775"/>
              <a:gd name="connsiteX2" fmla="*/ 0 w 2943225"/>
              <a:gd name="connsiteY2" fmla="*/ 0 h 485775"/>
            </a:gdLst>
            <a:ahLst/>
            <a:cxnLst>
              <a:cxn ang="0">
                <a:pos x="connsiteX0" y="connsiteY0"/>
              </a:cxn>
              <a:cxn ang="0">
                <a:pos x="connsiteX1" y="connsiteY1"/>
              </a:cxn>
              <a:cxn ang="0">
                <a:pos x="connsiteX2" y="connsiteY2"/>
              </a:cxn>
            </a:cxnLst>
            <a:rect l="l" t="t" r="r" b="b"/>
            <a:pathLst>
              <a:path w="2943225" h="485775">
                <a:moveTo>
                  <a:pt x="2943225" y="485775"/>
                </a:moveTo>
                <a:lnTo>
                  <a:pt x="0" y="485775"/>
                </a:lnTo>
                <a:lnTo>
                  <a:pt x="0" y="0"/>
                </a:lnTo>
              </a:path>
            </a:pathLst>
          </a:custGeom>
          <a:noFill/>
          <a:ln w="38100" cap="flat" cmpd="sng" algn="ctr">
            <a:solidFill>
              <a:schemeClr val="tx1"/>
            </a:solidFill>
            <a:prstDash val="solid"/>
            <a:round/>
            <a:headEnd type="none" w="med" len="med"/>
            <a:tailEnd type="triangle" w="med" len="med"/>
          </a:ln>
          <a:effectLst/>
        </p:spPr>
        <p:txBody>
          <a:bodyPr vert="eaVert" wrap="none" lIns="91440" tIns="45720" rIns="91440" bIns="45720" numCol="1" rtlCol="0" anchor="ctr" anchorCtr="0" compatLnSpc="1">
            <a:prstTxWarp prst="textNoShape">
              <a:avLst/>
            </a:prstTxWarp>
          </a:bodyPr>
          <a:lstStyle/>
          <a:p>
            <a:endParaRPr lang="en-US" smtClean="0"/>
          </a:p>
        </p:txBody>
      </p:sp>
      <p:sp>
        <p:nvSpPr>
          <p:cNvPr id="77" name="Folded Corner 76"/>
          <p:cNvSpPr/>
          <p:nvPr/>
        </p:nvSpPr>
        <p:spPr bwMode="auto">
          <a:xfrm>
            <a:off x="5454871" y="4974157"/>
            <a:ext cx="574535"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mc:AlternateContent xmlns:mc="http://schemas.openxmlformats.org/markup-compatibility/2006" xmlns:a14="http://schemas.microsoft.com/office/drawing/2010/main">
        <mc:Choice Requires="a14">
          <p:sp>
            <p:nvSpPr>
              <p:cNvPr id="78" name="TextBox 77"/>
              <p:cNvSpPr txBox="1"/>
              <p:nvPr/>
            </p:nvSpPr>
            <p:spPr>
              <a:xfrm>
                <a:off x="5486132" y="4924364"/>
                <a:ext cx="662361" cy="458587"/>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i="1" smtClean="0">
                          <a:solidFill>
                            <a:srgbClr val="000000"/>
                          </a:solidFill>
                          <a:latin typeface="Cambria Math" panose="02040503050406030204" pitchFamily="18" charset="0"/>
                        </a:rPr>
                        <m:t>𝑟</m:t>
                      </m:r>
                      <m:r>
                        <a:rPr lang="en-US" i="1" smtClean="0">
                          <a:solidFill>
                            <a:srgbClr val="000000"/>
                          </a:solidFill>
                          <a:latin typeface="Cambria Math" panose="02040503050406030204" pitchFamily="18" charset="0"/>
                        </a:rPr>
                        <m:t>′′</m:t>
                      </m:r>
                    </m:oMath>
                  </m:oMathPara>
                </a14:m>
                <a:endParaRPr lang="en-US" sz="2000" dirty="0">
                  <a:solidFill>
                    <a:srgbClr val="000000"/>
                  </a:solidFill>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5486132" y="4924364"/>
                <a:ext cx="662361" cy="458587"/>
              </a:xfrm>
              <a:prstGeom prst="rect">
                <a:avLst/>
              </a:prstGeom>
              <a:blipFill rotWithShape="0">
                <a:blip r:embed="rId24"/>
                <a:stretch>
                  <a:fillRect l="-5505" t="-2667" b="-1333"/>
                </a:stretch>
              </a:blipFill>
            </p:spPr>
            <p:txBody>
              <a:bodyPr/>
              <a:lstStyle/>
              <a:p>
                <a:r>
                  <a:rPr lang="en-US">
                    <a:noFill/>
                  </a:rPr>
                  <a:t> </a:t>
                </a:r>
              </a:p>
            </p:txBody>
          </p:sp>
        </mc:Fallback>
      </mc:AlternateContent>
      <p:cxnSp>
        <p:nvCxnSpPr>
          <p:cNvPr id="79" name="Straight Arrow Connector 78"/>
          <p:cNvCxnSpPr/>
          <p:nvPr/>
        </p:nvCxnSpPr>
        <p:spPr bwMode="auto">
          <a:xfrm flipH="1">
            <a:off x="4872051" y="5146779"/>
            <a:ext cx="710994" cy="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82" name="Snip Single Corner Rectangle 81"/>
          <p:cNvSpPr/>
          <p:nvPr/>
        </p:nvSpPr>
        <p:spPr bwMode="auto">
          <a:xfrm flipH="1">
            <a:off x="1719019" y="3761448"/>
            <a:ext cx="3153032" cy="420640"/>
          </a:xfrm>
          <a:prstGeom prst="snip1Rect">
            <a:avLst>
              <a:gd name="adj" fmla="val 50000"/>
            </a:avLst>
          </a:prstGeom>
          <a:solidFill>
            <a:schemeClr val="tx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400" dirty="0" smtClean="0">
                <a:solidFill>
                  <a:srgbClr val="000000"/>
                </a:solidFill>
              </a:rPr>
              <a:t>commit</a:t>
            </a:r>
          </a:p>
        </p:txBody>
      </p:sp>
      <p:cxnSp>
        <p:nvCxnSpPr>
          <p:cNvPr id="83" name="Straight Arrow Connector 82"/>
          <p:cNvCxnSpPr/>
          <p:nvPr/>
        </p:nvCxnSpPr>
        <p:spPr bwMode="auto">
          <a:xfrm flipV="1">
            <a:off x="2297988" y="4182088"/>
            <a:ext cx="0" cy="74906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88" name="Folded Corner 87"/>
          <p:cNvSpPr/>
          <p:nvPr/>
        </p:nvSpPr>
        <p:spPr bwMode="auto">
          <a:xfrm>
            <a:off x="3363270" y="6152783"/>
            <a:ext cx="733771" cy="377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91" name="Folded Corner 90"/>
          <p:cNvSpPr/>
          <p:nvPr/>
        </p:nvSpPr>
        <p:spPr bwMode="auto">
          <a:xfrm>
            <a:off x="8319768" y="4672355"/>
            <a:ext cx="630411" cy="426324"/>
          </a:xfrm>
          <a:prstGeom prst="foldedCorner">
            <a:avLst>
              <a:gd name="adj" fmla="val 32555"/>
            </a:avLst>
          </a:prstGeom>
          <a:solidFill>
            <a:srgbClr val="FF666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mc:AlternateContent xmlns:mc="http://schemas.openxmlformats.org/markup-compatibility/2006" xmlns:a14="http://schemas.microsoft.com/office/drawing/2010/main">
        <mc:Choice Requires="a14">
          <p:sp>
            <p:nvSpPr>
              <p:cNvPr id="84" name="TextBox 83"/>
              <p:cNvSpPr txBox="1"/>
              <p:nvPr/>
            </p:nvSpPr>
            <p:spPr>
              <a:xfrm>
                <a:off x="0" y="852644"/>
                <a:ext cx="6445804" cy="568232"/>
              </a:xfrm>
              <a:prstGeom prst="rect">
                <a:avLst/>
              </a:prstGeom>
              <a:noFill/>
            </p:spPr>
            <p:txBody>
              <a:bodyPr wrap="none" rtlCol="0">
                <a:spAutoFit/>
              </a:bodyPr>
              <a:lstStyle/>
              <a:p>
                <a:pPr algn="l"/>
                <a:r>
                  <a:rPr lang="en-US" dirty="0" err="1" smtClean="0">
                    <a:solidFill>
                      <a:srgbClr val="000000"/>
                    </a:solidFill>
                  </a:rPr>
                  <a:t>CreateAddress</a:t>
                </a:r>
                <a:r>
                  <a:rPr lang="en-US" dirty="0" smtClean="0">
                    <a:solidFill>
                      <a:srgbClr val="000000"/>
                    </a:solidFill>
                  </a:rPr>
                  <a:t>: payee creates </a:t>
                </a:r>
                <a14:m>
                  <m:oMath xmlns:m="http://schemas.openxmlformats.org/officeDocument/2006/math">
                    <m:sSub>
                      <m:sSubPr>
                        <m:ctrlPr>
                          <a:rPr lang="en-US" i="1" smtClean="0">
                            <a:solidFill>
                              <a:srgbClr val="2D5DAD"/>
                            </a:solidFill>
                            <a:latin typeface="Cambria Math" panose="02040503050406030204" pitchFamily="18" charset="0"/>
                          </a:rPr>
                        </m:ctrlPr>
                      </m:sSubPr>
                      <m:e>
                        <m:r>
                          <a:rPr lang="en-US" i="1" smtClean="0">
                            <a:solidFill>
                              <a:srgbClr val="2D5DAD"/>
                            </a:solidFill>
                            <a:latin typeface="Cambria Math" panose="02040503050406030204" pitchFamily="18" charset="0"/>
                          </a:rPr>
                          <m:t>𝑎</m:t>
                        </m:r>
                      </m:e>
                      <m:sub>
                        <m:r>
                          <m:rPr>
                            <m:nor/>
                          </m:rPr>
                          <a:rPr lang="en-US" smtClean="0">
                            <a:solidFill>
                              <a:srgbClr val="2D5DAD"/>
                            </a:solidFill>
                            <a:latin typeface="Arial"/>
                          </a:rPr>
                          <m:t>pk</m:t>
                        </m:r>
                      </m:sub>
                    </m:sSub>
                    <m:r>
                      <a:rPr lang="en-US" i="1" smtClean="0">
                        <a:solidFill>
                          <a:srgbClr val="000000"/>
                        </a:solidFill>
                        <a:latin typeface="Cambria Math" panose="02040503050406030204" pitchFamily="18" charset="0"/>
                      </a:rPr>
                      <m:t>,</m:t>
                    </m:r>
                    <m:sSub>
                      <m:sSubPr>
                        <m:ctrlPr>
                          <a:rPr lang="en-US" i="1" smtClean="0">
                            <a:solidFill>
                              <a:srgbClr val="2D5DAD"/>
                            </a:solidFill>
                            <a:latin typeface="Cambria Math" panose="02040503050406030204" pitchFamily="18" charset="0"/>
                          </a:rPr>
                        </m:ctrlPr>
                      </m:sSubPr>
                      <m:e>
                        <m:r>
                          <a:rPr lang="en-US" i="1">
                            <a:solidFill>
                              <a:srgbClr val="2D5DAD"/>
                            </a:solidFill>
                            <a:latin typeface="Cambria Math" panose="02040503050406030204" pitchFamily="18" charset="0"/>
                          </a:rPr>
                          <m:t>𝑎</m:t>
                        </m:r>
                      </m:e>
                      <m:sub>
                        <m:r>
                          <m:rPr>
                            <m:nor/>
                          </m:rPr>
                          <a:rPr lang="en-US" smtClean="0">
                            <a:solidFill>
                              <a:srgbClr val="2D5DAD"/>
                            </a:solidFill>
                          </a:rPr>
                          <m:t>s</m:t>
                        </m:r>
                        <m:r>
                          <m:rPr>
                            <m:nor/>
                          </m:rPr>
                          <a:rPr lang="en-US">
                            <a:solidFill>
                              <a:srgbClr val="2D5DAD"/>
                            </a:solidFill>
                          </a:rPr>
                          <m:t>k</m:t>
                        </m:r>
                      </m:sub>
                    </m:sSub>
                  </m:oMath>
                </a14:m>
                <a:endParaRPr lang="en-US" dirty="0" smtClean="0">
                  <a:solidFill>
                    <a:srgbClr val="000000"/>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0" y="852644"/>
                <a:ext cx="6445804" cy="568232"/>
              </a:xfrm>
              <a:prstGeom prst="rect">
                <a:avLst/>
              </a:prstGeom>
              <a:blipFill rotWithShape="0">
                <a:blip r:embed="rId30"/>
                <a:stretch>
                  <a:fillRect l="-1892" t="-23656"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295535" y="6029880"/>
                <a:ext cx="879215" cy="5481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2D5DAD"/>
                              </a:solidFill>
                              <a:latin typeface="Cambria Math" panose="02040503050406030204" pitchFamily="18" charset="0"/>
                            </a:rPr>
                          </m:ctrlPr>
                        </m:sSubPr>
                        <m:e>
                          <m:r>
                            <a:rPr lang="en-US" i="1">
                              <a:solidFill>
                                <a:srgbClr val="2D5DAD"/>
                              </a:solidFill>
                              <a:latin typeface="Cambria Math" panose="02040503050406030204" pitchFamily="18" charset="0"/>
                            </a:rPr>
                            <m:t>𝑎</m:t>
                          </m:r>
                        </m:e>
                        <m:sub>
                          <m:r>
                            <m:rPr>
                              <m:nor/>
                            </m:rPr>
                            <a:rPr lang="en-US">
                              <a:solidFill>
                                <a:srgbClr val="2D5DAD"/>
                              </a:solidFill>
                            </a:rPr>
                            <m:t>pk</m:t>
                          </m:r>
                        </m:sub>
                      </m:sSub>
                    </m:oMath>
                  </m:oMathPara>
                </a14:m>
                <a:endParaRPr lang="en-US" dirty="0">
                  <a:solidFill>
                    <a:srgbClr val="2D5DAD"/>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3295535" y="6029880"/>
                <a:ext cx="879215" cy="548163"/>
              </a:xfrm>
              <a:prstGeom prst="rect">
                <a:avLst/>
              </a:prstGeom>
              <a:blipFill rotWithShape="0">
                <a:blip r:embed="rId31"/>
                <a:stretch>
                  <a:fillRect b="-2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8242923" y="4586656"/>
                <a:ext cx="858376" cy="491096"/>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2D5DAD"/>
                              </a:solidFill>
                              <a:latin typeface="Cambria Math" panose="02040503050406030204" pitchFamily="18" charset="0"/>
                            </a:rPr>
                          </m:ctrlPr>
                        </m:sSubPr>
                        <m:e>
                          <m:r>
                            <a:rPr lang="en-US" i="1">
                              <a:solidFill>
                                <a:srgbClr val="2D5DAD"/>
                              </a:solidFill>
                              <a:latin typeface="Cambria Math" panose="02040503050406030204" pitchFamily="18" charset="0"/>
                            </a:rPr>
                            <m:t>𝑎</m:t>
                          </m:r>
                        </m:e>
                        <m:sub>
                          <m:r>
                            <m:rPr>
                              <m:nor/>
                            </m:rPr>
                            <a:rPr lang="en-US">
                              <a:solidFill>
                                <a:srgbClr val="2D5DAD"/>
                              </a:solidFill>
                            </a:rPr>
                            <m:t>sk</m:t>
                          </m:r>
                        </m:sub>
                      </m:sSub>
                    </m:oMath>
                  </m:oMathPara>
                </a14:m>
                <a:endParaRPr lang="en-US" dirty="0">
                  <a:solidFill>
                    <a:srgbClr val="2D5DAD"/>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8242923" y="4586656"/>
                <a:ext cx="858376" cy="491096"/>
              </a:xfrm>
              <a:prstGeom prst="rect">
                <a:avLst/>
              </a:prstGeom>
              <a:blipFill rotWithShape="0">
                <a:blip r:embed="rId32"/>
                <a:stretch>
                  <a:fillRect b="-20988"/>
                </a:stretch>
              </a:blipFill>
            </p:spPr>
            <p:txBody>
              <a:bodyPr/>
              <a:lstStyle/>
              <a:p>
                <a:r>
                  <a:rPr lang="en-US">
                    <a:noFill/>
                  </a:rPr>
                  <a:t> </a:t>
                </a:r>
              </a:p>
            </p:txBody>
          </p:sp>
        </mc:Fallback>
      </mc:AlternateContent>
      <p:sp>
        <p:nvSpPr>
          <p:cNvPr id="85" name="TextBox 84"/>
          <p:cNvSpPr txBox="1"/>
          <p:nvPr/>
        </p:nvSpPr>
        <p:spPr>
          <a:xfrm>
            <a:off x="0" y="1425586"/>
            <a:ext cx="3425938" cy="824841"/>
          </a:xfrm>
          <a:prstGeom prst="rect">
            <a:avLst/>
          </a:prstGeom>
          <a:noFill/>
        </p:spPr>
        <p:txBody>
          <a:bodyPr wrap="none" rtlCol="0">
            <a:spAutoFit/>
          </a:bodyPr>
          <a:lstStyle/>
          <a:p>
            <a:pPr algn="l"/>
            <a:r>
              <a:rPr lang="en-US" dirty="0" smtClean="0">
                <a:solidFill>
                  <a:srgbClr val="000000"/>
                </a:solidFill>
              </a:rPr>
              <a:t>Minting, spending</a:t>
            </a:r>
            <a:br>
              <a:rPr lang="en-US" dirty="0" smtClean="0">
                <a:solidFill>
                  <a:srgbClr val="000000"/>
                </a:solidFill>
              </a:rPr>
            </a:br>
            <a:r>
              <a:rPr lang="en-US" dirty="0" smtClean="0">
                <a:solidFill>
                  <a:srgbClr val="000000"/>
                </a:solidFill>
              </a:rPr>
              <a:t>analogous to above.</a:t>
            </a:r>
          </a:p>
        </p:txBody>
      </p:sp>
      <p:sp>
        <p:nvSpPr>
          <p:cNvPr id="92" name="TextBox 91"/>
          <p:cNvSpPr txBox="1"/>
          <p:nvPr/>
        </p:nvSpPr>
        <p:spPr>
          <a:xfrm rot="1493405">
            <a:off x="7700097" y="2166728"/>
            <a:ext cx="1470274" cy="720197"/>
          </a:xfrm>
          <a:prstGeom prst="rect">
            <a:avLst/>
          </a:prstGeom>
          <a:noFill/>
        </p:spPr>
        <p:txBody>
          <a:bodyPr wrap="none" rtlCol="0">
            <a:spAutoFit/>
          </a:bodyPr>
          <a:lstStyle/>
          <a:p>
            <a:r>
              <a:rPr lang="en-US" sz="2400" dirty="0" smtClean="0">
                <a:solidFill>
                  <a:srgbClr val="E70000">
                    <a:lumMod val="40000"/>
                    <a:lumOff val="60000"/>
                  </a:srgbClr>
                </a:solidFill>
              </a:rPr>
              <a:t>Unknown</a:t>
            </a:r>
            <a:br>
              <a:rPr lang="en-US" sz="2400" dirty="0" smtClean="0">
                <a:solidFill>
                  <a:srgbClr val="E70000">
                    <a:lumMod val="40000"/>
                    <a:lumOff val="60000"/>
                  </a:srgbClr>
                </a:solidFill>
              </a:rPr>
            </a:br>
            <a:r>
              <a:rPr lang="en-US" sz="2400" dirty="0" smtClean="0">
                <a:solidFill>
                  <a:srgbClr val="E70000">
                    <a:lumMod val="40000"/>
                    <a:lumOff val="60000"/>
                  </a:srgbClr>
                </a:solidFill>
              </a:rPr>
              <a:t>to payer</a:t>
            </a:r>
            <a:endParaRPr lang="en-US" sz="2400" dirty="0">
              <a:solidFill>
                <a:srgbClr val="E70000">
                  <a:lumMod val="40000"/>
                  <a:lumOff val="60000"/>
                </a:srgbClr>
              </a:solidFill>
            </a:endParaRPr>
          </a:p>
        </p:txBody>
      </p:sp>
      <mc:AlternateContent xmlns:mc="http://schemas.openxmlformats.org/markup-compatibility/2006" xmlns:a14="http://schemas.microsoft.com/office/drawing/2010/main">
        <mc:Choice Requires="a14">
          <p:sp>
            <p:nvSpPr>
              <p:cNvPr id="97" name="TextBox 96"/>
              <p:cNvSpPr txBox="1"/>
              <p:nvPr/>
            </p:nvSpPr>
            <p:spPr>
              <a:xfrm>
                <a:off x="3883744" y="4332948"/>
                <a:ext cx="493340" cy="458587"/>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i="1" smtClean="0">
                          <a:solidFill>
                            <a:srgbClr val="000000"/>
                          </a:solidFill>
                          <a:latin typeface="Cambria Math" panose="02040503050406030204" pitchFamily="18" charset="0"/>
                        </a:rPr>
                        <m:t>𝑘</m:t>
                      </m:r>
                    </m:oMath>
                  </m:oMathPara>
                </a14:m>
                <a:endParaRPr lang="en-US" sz="2000" dirty="0">
                  <a:solidFill>
                    <a:srgbClr val="000000"/>
                  </a:solidFill>
                </a:endParaRPr>
              </a:p>
            </p:txBody>
          </p:sp>
        </mc:Choice>
        <mc:Fallback xmlns="">
          <p:sp>
            <p:nvSpPr>
              <p:cNvPr id="97" name="TextBox 96"/>
              <p:cNvSpPr txBox="1">
                <a:spLocks noRot="1" noChangeAspect="1" noMove="1" noResize="1" noEditPoints="1" noAdjustHandles="1" noChangeArrowheads="1" noChangeShapeType="1" noTextEdit="1"/>
              </p:cNvSpPr>
              <p:nvPr/>
            </p:nvSpPr>
            <p:spPr>
              <a:xfrm>
                <a:off x="3883744" y="4332948"/>
                <a:ext cx="493340" cy="458587"/>
              </a:xfrm>
              <a:prstGeom prst="rect">
                <a:avLst/>
              </a:prstGeom>
              <a:blipFill rotWithShape="0">
                <a:blip r:embed="rId33"/>
                <a:stretch>
                  <a:fillRect l="-7407"/>
                </a:stretch>
              </a:blipFill>
            </p:spPr>
            <p:txBody>
              <a:bodyPr/>
              <a:lstStyle/>
              <a:p>
                <a:r>
                  <a:rPr lang="en-US">
                    <a:noFill/>
                  </a:rPr>
                  <a:t> </a:t>
                </a:r>
              </a:p>
            </p:txBody>
          </p:sp>
        </mc:Fallback>
      </mc:AlternateContent>
      <p:sp>
        <p:nvSpPr>
          <p:cNvPr id="99" name="TextBox 98"/>
          <p:cNvSpPr txBox="1"/>
          <p:nvPr/>
        </p:nvSpPr>
        <p:spPr>
          <a:xfrm>
            <a:off x="0" y="2250427"/>
            <a:ext cx="1705916" cy="458587"/>
          </a:xfrm>
          <a:prstGeom prst="rect">
            <a:avLst/>
          </a:prstGeom>
          <a:noFill/>
        </p:spPr>
        <p:txBody>
          <a:bodyPr wrap="none" rtlCol="0">
            <a:spAutoFit/>
          </a:bodyPr>
          <a:lstStyle/>
          <a:p>
            <a:pPr algn="l"/>
            <a:r>
              <a:rPr lang="en-US" dirty="0" smtClean="0">
                <a:solidFill>
                  <a:srgbClr val="000000"/>
                </a:solidFill>
              </a:rPr>
              <a:t>Sending?</a:t>
            </a:r>
          </a:p>
        </p:txBody>
      </p:sp>
      <mc:AlternateContent xmlns:mc="http://schemas.openxmlformats.org/markup-compatibility/2006" xmlns:a14="http://schemas.microsoft.com/office/drawing/2010/main">
        <mc:Choice Requires="a14">
          <p:sp>
            <p:nvSpPr>
              <p:cNvPr id="39" name="Horizontal Scroll 38"/>
              <p:cNvSpPr/>
              <p:nvPr/>
            </p:nvSpPr>
            <p:spPr bwMode="auto">
              <a:xfrm>
                <a:off x="4754819" y="1308380"/>
                <a:ext cx="4316015" cy="782926"/>
              </a:xfrm>
              <a:prstGeom prst="horizontalScroll">
                <a:avLst>
                  <a:gd name="adj" fmla="val 17804"/>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1600" dirty="0" smtClean="0">
                    <a:solidFill>
                      <a:srgbClr val="000000"/>
                    </a:solidFill>
                    <a:latin typeface="Times New Roman" panose="02020603050405020304" pitchFamily="18" charset="0"/>
                    <a:cs typeface="Times New Roman" panose="02020603050405020304" pitchFamily="18" charset="0"/>
                  </a:rPr>
                  <a:t>I’m using up a coin with value </a:t>
                </a:r>
                <a14:m>
                  <m:oMath xmlns:m="http://schemas.openxmlformats.org/officeDocument/2006/math">
                    <m:r>
                      <a:rPr lang="en-US" sz="1600" i="1" smtClean="0">
                        <a:solidFill>
                          <a:srgbClr val="000000"/>
                        </a:solidFill>
                        <a:latin typeface="Cambria Math" panose="02040503050406030204" pitchFamily="18" charset="0"/>
                        <a:cs typeface="Times New Roman" panose="02020603050405020304" pitchFamily="18" charset="0"/>
                      </a:rPr>
                      <m:t>𝑣</m:t>
                    </m:r>
                  </m:oMath>
                </a14:m>
                <a:r>
                  <a:rPr lang="en-US" sz="1600" dirty="0" smtClean="0">
                    <a:solidFill>
                      <a:srgbClr val="000000"/>
                    </a:solidFill>
                    <a:latin typeface="Times New Roman" panose="02020603050405020304" pitchFamily="18" charset="0"/>
                    <a:cs typeface="Times New Roman" panose="02020603050405020304" pitchFamily="18" charset="0"/>
                  </a:rPr>
                  <a:t> (unique) </a:t>
                </a:r>
                <a14:m>
                  <m:oMath xmlns:m="http://schemas.openxmlformats.org/officeDocument/2006/math">
                    <m:r>
                      <m:rPr>
                        <m:nor/>
                      </m:rPr>
                      <a:rPr lang="en-US" sz="1600">
                        <a:solidFill>
                          <a:srgbClr val="000000"/>
                        </a:solidFill>
                      </a:rPr>
                      <m:t>sn</m:t>
                    </m:r>
                  </m:oMath>
                </a14:m>
                <a:r>
                  <a:rPr lang="en-US" sz="1600" dirty="0" smtClean="0">
                    <a:solidFill>
                      <a:srgbClr val="000000"/>
                    </a:solidFill>
                    <a:latin typeface="Times New Roman" panose="02020603050405020304" pitchFamily="18" charset="0"/>
                    <a:cs typeface="Times New Roman" panose="02020603050405020304" pitchFamily="18" charset="0"/>
                  </a:rPr>
                  <a:t>, and</a:t>
                </a:r>
                <a:br>
                  <a:rPr lang="en-US" sz="1600" dirty="0" smtClean="0">
                    <a:solidFill>
                      <a:srgbClr val="000000"/>
                    </a:solidFill>
                    <a:latin typeface="Times New Roman" panose="02020603050405020304" pitchFamily="18" charset="0"/>
                    <a:cs typeface="Times New Roman" panose="02020603050405020304" pitchFamily="18" charset="0"/>
                  </a:rPr>
                </a:br>
                <a:r>
                  <a:rPr lang="en-US" sz="1600" dirty="0" smtClean="0">
                    <a:solidFill>
                      <a:srgbClr val="00B050"/>
                    </a:solidFill>
                    <a:latin typeface="Times New Roman" panose="02020603050405020304" pitchFamily="18" charset="0"/>
                    <a:cs typeface="Times New Roman" panose="02020603050405020304" pitchFamily="18" charset="0"/>
                  </a:rPr>
                  <a:t>I </a:t>
                </a:r>
                <a:r>
                  <a:rPr lang="en-US" sz="1600" dirty="0">
                    <a:solidFill>
                      <a:srgbClr val="00B050"/>
                    </a:solidFill>
                    <a:latin typeface="Times New Roman" panose="02020603050405020304" pitchFamily="18" charset="0"/>
                    <a:cs typeface="Times New Roman" panose="02020603050405020304" pitchFamily="18" charset="0"/>
                  </a:rPr>
                  <a:t>know </a:t>
                </a:r>
                <a14:m>
                  <m:oMath xmlns:m="http://schemas.openxmlformats.org/officeDocument/2006/math">
                    <m:sSup>
                      <m:sSupPr>
                        <m:ctrlPr>
                          <a:rPr lang="en-US" sz="1400" i="1">
                            <a:solidFill>
                              <a:srgbClr val="00B050"/>
                            </a:solidFill>
                            <a:latin typeface="Cambria Math" panose="02040503050406030204" pitchFamily="18" charset="0"/>
                            <a:cs typeface="Times New Roman" panose="02020603050405020304" pitchFamily="18" charset="0"/>
                          </a:rPr>
                        </m:ctrlPr>
                      </m:sSupPr>
                      <m:e>
                        <m:r>
                          <a:rPr lang="en-US" sz="1400">
                            <a:solidFill>
                              <a:srgbClr val="00B050"/>
                            </a:solidFill>
                            <a:latin typeface="Cambria Math" panose="02040503050406030204" pitchFamily="18" charset="0"/>
                            <a:cs typeface="Times New Roman" panose="02020603050405020304" pitchFamily="18" charset="0"/>
                          </a:rPr>
                          <m:t>𝑟</m:t>
                        </m:r>
                      </m:e>
                      <m:sup>
                        <m:r>
                          <a:rPr lang="en-US" sz="1400">
                            <a:solidFill>
                              <a:srgbClr val="00B050"/>
                            </a:solidFill>
                            <a:latin typeface="Cambria Math" panose="02040503050406030204" pitchFamily="18" charset="0"/>
                            <a:cs typeface="Times New Roman" panose="02020603050405020304" pitchFamily="18" charset="0"/>
                          </a:rPr>
                          <m:t>′</m:t>
                        </m:r>
                      </m:sup>
                    </m:sSup>
                    <m:r>
                      <a:rPr lang="en-US" sz="1400" i="1" smtClean="0">
                        <a:solidFill>
                          <a:srgbClr val="00B050"/>
                        </a:solidFill>
                        <a:latin typeface="Cambria Math" panose="02040503050406030204" pitchFamily="18" charset="0"/>
                        <a:cs typeface="Times New Roman" panose="02020603050405020304" pitchFamily="18" charset="0"/>
                      </a:rPr>
                      <m:t>,</m:t>
                    </m:r>
                    <m:r>
                      <a:rPr lang="en-US" sz="1400" i="1" smtClean="0">
                        <a:solidFill>
                          <a:srgbClr val="00B050"/>
                        </a:solidFill>
                        <a:latin typeface="Cambria Math" panose="02040503050406030204" pitchFamily="18" charset="0"/>
                        <a:cs typeface="Times New Roman" panose="02020603050405020304" pitchFamily="18" charset="0"/>
                      </a:rPr>
                      <m:t>𝑟</m:t>
                    </m:r>
                    <m:r>
                      <a:rPr lang="en-US" sz="1400" i="1" smtClean="0">
                        <a:solidFill>
                          <a:srgbClr val="00B050"/>
                        </a:solidFill>
                        <a:latin typeface="Cambria Math" panose="02040503050406030204" pitchFamily="18" charset="0"/>
                        <a:cs typeface="Times New Roman" panose="02020603050405020304" pitchFamily="18" charset="0"/>
                      </a:rPr>
                      <m:t>′′</m:t>
                    </m:r>
                    <m:r>
                      <a:rPr lang="en-US" sz="1400">
                        <a:solidFill>
                          <a:srgbClr val="00B050"/>
                        </a:solidFill>
                        <a:latin typeface="Cambria Math" panose="02040503050406030204" pitchFamily="18" charset="0"/>
                        <a:cs typeface="Times New Roman" panose="02020603050405020304" pitchFamily="18" charset="0"/>
                      </a:rPr>
                      <m:t>,</m:t>
                    </m:r>
                    <m:r>
                      <a:rPr lang="en-US" sz="1400" i="1">
                        <a:solidFill>
                          <a:srgbClr val="00B050"/>
                        </a:solidFill>
                        <a:latin typeface="Cambria Math" panose="02040503050406030204" pitchFamily="18" charset="0"/>
                        <a:cs typeface="Times New Roman" panose="02020603050405020304" pitchFamily="18" charset="0"/>
                      </a:rPr>
                      <m:t>𝜌</m:t>
                    </m:r>
                    <m:r>
                      <a:rPr lang="en-US" sz="1400" i="1">
                        <a:solidFill>
                          <a:srgbClr val="00B050"/>
                        </a:solidFill>
                        <a:latin typeface="Cambria Math" panose="02040503050406030204" pitchFamily="18" charset="0"/>
                        <a:cs typeface="Times New Roman" panose="02020603050405020304" pitchFamily="18"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panose="02040503050406030204" pitchFamily="18" charset="0"/>
                          </a:rPr>
                          <m:t>𝑎</m:t>
                        </m:r>
                      </m:e>
                      <m:sub>
                        <m:r>
                          <m:rPr>
                            <m:nor/>
                          </m:rPr>
                          <a:rPr lang="en-US" sz="1600">
                            <a:solidFill>
                              <a:srgbClr val="00B050"/>
                            </a:solidFill>
                          </a:rPr>
                          <m:t>pk</m:t>
                        </m:r>
                      </m:sub>
                    </m:sSub>
                    <m:r>
                      <a:rPr lang="en-US" sz="1600">
                        <a:solidFill>
                          <a:srgbClr val="00B050"/>
                        </a:solidFill>
                        <a:latin typeface="Cambria Math" panose="02040503050406030204" pitchFamily="18" charset="0"/>
                      </a:rPr>
                      <m:t> </m:t>
                    </m:r>
                  </m:oMath>
                </a14:m>
                <a:r>
                  <a:rPr lang="en-US" sz="1600" dirty="0">
                    <a:solidFill>
                      <a:srgbClr val="00B050"/>
                    </a:solidFill>
                    <a:latin typeface="Times New Roman" panose="02020603050405020304" pitchFamily="18" charset="0"/>
                    <a:cs typeface="Times New Roman" panose="02020603050405020304" pitchFamily="18" charset="0"/>
                  </a:rPr>
                  <a:t>that are consistent with </a:t>
                </a:r>
                <a14:m>
                  <m:oMath xmlns:m="http://schemas.openxmlformats.org/officeDocument/2006/math">
                    <m:r>
                      <m:rPr>
                        <m:nor/>
                      </m:rPr>
                      <a:rPr lang="en-US" sz="1600">
                        <a:solidFill>
                          <a:srgbClr val="00B050"/>
                        </a:solidFill>
                        <a:cs typeface="Times New Roman" panose="02020603050405020304" pitchFamily="18" charset="0"/>
                      </a:rPr>
                      <m:t>cm</m:t>
                    </m:r>
                  </m:oMath>
                </a14:m>
                <a:r>
                  <a:rPr lang="en-US" sz="1600" dirty="0" smtClean="0">
                    <a:solidFill>
                      <a:srgbClr val="000000"/>
                    </a:solidFill>
                    <a:latin typeface="Times New Roman" panose="02020603050405020304" pitchFamily="18" charset="0"/>
                    <a:cs typeface="Times New Roman" panose="02020603050405020304" pitchFamily="18" charset="0"/>
                  </a:rPr>
                  <a:t>.</a:t>
                </a:r>
                <a:endParaRPr lang="en-US" sz="16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39" name="Horizontal Scroll 38"/>
              <p:cNvSpPr>
                <a:spLocks noRot="1" noChangeAspect="1" noMove="1" noResize="1" noEditPoints="1" noAdjustHandles="1" noChangeArrowheads="1" noChangeShapeType="1" noTextEdit="1"/>
              </p:cNvSpPr>
              <p:nvPr/>
            </p:nvSpPr>
            <p:spPr bwMode="auto">
              <a:xfrm>
                <a:off x="4754819" y="1308380"/>
                <a:ext cx="4316015" cy="782926"/>
              </a:xfrm>
              <a:prstGeom prst="horizontalScroll">
                <a:avLst>
                  <a:gd name="adj" fmla="val 17804"/>
                </a:avLst>
              </a:prstGeom>
              <a:blipFill rotWithShape="0">
                <a:blip r:embed="rId34"/>
                <a:stretch>
                  <a:fillRect r="-423"/>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Tree>
    <p:extLst>
      <p:ext uri="{BB962C8B-B14F-4D97-AF65-F5344CB8AC3E}">
        <p14:creationId xmlns:p14="http://schemas.microsoft.com/office/powerpoint/2010/main" val="30092765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99" grpId="0"/>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41" name="Rounded Rectangle 40"/>
          <p:cNvSpPr/>
          <p:nvPr/>
        </p:nvSpPr>
        <p:spPr bwMode="auto">
          <a:xfrm>
            <a:off x="1280961" y="2258444"/>
            <a:ext cx="7730400" cy="4466206"/>
          </a:xfrm>
          <a:prstGeom prst="roundRect">
            <a:avLst>
              <a:gd name="adj" fmla="val 27389"/>
            </a:avLst>
          </a:prstGeom>
          <a:solidFill>
            <a:srgbClr val="FFFFCC"/>
          </a:solidFill>
          <a:ln w="19050" cap="flat" cmpd="sng" algn="ctr">
            <a:solidFill>
              <a:srgbClr val="FFFF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FFFF99"/>
              </a:solidFill>
            </a:endParaRPr>
          </a:p>
        </p:txBody>
      </p:sp>
      <p:sp>
        <p:nvSpPr>
          <p:cNvPr id="2" name="Title 1"/>
          <p:cNvSpPr>
            <a:spLocks noGrp="1"/>
          </p:cNvSpPr>
          <p:nvPr>
            <p:ph type="title"/>
          </p:nvPr>
        </p:nvSpPr>
        <p:spPr/>
        <p:txBody>
          <a:bodyPr/>
          <a:lstStyle/>
          <a:p>
            <a:r>
              <a:rPr lang="en-US" dirty="0" smtClean="0"/>
              <a:t>Sending direct </a:t>
            </a:r>
            <a:r>
              <a:rPr lang="en-US" dirty="0"/>
              <a:t>anonymous </a:t>
            </a:r>
            <a:r>
              <a:rPr lang="en-US" dirty="0" smtClean="0"/>
              <a:t>payments</a:t>
            </a:r>
            <a:endParaRPr lang="en-US" i="1" dirty="0"/>
          </a:p>
        </p:txBody>
      </p:sp>
      <p:cxnSp>
        <p:nvCxnSpPr>
          <p:cNvPr id="14" name="Straight Arrow Connector 13"/>
          <p:cNvCxnSpPr/>
          <p:nvPr/>
        </p:nvCxnSpPr>
        <p:spPr bwMode="auto">
          <a:xfrm flipV="1">
            <a:off x="3936288" y="4182088"/>
            <a:ext cx="0" cy="74906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64" name="Folded Corner 63"/>
          <p:cNvSpPr/>
          <p:nvPr/>
        </p:nvSpPr>
        <p:spPr bwMode="auto">
          <a:xfrm>
            <a:off x="6941020" y="2500061"/>
            <a:ext cx="1043872" cy="445062"/>
          </a:xfrm>
          <a:prstGeom prst="foldedCorner">
            <a:avLst>
              <a:gd name="adj" fmla="val 22121"/>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90" name="Folded Corner 89"/>
          <p:cNvSpPr/>
          <p:nvPr/>
        </p:nvSpPr>
        <p:spPr bwMode="auto">
          <a:xfrm>
            <a:off x="7062552" y="5639261"/>
            <a:ext cx="747948" cy="437690"/>
          </a:xfrm>
          <a:prstGeom prst="foldedCorner">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81" name="Folded Corner 80"/>
          <p:cNvSpPr/>
          <p:nvPr/>
        </p:nvSpPr>
        <p:spPr bwMode="auto">
          <a:xfrm>
            <a:off x="7139822" y="5716241"/>
            <a:ext cx="574535"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mc:AlternateContent xmlns:mc="http://schemas.openxmlformats.org/markup-compatibility/2006" xmlns:a14="http://schemas.microsoft.com/office/drawing/2010/main">
        <mc:Choice Requires="a14">
          <p:sp>
            <p:nvSpPr>
              <p:cNvPr id="33" name="TextBox 32"/>
              <p:cNvSpPr txBox="1"/>
              <p:nvPr/>
            </p:nvSpPr>
            <p:spPr>
              <a:xfrm>
                <a:off x="6496834" y="5621101"/>
                <a:ext cx="1822935" cy="9818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rPr>
                        <m:t>𝜌</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(serial number</a:t>
                </a:r>
                <a:br>
                  <a:rPr lang="en-US" sz="2000" dirty="0" smtClean="0">
                    <a:solidFill>
                      <a:srgbClr val="000000"/>
                    </a:solidFill>
                  </a:rPr>
                </a:br>
                <a:r>
                  <a:rPr lang="en-US" sz="2000" dirty="0" smtClean="0">
                    <a:solidFill>
                      <a:srgbClr val="000000"/>
                    </a:solidFill>
                  </a:rPr>
                  <a:t>randomness)</a:t>
                </a:r>
                <a:endParaRPr lang="en-US" sz="2000" dirty="0">
                  <a:solidFill>
                    <a:srgbClr val="00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6496834" y="5621101"/>
                <a:ext cx="1822935" cy="981807"/>
              </a:xfrm>
              <a:prstGeom prst="rect">
                <a:avLst/>
              </a:prstGeom>
              <a:blipFill rotWithShape="0">
                <a:blip r:embed="rId2"/>
                <a:stretch>
                  <a:fillRect l="-2676" r="-3679" b="-10559"/>
                </a:stretch>
              </a:blipFill>
            </p:spPr>
            <p:txBody>
              <a:bodyPr/>
              <a:lstStyle/>
              <a:p>
                <a:r>
                  <a:rPr lang="en-US">
                    <a:noFill/>
                  </a:rPr>
                  <a:t> </a:t>
                </a:r>
              </a:p>
            </p:txBody>
          </p:sp>
        </mc:Fallback>
      </mc:AlternateContent>
      <p:sp>
        <p:nvSpPr>
          <p:cNvPr id="35" name="Snip and Round Single Corner Rectangle 34"/>
          <p:cNvSpPr/>
          <p:nvPr/>
        </p:nvSpPr>
        <p:spPr bwMode="auto">
          <a:xfrm>
            <a:off x="6496834" y="3765097"/>
            <a:ext cx="1655899" cy="420640"/>
          </a:xfrm>
          <a:prstGeom prst="snipRoundRect">
            <a:avLst>
              <a:gd name="adj1" fmla="val 50000"/>
              <a:gd name="adj2" fmla="val 0"/>
            </a:avLst>
          </a:prstGeom>
          <a:solidFill>
            <a:schemeClr val="tx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400" dirty="0" smtClean="0">
                <a:solidFill>
                  <a:srgbClr val="000000"/>
                </a:solidFill>
              </a:rPr>
              <a:t>PRF</a:t>
            </a:r>
          </a:p>
        </p:txBody>
      </p:sp>
      <p:cxnSp>
        <p:nvCxnSpPr>
          <p:cNvPr id="37" name="Straight Arrow Connector 36"/>
          <p:cNvCxnSpPr/>
          <p:nvPr/>
        </p:nvCxnSpPr>
        <p:spPr bwMode="auto">
          <a:xfrm flipV="1">
            <a:off x="7409246" y="4191674"/>
            <a:ext cx="0" cy="1542410"/>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57" name="Folded Corner 56"/>
          <p:cNvSpPr/>
          <p:nvPr/>
        </p:nvSpPr>
        <p:spPr bwMode="auto">
          <a:xfrm>
            <a:off x="5406779" y="3754597"/>
            <a:ext cx="679732" cy="445062"/>
          </a:xfrm>
          <a:prstGeom prst="foldedCorner">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45" name="Folded Corner 44"/>
          <p:cNvSpPr/>
          <p:nvPr/>
        </p:nvSpPr>
        <p:spPr bwMode="auto">
          <a:xfrm>
            <a:off x="1865179" y="4834246"/>
            <a:ext cx="902764" cy="445062"/>
          </a:xfrm>
          <a:prstGeom prst="foldedCorner">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46" name="Folded Corner 45"/>
          <p:cNvSpPr/>
          <p:nvPr/>
        </p:nvSpPr>
        <p:spPr bwMode="auto">
          <a:xfrm>
            <a:off x="1944446" y="4911865"/>
            <a:ext cx="751129"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58" name="Folded Corner 57"/>
          <p:cNvSpPr/>
          <p:nvPr/>
        </p:nvSpPr>
        <p:spPr bwMode="auto">
          <a:xfrm>
            <a:off x="5463422" y="3811241"/>
            <a:ext cx="574535"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mc:AlternateContent xmlns:mc="http://schemas.openxmlformats.org/markup-compatibility/2006" xmlns:a14="http://schemas.microsoft.com/office/drawing/2010/main">
        <mc:Choice Requires="a14">
          <p:sp>
            <p:nvSpPr>
              <p:cNvPr id="59" name="TextBox 58"/>
              <p:cNvSpPr txBox="1"/>
              <p:nvPr/>
            </p:nvSpPr>
            <p:spPr>
              <a:xfrm>
                <a:off x="5417390" y="3761448"/>
                <a:ext cx="645498" cy="458652"/>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i="1" smtClean="0">
                          <a:solidFill>
                            <a:srgbClr val="000000"/>
                          </a:solidFill>
                          <a:latin typeface="Cambria Math" panose="02040503050406030204" pitchFamily="18" charset="0"/>
                        </a:rPr>
                        <m:t>𝑟</m:t>
                      </m:r>
                      <m:r>
                        <a:rPr lang="en-US" i="1" smtClean="0">
                          <a:solidFill>
                            <a:srgbClr val="000000"/>
                          </a:solidFill>
                          <a:latin typeface="Cambria Math" panose="02040503050406030204" pitchFamily="18" charset="0"/>
                        </a:rPr>
                        <m:t>′</m:t>
                      </m:r>
                    </m:oMath>
                  </m:oMathPara>
                </a14:m>
                <a:r>
                  <a:rPr lang="en-US" dirty="0" smtClean="0">
                    <a:solidFill>
                      <a:srgbClr val="000000"/>
                    </a:solidFill>
                  </a:rPr>
                  <a:t/>
                </a:r>
                <a:br>
                  <a:rPr lang="en-US" dirty="0" smtClean="0">
                    <a:solidFill>
                      <a:srgbClr val="000000"/>
                    </a:solidFill>
                  </a:rPr>
                </a:br>
                <a:endParaRPr lang="en-US" sz="2000" dirty="0">
                  <a:solidFill>
                    <a:srgbClr val="000000"/>
                  </a:solidFill>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5417390" y="3761448"/>
                <a:ext cx="645498" cy="458652"/>
              </a:xfrm>
              <a:prstGeom prst="rect">
                <a:avLst/>
              </a:prstGeom>
              <a:blipFill rotWithShape="0">
                <a:blip r:embed="rId3"/>
                <a:stretch>
                  <a:fillRect t="-2667" b="-1333"/>
                </a:stretch>
              </a:blipFill>
            </p:spPr>
            <p:txBody>
              <a:bodyPr/>
              <a:lstStyle/>
              <a:p>
                <a:r>
                  <a:rPr lang="en-US">
                    <a:noFill/>
                  </a:rPr>
                  <a:t> </a:t>
                </a:r>
              </a:p>
            </p:txBody>
          </p:sp>
        </mc:Fallback>
      </mc:AlternateContent>
      <p:sp>
        <p:nvSpPr>
          <p:cNvPr id="47" name="Folded Corner 46"/>
          <p:cNvSpPr/>
          <p:nvPr/>
        </p:nvSpPr>
        <p:spPr bwMode="auto">
          <a:xfrm>
            <a:off x="7054308" y="2556705"/>
            <a:ext cx="865848"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cxnSp>
        <p:nvCxnSpPr>
          <p:cNvPr id="60" name="Straight Arrow Connector 59"/>
          <p:cNvCxnSpPr/>
          <p:nvPr/>
        </p:nvCxnSpPr>
        <p:spPr bwMode="auto">
          <a:xfrm flipH="1">
            <a:off x="4880602" y="3983863"/>
            <a:ext cx="710994" cy="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2" name="TextBox 61"/>
              <p:cNvSpPr txBox="1"/>
              <p:nvPr/>
            </p:nvSpPr>
            <p:spPr>
              <a:xfrm>
                <a:off x="1808933" y="4862072"/>
                <a:ext cx="968535" cy="7201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rPr>
                        <m:t>𝑣</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(value)</a:t>
                </a:r>
                <a:endParaRPr lang="en-US" sz="2000" dirty="0">
                  <a:solidFill>
                    <a:srgbClr val="000000"/>
                  </a:solidFill>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1808933" y="4862072"/>
                <a:ext cx="968535" cy="720197"/>
              </a:xfrm>
              <a:prstGeom prst="rect">
                <a:avLst/>
              </a:prstGeom>
              <a:blipFill rotWithShape="0">
                <a:blip r:embed="rId4"/>
                <a:stretch>
                  <a:fillRect l="-6289" r="-6918"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496834" y="2490320"/>
                <a:ext cx="1907895" cy="72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mtClean="0">
                          <a:solidFill>
                            <a:srgbClr val="000000"/>
                          </a:solidFill>
                          <a:latin typeface="Arial"/>
                        </a:rPr>
                        <m:t>sn</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(serial number)</a:t>
                </a:r>
                <a:endParaRPr lang="en-US" sz="2000" dirty="0">
                  <a:solidFill>
                    <a:srgbClr val="0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496834" y="2490320"/>
                <a:ext cx="1907895" cy="720197"/>
              </a:xfrm>
              <a:prstGeom prst="rect">
                <a:avLst/>
              </a:prstGeom>
              <a:blipFill rotWithShape="0">
                <a:blip r:embed="rId5"/>
                <a:stretch>
                  <a:fillRect l="-2556" r="-3514" b="-15254"/>
                </a:stretch>
              </a:blipFill>
            </p:spPr>
            <p:txBody>
              <a:bodyPr/>
              <a:lstStyle/>
              <a:p>
                <a:r>
                  <a:rPr lang="en-US">
                    <a:noFill/>
                  </a:rPr>
                  <a:t> </a:t>
                </a:r>
              </a:p>
            </p:txBody>
          </p:sp>
        </mc:Fallback>
      </mc:AlternateContent>
      <p:sp>
        <p:nvSpPr>
          <p:cNvPr id="67" name="Folded Corner 66"/>
          <p:cNvSpPr/>
          <p:nvPr/>
        </p:nvSpPr>
        <p:spPr bwMode="auto">
          <a:xfrm>
            <a:off x="3495759" y="2535036"/>
            <a:ext cx="865848" cy="367730"/>
          </a:xfrm>
          <a:prstGeom prst="foldedCorner">
            <a:avLst>
              <a:gd name="adj" fmla="val 29870"/>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8" name="TextBox 67"/>
              <p:cNvSpPr txBox="1"/>
              <p:nvPr/>
            </p:nvSpPr>
            <p:spPr>
              <a:xfrm>
                <a:off x="2769424" y="2490320"/>
                <a:ext cx="2291012" cy="7201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mtClean="0">
                          <a:solidFill>
                            <a:srgbClr val="000000"/>
                          </a:solidFill>
                          <a:latin typeface="Arial"/>
                        </a:rPr>
                        <m:t>cm</m:t>
                      </m:r>
                    </m:oMath>
                  </m:oMathPara>
                </a14:m>
                <a:r>
                  <a:rPr lang="en-US" dirty="0" smtClean="0">
                    <a:solidFill>
                      <a:srgbClr val="000000"/>
                    </a:solidFill>
                  </a:rPr>
                  <a:t/>
                </a:r>
                <a:br>
                  <a:rPr lang="en-US" dirty="0" smtClean="0">
                    <a:solidFill>
                      <a:srgbClr val="000000"/>
                    </a:solidFill>
                  </a:rPr>
                </a:br>
                <a:r>
                  <a:rPr lang="en-US" sz="2000" dirty="0" smtClean="0">
                    <a:solidFill>
                      <a:srgbClr val="000000"/>
                    </a:solidFill>
                  </a:rPr>
                  <a:t>(coin commitment)</a:t>
                </a:r>
                <a:endParaRPr lang="en-US" sz="2000" dirty="0">
                  <a:solidFill>
                    <a:srgbClr val="000000"/>
                  </a:solidFill>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2769424" y="2490320"/>
                <a:ext cx="2291012" cy="720197"/>
              </a:xfrm>
              <a:prstGeom prst="rect">
                <a:avLst/>
              </a:prstGeom>
              <a:blipFill rotWithShape="0">
                <a:blip r:embed="rId6"/>
                <a:stretch>
                  <a:fillRect l="-2128" r="-3191" b="-15254"/>
                </a:stretch>
              </a:blipFill>
            </p:spPr>
            <p:txBody>
              <a:bodyPr/>
              <a:lstStyle/>
              <a:p>
                <a:r>
                  <a:rPr lang="en-US">
                    <a:noFill/>
                  </a:rPr>
                  <a:t> </a:t>
                </a:r>
              </a:p>
            </p:txBody>
          </p:sp>
        </mc:Fallback>
      </mc:AlternateContent>
      <p:cxnSp>
        <p:nvCxnSpPr>
          <p:cNvPr id="69" name="Straight Arrow Connector 68"/>
          <p:cNvCxnSpPr/>
          <p:nvPr/>
        </p:nvCxnSpPr>
        <p:spPr bwMode="auto">
          <a:xfrm flipV="1">
            <a:off x="3936288" y="3114675"/>
            <a:ext cx="0" cy="64938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cxnSp>
        <p:nvCxnSpPr>
          <p:cNvPr id="70" name="Straight Arrow Connector 69"/>
          <p:cNvCxnSpPr/>
          <p:nvPr/>
        </p:nvCxnSpPr>
        <p:spPr bwMode="auto">
          <a:xfrm flipV="1">
            <a:off x="7409246" y="3114675"/>
            <a:ext cx="0" cy="64938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71" name="Snip Single Corner Rectangle 70"/>
          <p:cNvSpPr/>
          <p:nvPr/>
        </p:nvSpPr>
        <p:spPr bwMode="auto">
          <a:xfrm flipH="1">
            <a:off x="3176505" y="4910632"/>
            <a:ext cx="1695546" cy="420640"/>
          </a:xfrm>
          <a:prstGeom prst="snip1Rect">
            <a:avLst>
              <a:gd name="adj" fmla="val 50000"/>
            </a:avLst>
          </a:prstGeom>
          <a:solidFill>
            <a:schemeClr val="tx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400" dirty="0" smtClean="0">
                <a:solidFill>
                  <a:srgbClr val="000000"/>
                </a:solidFill>
              </a:rPr>
              <a:t>commit</a:t>
            </a:r>
          </a:p>
        </p:txBody>
      </p:sp>
      <p:sp>
        <p:nvSpPr>
          <p:cNvPr id="9" name="Freeform 8"/>
          <p:cNvSpPr/>
          <p:nvPr/>
        </p:nvSpPr>
        <p:spPr bwMode="auto">
          <a:xfrm>
            <a:off x="4359666" y="5362575"/>
            <a:ext cx="2898385" cy="485775"/>
          </a:xfrm>
          <a:custGeom>
            <a:avLst/>
            <a:gdLst>
              <a:gd name="connsiteX0" fmla="*/ 2943225 w 2943225"/>
              <a:gd name="connsiteY0" fmla="*/ 485775 h 485775"/>
              <a:gd name="connsiteX1" fmla="*/ 0 w 2943225"/>
              <a:gd name="connsiteY1" fmla="*/ 485775 h 485775"/>
              <a:gd name="connsiteX2" fmla="*/ 0 w 2943225"/>
              <a:gd name="connsiteY2" fmla="*/ 0 h 485775"/>
            </a:gdLst>
            <a:ahLst/>
            <a:cxnLst>
              <a:cxn ang="0">
                <a:pos x="connsiteX0" y="connsiteY0"/>
              </a:cxn>
              <a:cxn ang="0">
                <a:pos x="connsiteX1" y="connsiteY1"/>
              </a:cxn>
              <a:cxn ang="0">
                <a:pos x="connsiteX2" y="connsiteY2"/>
              </a:cxn>
            </a:cxnLst>
            <a:rect l="l" t="t" r="r" b="b"/>
            <a:pathLst>
              <a:path w="2943225" h="485775">
                <a:moveTo>
                  <a:pt x="2943225" y="485775"/>
                </a:moveTo>
                <a:lnTo>
                  <a:pt x="0" y="485775"/>
                </a:lnTo>
                <a:lnTo>
                  <a:pt x="0" y="0"/>
                </a:lnTo>
              </a:path>
            </a:pathLst>
          </a:custGeom>
          <a:noFill/>
          <a:ln w="38100" cap="flat" cmpd="sng" algn="ctr">
            <a:solidFill>
              <a:schemeClr val="tx1"/>
            </a:solidFill>
            <a:prstDash val="solid"/>
            <a:round/>
            <a:headEnd type="none" w="med" len="med"/>
            <a:tailEnd type="triangle" w="med" len="med"/>
          </a:ln>
          <a:effectLst/>
        </p:spPr>
        <p:txBody>
          <a:bodyPr vert="eaVert" wrap="none" lIns="91440" tIns="45720" rIns="91440" bIns="45720" numCol="1" rtlCol="0" anchor="ctr" anchorCtr="0" compatLnSpc="1">
            <a:prstTxWarp prst="textNoShape">
              <a:avLst/>
            </a:prstTxWarp>
          </a:bodyPr>
          <a:lstStyle/>
          <a:p>
            <a:endParaRPr lang="en-US" smtClean="0"/>
          </a:p>
        </p:txBody>
      </p:sp>
      <p:cxnSp>
        <p:nvCxnSpPr>
          <p:cNvPr id="74" name="Straight Arrow Connector 73"/>
          <p:cNvCxnSpPr/>
          <p:nvPr/>
        </p:nvCxnSpPr>
        <p:spPr bwMode="auto">
          <a:xfrm flipV="1">
            <a:off x="3650538" y="5383016"/>
            <a:ext cx="0" cy="74906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76" name="Folded Corner 75"/>
          <p:cNvSpPr/>
          <p:nvPr/>
        </p:nvSpPr>
        <p:spPr bwMode="auto">
          <a:xfrm>
            <a:off x="5398228" y="4917513"/>
            <a:ext cx="679732" cy="445062"/>
          </a:xfrm>
          <a:prstGeom prst="foldedCorner">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77" name="Folded Corner 76"/>
          <p:cNvSpPr/>
          <p:nvPr/>
        </p:nvSpPr>
        <p:spPr bwMode="auto">
          <a:xfrm>
            <a:off x="5454871" y="4974157"/>
            <a:ext cx="574535" cy="331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mc:AlternateContent xmlns:mc="http://schemas.openxmlformats.org/markup-compatibility/2006" xmlns:a14="http://schemas.microsoft.com/office/drawing/2010/main">
        <mc:Choice Requires="a14">
          <p:sp>
            <p:nvSpPr>
              <p:cNvPr id="78" name="TextBox 77"/>
              <p:cNvSpPr txBox="1"/>
              <p:nvPr/>
            </p:nvSpPr>
            <p:spPr>
              <a:xfrm>
                <a:off x="5486132" y="4924364"/>
                <a:ext cx="662361" cy="458587"/>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i="1" smtClean="0">
                          <a:solidFill>
                            <a:srgbClr val="000000"/>
                          </a:solidFill>
                          <a:latin typeface="Cambria Math" panose="02040503050406030204" pitchFamily="18" charset="0"/>
                        </a:rPr>
                        <m:t>𝑟</m:t>
                      </m:r>
                      <m:r>
                        <a:rPr lang="en-US" i="1" smtClean="0">
                          <a:solidFill>
                            <a:srgbClr val="000000"/>
                          </a:solidFill>
                          <a:latin typeface="Cambria Math" panose="02040503050406030204" pitchFamily="18" charset="0"/>
                        </a:rPr>
                        <m:t>′′</m:t>
                      </m:r>
                    </m:oMath>
                  </m:oMathPara>
                </a14:m>
                <a:endParaRPr lang="en-US" sz="2000" dirty="0">
                  <a:solidFill>
                    <a:srgbClr val="000000"/>
                  </a:solidFill>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5486132" y="4924364"/>
                <a:ext cx="662361" cy="458587"/>
              </a:xfrm>
              <a:prstGeom prst="rect">
                <a:avLst/>
              </a:prstGeom>
              <a:blipFill rotWithShape="0">
                <a:blip r:embed="rId7"/>
                <a:stretch>
                  <a:fillRect l="-5505" t="-2667" b="-1333"/>
                </a:stretch>
              </a:blipFill>
            </p:spPr>
            <p:txBody>
              <a:bodyPr/>
              <a:lstStyle/>
              <a:p>
                <a:r>
                  <a:rPr lang="en-US">
                    <a:noFill/>
                  </a:rPr>
                  <a:t> </a:t>
                </a:r>
              </a:p>
            </p:txBody>
          </p:sp>
        </mc:Fallback>
      </mc:AlternateContent>
      <p:cxnSp>
        <p:nvCxnSpPr>
          <p:cNvPr id="79" name="Straight Arrow Connector 78"/>
          <p:cNvCxnSpPr/>
          <p:nvPr/>
        </p:nvCxnSpPr>
        <p:spPr bwMode="auto">
          <a:xfrm flipH="1">
            <a:off x="4872051" y="5146779"/>
            <a:ext cx="710994" cy="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82" name="Snip Single Corner Rectangle 81"/>
          <p:cNvSpPr/>
          <p:nvPr/>
        </p:nvSpPr>
        <p:spPr bwMode="auto">
          <a:xfrm flipH="1">
            <a:off x="1719019" y="3761448"/>
            <a:ext cx="3153032" cy="420640"/>
          </a:xfrm>
          <a:prstGeom prst="snip1Rect">
            <a:avLst>
              <a:gd name="adj" fmla="val 50000"/>
            </a:avLst>
          </a:prstGeom>
          <a:solidFill>
            <a:schemeClr val="tx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400" dirty="0" smtClean="0">
                <a:solidFill>
                  <a:srgbClr val="000000"/>
                </a:solidFill>
              </a:rPr>
              <a:t>commit</a:t>
            </a:r>
          </a:p>
        </p:txBody>
      </p:sp>
      <p:cxnSp>
        <p:nvCxnSpPr>
          <p:cNvPr id="83" name="Straight Arrow Connector 82"/>
          <p:cNvCxnSpPr/>
          <p:nvPr/>
        </p:nvCxnSpPr>
        <p:spPr bwMode="auto">
          <a:xfrm flipV="1">
            <a:off x="2297988" y="4182088"/>
            <a:ext cx="0" cy="749061"/>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87" name="Folded Corner 86"/>
          <p:cNvSpPr/>
          <p:nvPr/>
        </p:nvSpPr>
        <p:spPr bwMode="auto">
          <a:xfrm>
            <a:off x="3306626" y="6096138"/>
            <a:ext cx="868124" cy="506769"/>
          </a:xfrm>
          <a:prstGeom prst="foldedCorner">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48" name="Folded Corner 47"/>
          <p:cNvSpPr/>
          <p:nvPr/>
        </p:nvSpPr>
        <p:spPr bwMode="auto">
          <a:xfrm>
            <a:off x="8239125" y="4591049"/>
            <a:ext cx="781050" cy="581025"/>
          </a:xfrm>
          <a:prstGeom prst="foldedCorner">
            <a:avLst>
              <a:gd name="adj" fmla="val 32555"/>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88" name="Folded Corner 87"/>
          <p:cNvSpPr/>
          <p:nvPr/>
        </p:nvSpPr>
        <p:spPr bwMode="auto">
          <a:xfrm>
            <a:off x="3363270" y="6152783"/>
            <a:ext cx="733771" cy="377774"/>
          </a:xfrm>
          <a:prstGeom prst="foldedCorner">
            <a:avLst>
              <a:gd name="adj" fmla="val 32555"/>
            </a:avLst>
          </a:prstGeom>
          <a:solidFill>
            <a:srgbClr val="E2C4A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p:sp>
        <p:nvSpPr>
          <p:cNvPr id="91" name="Folded Corner 90"/>
          <p:cNvSpPr/>
          <p:nvPr/>
        </p:nvSpPr>
        <p:spPr bwMode="auto">
          <a:xfrm>
            <a:off x="8319768" y="4672355"/>
            <a:ext cx="630411" cy="426324"/>
          </a:xfrm>
          <a:prstGeom prst="foldedCorner">
            <a:avLst>
              <a:gd name="adj" fmla="val 32555"/>
            </a:avLst>
          </a:prstGeom>
          <a:blipFill>
            <a:blip r:embed="rId8"/>
            <a:tile tx="0" ty="0" sx="100000" sy="100000" flip="none" algn="tl"/>
          </a:bli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b" anchorCtr="1" compatLnSpc="1">
            <a:prstTxWarp prst="textNoShape">
              <a:avLst/>
            </a:prstTxWarp>
          </a:bodyPr>
          <a:lstStyle/>
          <a:p>
            <a:endParaRPr lang="en-US" sz="2000" dirty="0" smtClean="0">
              <a:solidFill>
                <a:srgbClr val="000000"/>
              </a:solidFill>
            </a:endParaRPr>
          </a:p>
        </p:txBody>
      </p:sp>
      <mc:AlternateContent xmlns:mc="http://schemas.openxmlformats.org/markup-compatibility/2006" xmlns:a14="http://schemas.microsoft.com/office/drawing/2010/main">
        <mc:Choice Requires="a14">
          <p:sp>
            <p:nvSpPr>
              <p:cNvPr id="10" name="Rectangle 9"/>
              <p:cNvSpPr/>
              <p:nvPr/>
            </p:nvSpPr>
            <p:spPr>
              <a:xfrm>
                <a:off x="3295535" y="6029880"/>
                <a:ext cx="879215" cy="5481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2D5DAD"/>
                              </a:solidFill>
                              <a:latin typeface="Cambria Math" panose="02040503050406030204" pitchFamily="18" charset="0"/>
                            </a:rPr>
                          </m:ctrlPr>
                        </m:sSubPr>
                        <m:e>
                          <m:r>
                            <a:rPr lang="en-US" i="1">
                              <a:solidFill>
                                <a:srgbClr val="2D5DAD"/>
                              </a:solidFill>
                              <a:latin typeface="Cambria Math" panose="02040503050406030204" pitchFamily="18" charset="0"/>
                            </a:rPr>
                            <m:t>𝑎</m:t>
                          </m:r>
                        </m:e>
                        <m:sub>
                          <m:r>
                            <m:rPr>
                              <m:nor/>
                            </m:rPr>
                            <a:rPr lang="en-US">
                              <a:solidFill>
                                <a:srgbClr val="2D5DAD"/>
                              </a:solidFill>
                            </a:rPr>
                            <m:t>pk</m:t>
                          </m:r>
                        </m:sub>
                      </m:sSub>
                    </m:oMath>
                  </m:oMathPara>
                </a14:m>
                <a:endParaRPr lang="en-US" dirty="0">
                  <a:solidFill>
                    <a:srgbClr val="2D5DAD"/>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3295535" y="6029880"/>
                <a:ext cx="879215" cy="548163"/>
              </a:xfrm>
              <a:prstGeom prst="rect">
                <a:avLst/>
              </a:prstGeom>
              <a:blipFill rotWithShape="0">
                <a:blip r:embed="rId9"/>
                <a:stretch>
                  <a:fillRect b="-2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8242923" y="4586656"/>
                <a:ext cx="858376" cy="4910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2D5DAD"/>
                              </a:solidFill>
                              <a:latin typeface="Cambria Math" panose="02040503050406030204" pitchFamily="18" charset="0"/>
                            </a:rPr>
                          </m:ctrlPr>
                        </m:sSubPr>
                        <m:e>
                          <m:r>
                            <a:rPr lang="en-US" i="1">
                              <a:solidFill>
                                <a:srgbClr val="2D5DAD"/>
                              </a:solidFill>
                              <a:latin typeface="Cambria Math" panose="02040503050406030204" pitchFamily="18" charset="0"/>
                            </a:rPr>
                            <m:t>𝑎</m:t>
                          </m:r>
                        </m:e>
                        <m:sub>
                          <m:r>
                            <m:rPr>
                              <m:nor/>
                            </m:rPr>
                            <a:rPr lang="en-US">
                              <a:solidFill>
                                <a:srgbClr val="2D5DAD"/>
                              </a:solidFill>
                            </a:rPr>
                            <m:t>sk</m:t>
                          </m:r>
                        </m:sub>
                      </m:sSub>
                    </m:oMath>
                  </m:oMathPara>
                </a14:m>
                <a:endParaRPr lang="en-US" dirty="0">
                  <a:solidFill>
                    <a:srgbClr val="2D5DAD"/>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8242923" y="4586656"/>
                <a:ext cx="858376" cy="491096"/>
              </a:xfrm>
              <a:prstGeom prst="rect">
                <a:avLst/>
              </a:prstGeom>
              <a:blipFill rotWithShape="0">
                <a:blip r:embed="rId10"/>
                <a:stretch>
                  <a:fillRect b="-20988"/>
                </a:stretch>
              </a:blipFill>
            </p:spPr>
            <p:txBody>
              <a:bodyPr/>
              <a:lstStyle/>
              <a:p>
                <a:r>
                  <a:rPr lang="en-US">
                    <a:noFill/>
                  </a:rPr>
                  <a:t> </a:t>
                </a:r>
              </a:p>
            </p:txBody>
          </p:sp>
        </mc:Fallback>
      </mc:AlternateContent>
      <p:sp>
        <p:nvSpPr>
          <p:cNvPr id="92" name="TextBox 91"/>
          <p:cNvSpPr txBox="1"/>
          <p:nvPr/>
        </p:nvSpPr>
        <p:spPr>
          <a:xfrm rot="3906225">
            <a:off x="7339574" y="3098379"/>
            <a:ext cx="2393605" cy="406265"/>
          </a:xfrm>
          <a:prstGeom prst="rect">
            <a:avLst/>
          </a:prstGeom>
          <a:noFill/>
        </p:spPr>
        <p:txBody>
          <a:bodyPr wrap="none" rtlCol="0">
            <a:spAutoFit/>
          </a:bodyPr>
          <a:lstStyle/>
          <a:p>
            <a:r>
              <a:rPr lang="en-US" sz="2400" dirty="0" smtClean="0">
                <a:solidFill>
                  <a:srgbClr val="00B050"/>
                </a:solidFill>
              </a:rPr>
              <a:t>Known to payee</a:t>
            </a:r>
            <a:endParaRPr lang="en-US" sz="2400" dirty="0">
              <a:solidFill>
                <a:srgbClr val="00B050"/>
              </a:solidFill>
            </a:endParaRPr>
          </a:p>
        </p:txBody>
      </p:sp>
      <mc:AlternateContent xmlns:mc="http://schemas.openxmlformats.org/markup-compatibility/2006" xmlns:a14="http://schemas.microsoft.com/office/drawing/2010/main">
        <mc:Choice Requires="a14">
          <p:sp>
            <p:nvSpPr>
              <p:cNvPr id="43" name="TextBox 42"/>
              <p:cNvSpPr txBox="1"/>
              <p:nvPr/>
            </p:nvSpPr>
            <p:spPr>
              <a:xfrm>
                <a:off x="180996" y="977772"/>
                <a:ext cx="8920303" cy="1280672"/>
              </a:xfrm>
              <a:prstGeom prst="rect">
                <a:avLst/>
              </a:prstGeom>
              <a:noFill/>
            </p:spPr>
            <p:txBody>
              <a:bodyPr wrap="square" rtlCol="0">
                <a:spAutoFit/>
              </a:bodyPr>
              <a:lstStyle/>
              <a:p>
                <a:pPr marL="514350" indent="-514350" algn="l">
                  <a:buFont typeface="+mj-lt"/>
                  <a:buAutoNum type="arabicPeriod"/>
                </a:pPr>
                <a:r>
                  <a:rPr lang="en-US" dirty="0" smtClean="0">
                    <a:solidFill>
                      <a:srgbClr val="000000"/>
                    </a:solidFill>
                  </a:rPr>
                  <a:t>Create coin using </a:t>
                </a:r>
                <a14:m>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m:rPr>
                            <m:nor/>
                          </m:rPr>
                          <a:rPr lang="en-US">
                            <a:solidFill>
                              <a:srgbClr val="000000"/>
                            </a:solidFill>
                          </a:rPr>
                          <m:t>pk</m:t>
                        </m:r>
                      </m:sub>
                    </m:sSub>
                  </m:oMath>
                </a14:m>
                <a:r>
                  <a:rPr lang="en-US" dirty="0" smtClean="0">
                    <a:solidFill>
                      <a:srgbClr val="000000"/>
                    </a:solidFill>
                  </a:rPr>
                  <a:t> of payee.</a:t>
                </a:r>
              </a:p>
              <a:p>
                <a:pPr marL="514350" indent="-514350" algn="l">
                  <a:buFont typeface="+mj-lt"/>
                  <a:buAutoNum type="arabicPeriod"/>
                </a:pPr>
                <a:r>
                  <a:rPr lang="en-US" dirty="0" smtClean="0">
                    <a:solidFill>
                      <a:srgbClr val="000000"/>
                    </a:solidFill>
                  </a:rPr>
                  <a:t>Send coin secrets (</a:t>
                </a:r>
                <a14:m>
                  <m:oMath xmlns:m="http://schemas.openxmlformats.org/officeDocument/2006/math">
                    <m:r>
                      <a:rPr lang="en-US" i="1" smtClean="0">
                        <a:solidFill>
                          <a:srgbClr val="000000"/>
                        </a:solidFill>
                        <a:latin typeface="Cambria Math" panose="02040503050406030204" pitchFamily="18" charset="0"/>
                      </a:rPr>
                      <m:t>𝑣</m:t>
                    </m:r>
                    <m:r>
                      <a:rPr lang="en-US" i="1" smtClean="0">
                        <a:solidFill>
                          <a:srgbClr val="000000"/>
                        </a:solidFill>
                        <a:latin typeface="Cambria Math" panose="02040503050406030204" pitchFamily="18" charset="0"/>
                      </a:rPr>
                      <m:t>,</m:t>
                    </m:r>
                    <m:r>
                      <a:rPr lang="en-US" i="1" smtClean="0">
                        <a:solidFill>
                          <a:srgbClr val="000000"/>
                        </a:solidFill>
                        <a:latin typeface="Cambria Math" panose="02040503050406030204" pitchFamily="18" charset="0"/>
                      </a:rPr>
                      <m:t>𝜌</m:t>
                    </m:r>
                    <m:r>
                      <a:rPr lang="en-US" i="1" smtClean="0">
                        <a:solidFill>
                          <a:srgbClr val="000000"/>
                        </a:solidFill>
                        <a:latin typeface="Cambria Math" panose="02040503050406030204" pitchFamily="18" charset="0"/>
                      </a:rPr>
                      <m:t>,</m:t>
                    </m:r>
                    <m:sSup>
                      <m:sSupPr>
                        <m:ctrlPr>
                          <a:rPr lang="en-US" i="1" smtClean="0">
                            <a:solidFill>
                              <a:srgbClr val="000000"/>
                            </a:solidFill>
                            <a:latin typeface="Cambria Math" panose="02040503050406030204" pitchFamily="18" charset="0"/>
                          </a:rPr>
                        </m:ctrlPr>
                      </m:sSupPr>
                      <m:e>
                        <m:r>
                          <a:rPr lang="en-US" i="1" smtClean="0">
                            <a:solidFill>
                              <a:srgbClr val="000000"/>
                            </a:solidFill>
                            <a:latin typeface="Cambria Math" panose="02040503050406030204" pitchFamily="18" charset="0"/>
                          </a:rPr>
                          <m:t>𝑟</m:t>
                        </m:r>
                      </m:e>
                      <m:sup>
                        <m:r>
                          <a:rPr lang="en-US" i="1" smtClean="0">
                            <a:solidFill>
                              <a:srgbClr val="000000"/>
                            </a:solidFill>
                            <a:latin typeface="Cambria Math" panose="02040503050406030204" pitchFamily="18" charset="0"/>
                          </a:rPr>
                          <m:t>′</m:t>
                        </m:r>
                      </m:sup>
                    </m:sSup>
                    <m:r>
                      <a:rPr lang="en-US" i="1" smtClean="0">
                        <a:solidFill>
                          <a:srgbClr val="000000"/>
                        </a:solidFill>
                        <a:latin typeface="Cambria Math" panose="02040503050406030204" pitchFamily="18" charset="0"/>
                      </a:rPr>
                      <m:t>,</m:t>
                    </m:r>
                    <m:r>
                      <a:rPr lang="en-US" i="1" smtClean="0">
                        <a:solidFill>
                          <a:srgbClr val="000000"/>
                        </a:solidFill>
                        <a:latin typeface="Cambria Math" panose="02040503050406030204" pitchFamily="18" charset="0"/>
                      </a:rPr>
                      <m:t>𝑟</m:t>
                    </m:r>
                    <m:r>
                      <a:rPr lang="en-US" i="1" smtClean="0">
                        <a:solidFill>
                          <a:srgbClr val="000000"/>
                        </a:solidFill>
                        <a:latin typeface="Cambria Math" panose="02040503050406030204" pitchFamily="18" charset="0"/>
                      </a:rPr>
                      <m:t>′′</m:t>
                    </m:r>
                  </m:oMath>
                </a14:m>
                <a:r>
                  <a:rPr lang="en-US" dirty="0" smtClean="0">
                    <a:solidFill>
                      <a:srgbClr val="000000"/>
                    </a:solidFill>
                  </a:rPr>
                  <a:t>) to payee</a:t>
                </a:r>
                <a:br>
                  <a:rPr lang="en-US" dirty="0" smtClean="0">
                    <a:solidFill>
                      <a:srgbClr val="000000"/>
                    </a:solidFill>
                  </a:rPr>
                </a:br>
                <a:r>
                  <a:rPr lang="en-US" u="sng" dirty="0" smtClean="0">
                    <a:solidFill>
                      <a:srgbClr val="000000"/>
                    </a:solidFill>
                  </a:rPr>
                  <a:t>out of band</a:t>
                </a:r>
                <a:r>
                  <a:rPr lang="en-US" dirty="0" smtClean="0">
                    <a:solidFill>
                      <a:srgbClr val="000000"/>
                    </a:solidFill>
                  </a:rPr>
                  <a:t>, or </a:t>
                </a:r>
                <a:r>
                  <a:rPr lang="en-US" u="sng" dirty="0" smtClean="0">
                    <a:solidFill>
                      <a:srgbClr val="000000"/>
                    </a:solidFill>
                  </a:rPr>
                  <a:t>encrypted to payee’s public key</a:t>
                </a:r>
                <a:r>
                  <a:rPr lang="en-US" dirty="0" smtClean="0">
                    <a:solidFill>
                      <a:srgbClr val="000000"/>
                    </a:solidFill>
                  </a:rPr>
                  <a:t>.</a:t>
                </a:r>
              </a:p>
            </p:txBody>
          </p:sp>
        </mc:Choice>
        <mc:Fallback xmlns="">
          <p:sp>
            <p:nvSpPr>
              <p:cNvPr id="43" name="TextBox 42"/>
              <p:cNvSpPr txBox="1">
                <a:spLocks noRot="1" noChangeAspect="1" noMove="1" noResize="1" noEditPoints="1" noAdjustHandles="1" noChangeArrowheads="1" noChangeShapeType="1" noTextEdit="1"/>
              </p:cNvSpPr>
              <p:nvPr/>
            </p:nvSpPr>
            <p:spPr>
              <a:xfrm>
                <a:off x="180996" y="977772"/>
                <a:ext cx="8920303" cy="1280672"/>
              </a:xfrm>
              <a:prstGeom prst="rect">
                <a:avLst/>
              </a:prstGeom>
              <a:blipFill rotWithShape="0">
                <a:blip r:embed="rId11"/>
                <a:stretch>
                  <a:fillRect l="-1230" t="-10000" b="-12381"/>
                </a:stretch>
              </a:blipFill>
            </p:spPr>
            <p:txBody>
              <a:bodyPr/>
              <a:lstStyle/>
              <a:p>
                <a:r>
                  <a:rPr lang="en-US">
                    <a:noFill/>
                  </a:rPr>
                  <a:t> </a:t>
                </a:r>
              </a:p>
            </p:txBody>
          </p:sp>
        </mc:Fallback>
      </mc:AlternateContent>
      <p:sp>
        <p:nvSpPr>
          <p:cNvPr id="44" name="Freeform 43"/>
          <p:cNvSpPr/>
          <p:nvPr/>
        </p:nvSpPr>
        <p:spPr bwMode="auto">
          <a:xfrm rot="16200000" flipH="1">
            <a:off x="8056037" y="4089883"/>
            <a:ext cx="679168" cy="485775"/>
          </a:xfrm>
          <a:custGeom>
            <a:avLst/>
            <a:gdLst>
              <a:gd name="connsiteX0" fmla="*/ 2943225 w 2943225"/>
              <a:gd name="connsiteY0" fmla="*/ 485775 h 485775"/>
              <a:gd name="connsiteX1" fmla="*/ 0 w 2943225"/>
              <a:gd name="connsiteY1" fmla="*/ 485775 h 485775"/>
              <a:gd name="connsiteX2" fmla="*/ 0 w 2943225"/>
              <a:gd name="connsiteY2" fmla="*/ 0 h 485775"/>
            </a:gdLst>
            <a:ahLst/>
            <a:cxnLst>
              <a:cxn ang="0">
                <a:pos x="connsiteX0" y="connsiteY0"/>
              </a:cxn>
              <a:cxn ang="0">
                <a:pos x="connsiteX1" y="connsiteY1"/>
              </a:cxn>
              <a:cxn ang="0">
                <a:pos x="connsiteX2" y="connsiteY2"/>
              </a:cxn>
            </a:cxnLst>
            <a:rect l="l" t="t" r="r" b="b"/>
            <a:pathLst>
              <a:path w="2943225" h="485775">
                <a:moveTo>
                  <a:pt x="2943225" y="485775"/>
                </a:moveTo>
                <a:lnTo>
                  <a:pt x="0" y="485775"/>
                </a:lnTo>
                <a:lnTo>
                  <a:pt x="0" y="0"/>
                </a:lnTo>
              </a:path>
            </a:pathLst>
          </a:custGeom>
          <a:noFill/>
          <a:ln w="38100" cap="flat" cmpd="sng" algn="ctr">
            <a:solidFill>
              <a:schemeClr val="tx1"/>
            </a:solidFill>
            <a:prstDash val="solid"/>
            <a:round/>
            <a:headEnd type="none" w="med" len="med"/>
            <a:tailEnd type="triangle" w="med" len="med"/>
          </a:ln>
          <a:effectLst/>
        </p:spPr>
        <p:txBody>
          <a:bodyPr vert="eaVert" wrap="none" lIns="91440" tIns="45720" rIns="91440" bIns="45720" numCol="1" rtlCol="0" anchor="ctr" anchorCtr="0" compatLnSpc="1">
            <a:prstTxWarp prst="textNoShape">
              <a:avLst/>
            </a:prstTxWarp>
          </a:bodyPr>
          <a:lstStyle/>
          <a:p>
            <a:endParaRPr lang="en-US" smtClean="0"/>
          </a:p>
        </p:txBody>
      </p:sp>
      <mc:AlternateContent xmlns:mc="http://schemas.openxmlformats.org/markup-compatibility/2006" xmlns:a14="http://schemas.microsoft.com/office/drawing/2010/main">
        <mc:Choice Requires="a14">
          <p:sp>
            <p:nvSpPr>
              <p:cNvPr id="49" name="TextBox 48"/>
              <p:cNvSpPr txBox="1"/>
              <p:nvPr/>
            </p:nvSpPr>
            <p:spPr>
              <a:xfrm>
                <a:off x="3883744" y="4323423"/>
                <a:ext cx="493340" cy="458587"/>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i="1" smtClean="0">
                          <a:solidFill>
                            <a:srgbClr val="000000"/>
                          </a:solidFill>
                          <a:latin typeface="Cambria Math" panose="02040503050406030204" pitchFamily="18" charset="0"/>
                        </a:rPr>
                        <m:t>𝑘</m:t>
                      </m:r>
                    </m:oMath>
                  </m:oMathPara>
                </a14:m>
                <a:endParaRPr lang="en-US" sz="2000" dirty="0">
                  <a:solidFill>
                    <a:srgbClr val="000000"/>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3883744" y="4323423"/>
                <a:ext cx="493340" cy="458587"/>
              </a:xfrm>
              <a:prstGeom prst="rect">
                <a:avLst/>
              </a:prstGeom>
              <a:blipFill rotWithShape="0">
                <a:blip r:embed="rId12"/>
                <a:stretch>
                  <a:fillRect l="-7407"/>
                </a:stretch>
              </a:blipFill>
            </p:spPr>
            <p:txBody>
              <a:bodyPr/>
              <a:lstStyle/>
              <a:p>
                <a:r>
                  <a:rPr lang="en-US">
                    <a:noFill/>
                  </a:rPr>
                  <a:t> </a:t>
                </a:r>
              </a:p>
            </p:txBody>
          </p:sp>
        </mc:Fallback>
      </mc:AlternateContent>
    </p:spTree>
    <p:extLst>
      <p:ext uri="{BB962C8B-B14F-4D97-AF65-F5344CB8AC3E}">
        <p14:creationId xmlns:p14="http://schemas.microsoft.com/office/powerpoint/2010/main" val="30817830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90" grpId="0" animBg="1"/>
      <p:bldP spid="57" grpId="0" animBg="1"/>
      <p:bldP spid="45" grpId="0" animBg="1"/>
      <p:bldP spid="47" grpId="0" animBg="1"/>
      <p:bldP spid="76" grpId="0" animBg="1"/>
      <p:bldP spid="87" grpId="0" animBg="1"/>
      <p:bldP spid="48" grpId="0" animBg="1"/>
      <p:bldP spid="91" grpId="0" animBg="1"/>
      <p:bldP spid="9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62" name="Horizontal Scroll 61"/>
          <p:cNvSpPr/>
          <p:nvPr/>
        </p:nvSpPr>
        <p:spPr bwMode="auto">
          <a:xfrm>
            <a:off x="2257424" y="5234881"/>
            <a:ext cx="4066671" cy="663781"/>
          </a:xfrm>
          <a:prstGeom prst="horizontalScroll">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B050"/>
              </a:solidFill>
            </a:endParaRPr>
          </a:p>
        </p:txBody>
      </p:sp>
      <p:sp>
        <p:nvSpPr>
          <p:cNvPr id="2" name="Title 1"/>
          <p:cNvSpPr>
            <a:spLocks noGrp="1"/>
          </p:cNvSpPr>
          <p:nvPr>
            <p:ph type="title"/>
          </p:nvPr>
        </p:nvSpPr>
        <p:spPr/>
        <p:txBody>
          <a:bodyPr/>
          <a:lstStyle/>
          <a:p>
            <a:r>
              <a:rPr lang="en-US" dirty="0" smtClean="0"/>
              <a:t>Pouring </a:t>
            </a:r>
            <a:r>
              <a:rPr lang="en-US" dirty="0" err="1" smtClean="0"/>
              <a:t>Zerocash</a:t>
            </a:r>
            <a:r>
              <a:rPr lang="en-US" dirty="0" smtClean="0"/>
              <a:t> coins</a:t>
            </a:r>
            <a:r>
              <a:rPr lang="en-US" sz="2000" dirty="0"/>
              <a:t> </a:t>
            </a:r>
            <a:r>
              <a:rPr lang="en-US" sz="2000" dirty="0" smtClean="0"/>
              <a:t>(#6)</a:t>
            </a:r>
            <a:endParaRPr lang="en-US" dirty="0"/>
          </a:p>
        </p:txBody>
      </p:sp>
      <p:sp>
        <p:nvSpPr>
          <p:cNvPr id="3" name="Content Placeholder 2"/>
          <p:cNvSpPr>
            <a:spLocks noGrp="1"/>
          </p:cNvSpPr>
          <p:nvPr>
            <p:ph idx="1"/>
          </p:nvPr>
        </p:nvSpPr>
        <p:spPr>
          <a:xfrm>
            <a:off x="228600" y="663181"/>
            <a:ext cx="8763000" cy="5029200"/>
          </a:xfrm>
        </p:spPr>
        <p:txBody>
          <a:bodyPr/>
          <a:lstStyle/>
          <a:p>
            <a:pPr marL="0" indent="0">
              <a:buNone/>
              <a:tabLst>
                <a:tab pos="5657850" algn="l"/>
              </a:tabLst>
            </a:pPr>
            <a:r>
              <a:rPr lang="en-US" sz="2400" dirty="0" smtClean="0"/>
              <a:t>Single transaction type capturing: 	</a:t>
            </a:r>
            <a:r>
              <a:rPr lang="en-US" sz="2000" dirty="0" smtClean="0"/>
              <a:t>Sending payments</a:t>
            </a:r>
          </a:p>
          <a:p>
            <a:pPr marL="0" indent="0">
              <a:buNone/>
              <a:tabLst>
                <a:tab pos="5657850" algn="l"/>
              </a:tabLst>
            </a:pPr>
            <a:r>
              <a:rPr lang="en-US" sz="2000" dirty="0"/>
              <a:t>	</a:t>
            </a:r>
            <a:r>
              <a:rPr lang="en-US" sz="2000" dirty="0" smtClean="0"/>
              <a:t>Making change</a:t>
            </a:r>
          </a:p>
          <a:p>
            <a:pPr marL="0" indent="0">
              <a:buNone/>
              <a:tabLst>
                <a:tab pos="5657850" algn="l"/>
              </a:tabLst>
            </a:pPr>
            <a:r>
              <a:rPr lang="en-US" sz="2000" dirty="0"/>
              <a:t>	</a:t>
            </a:r>
            <a:r>
              <a:rPr lang="en-US" sz="2000" dirty="0" smtClean="0"/>
              <a:t>Exchanging into bitcoins</a:t>
            </a:r>
          </a:p>
          <a:p>
            <a:pPr marL="0" indent="0">
              <a:buNone/>
              <a:tabLst>
                <a:tab pos="5657850" algn="l"/>
              </a:tabLst>
            </a:pPr>
            <a:r>
              <a:rPr lang="en-US" sz="2000" dirty="0"/>
              <a:t>	</a:t>
            </a:r>
            <a:r>
              <a:rPr lang="en-US" sz="2000" dirty="0" smtClean="0"/>
              <a:t>Transaction fees</a:t>
            </a:r>
          </a:p>
        </p:txBody>
      </p:sp>
      <p:sp>
        <p:nvSpPr>
          <p:cNvPr id="5" name="TextBox 4"/>
          <p:cNvSpPr txBox="1"/>
          <p:nvPr/>
        </p:nvSpPr>
        <p:spPr>
          <a:xfrm rot="972925">
            <a:off x="7947406" y="156462"/>
            <a:ext cx="1184940" cy="327782"/>
          </a:xfrm>
          <a:prstGeom prst="rect">
            <a:avLst/>
          </a:prstGeom>
          <a:noFill/>
        </p:spPr>
        <p:txBody>
          <a:bodyPr wrap="none" rtlCol="0">
            <a:spAutoFit/>
          </a:bodyPr>
          <a:lstStyle/>
          <a:p>
            <a:r>
              <a:rPr lang="en-US" sz="1800" dirty="0" smtClean="0"/>
              <a:t>Simplified</a:t>
            </a:r>
            <a:endParaRPr lang="en-US" sz="1800" dirty="0"/>
          </a:p>
        </p:txBody>
      </p:sp>
      <p:sp>
        <p:nvSpPr>
          <p:cNvPr id="6" name="Rectangle 5"/>
          <p:cNvSpPr/>
          <p:nvPr/>
        </p:nvSpPr>
        <p:spPr bwMode="auto">
          <a:xfrm>
            <a:off x="2447925" y="2762251"/>
            <a:ext cx="3509522" cy="24765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solidFill>
                  <a:srgbClr val="000000"/>
                </a:solidFill>
              </a:rPr>
              <a:t>Pour</a:t>
            </a:r>
          </a:p>
        </p:txBody>
      </p:sp>
      <p:cxnSp>
        <p:nvCxnSpPr>
          <p:cNvPr id="7" name="Straight Arrow Connector 6"/>
          <p:cNvCxnSpPr/>
          <p:nvPr/>
        </p:nvCxnSpPr>
        <p:spPr bwMode="auto">
          <a:xfrm>
            <a:off x="47625" y="3149101"/>
            <a:ext cx="2400300" cy="22724"/>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10" name="TextBox 9"/>
          <p:cNvSpPr txBox="1"/>
          <p:nvPr/>
        </p:nvSpPr>
        <p:spPr>
          <a:xfrm>
            <a:off x="89089" y="2784874"/>
            <a:ext cx="2279791" cy="353943"/>
          </a:xfrm>
          <a:prstGeom prst="rect">
            <a:avLst/>
          </a:prstGeom>
          <a:noFill/>
        </p:spPr>
        <p:txBody>
          <a:bodyPr wrap="none" rtlCol="0">
            <a:spAutoFit/>
          </a:bodyPr>
          <a:lstStyle/>
          <a:p>
            <a:r>
              <a:rPr lang="en-US" sz="2000" dirty="0" smtClean="0">
                <a:solidFill>
                  <a:srgbClr val="993B8E"/>
                </a:solidFill>
              </a:rPr>
              <a:t>old </a:t>
            </a:r>
            <a:r>
              <a:rPr lang="en-US" sz="2000" dirty="0" err="1" smtClean="0">
                <a:solidFill>
                  <a:srgbClr val="993B8E"/>
                </a:solidFill>
              </a:rPr>
              <a:t>Zerocash</a:t>
            </a:r>
            <a:r>
              <a:rPr lang="en-US" sz="2000" dirty="0" smtClean="0">
                <a:solidFill>
                  <a:srgbClr val="993B8E"/>
                </a:solidFill>
              </a:rPr>
              <a:t> coin </a:t>
            </a:r>
            <a:endParaRPr lang="en-US" sz="2000" dirty="0">
              <a:solidFill>
                <a:srgbClr val="993B8E"/>
              </a:solidFill>
            </a:endParaRPr>
          </a:p>
        </p:txBody>
      </p:sp>
      <p:cxnSp>
        <p:nvCxnSpPr>
          <p:cNvPr id="11" name="Straight Arrow Connector 10"/>
          <p:cNvCxnSpPr/>
          <p:nvPr/>
        </p:nvCxnSpPr>
        <p:spPr bwMode="auto">
          <a:xfrm>
            <a:off x="47625" y="4036903"/>
            <a:ext cx="2400300" cy="22724"/>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12" name="TextBox 11"/>
          <p:cNvSpPr txBox="1"/>
          <p:nvPr/>
        </p:nvSpPr>
        <p:spPr>
          <a:xfrm>
            <a:off x="124355" y="3672676"/>
            <a:ext cx="2209258" cy="353943"/>
          </a:xfrm>
          <a:prstGeom prst="rect">
            <a:avLst/>
          </a:prstGeom>
          <a:noFill/>
        </p:spPr>
        <p:txBody>
          <a:bodyPr wrap="none" rtlCol="0">
            <a:spAutoFit/>
          </a:bodyPr>
          <a:lstStyle/>
          <a:p>
            <a:r>
              <a:rPr lang="en-US" sz="2000" dirty="0" smtClean="0">
                <a:solidFill>
                  <a:srgbClr val="993B8E"/>
                </a:solidFill>
              </a:rPr>
              <a:t>old </a:t>
            </a:r>
            <a:r>
              <a:rPr lang="en-US" sz="2000" dirty="0" err="1" smtClean="0">
                <a:solidFill>
                  <a:srgbClr val="993B8E"/>
                </a:solidFill>
              </a:rPr>
              <a:t>Zerocash</a:t>
            </a:r>
            <a:r>
              <a:rPr lang="en-US" sz="2000" dirty="0" smtClean="0">
                <a:solidFill>
                  <a:srgbClr val="993B8E"/>
                </a:solidFill>
              </a:rPr>
              <a:t> coin</a:t>
            </a:r>
            <a:endParaRPr lang="en-US" sz="2000" dirty="0">
              <a:solidFill>
                <a:srgbClr val="993B8E"/>
              </a:solidFill>
            </a:endParaRPr>
          </a:p>
        </p:txBody>
      </p:sp>
      <p:cxnSp>
        <p:nvCxnSpPr>
          <p:cNvPr id="13" name="Straight Arrow Connector 12"/>
          <p:cNvCxnSpPr/>
          <p:nvPr/>
        </p:nvCxnSpPr>
        <p:spPr bwMode="auto">
          <a:xfrm>
            <a:off x="5957447" y="3187201"/>
            <a:ext cx="2400300" cy="22724"/>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14" name="TextBox 13"/>
          <p:cNvSpPr txBox="1"/>
          <p:nvPr/>
        </p:nvSpPr>
        <p:spPr>
          <a:xfrm>
            <a:off x="5970056" y="2784874"/>
            <a:ext cx="2337498" cy="400110"/>
          </a:xfrm>
          <a:prstGeom prst="rect">
            <a:avLst/>
          </a:prstGeom>
          <a:noFill/>
        </p:spPr>
        <p:txBody>
          <a:bodyPr wrap="none" rtlCol="0">
            <a:spAutoFit/>
          </a:bodyPr>
          <a:lstStyle/>
          <a:p>
            <a:pPr>
              <a:lnSpc>
                <a:spcPct val="100000"/>
              </a:lnSpc>
            </a:pPr>
            <a:r>
              <a:rPr lang="en-US" sz="2000" dirty="0" smtClean="0">
                <a:solidFill>
                  <a:srgbClr val="FF9900"/>
                </a:solidFill>
              </a:rPr>
              <a:t>new </a:t>
            </a:r>
            <a:r>
              <a:rPr lang="en-US" sz="2000" dirty="0" err="1" smtClean="0">
                <a:solidFill>
                  <a:srgbClr val="FF9900"/>
                </a:solidFill>
              </a:rPr>
              <a:t>Zerocash</a:t>
            </a:r>
            <a:r>
              <a:rPr lang="en-US" sz="2000" dirty="0" smtClean="0">
                <a:solidFill>
                  <a:srgbClr val="FF9900"/>
                </a:solidFill>
              </a:rPr>
              <a:t> coin</a:t>
            </a:r>
            <a:endParaRPr lang="en-US" sz="2000" baseline="-25000" dirty="0">
              <a:solidFill>
                <a:srgbClr val="FF9900"/>
              </a:solidFill>
            </a:endParaRPr>
          </a:p>
        </p:txBody>
      </p:sp>
      <p:cxnSp>
        <p:nvCxnSpPr>
          <p:cNvPr id="17" name="Straight Arrow Connector 16"/>
          <p:cNvCxnSpPr/>
          <p:nvPr/>
        </p:nvCxnSpPr>
        <p:spPr bwMode="auto">
          <a:xfrm>
            <a:off x="5957447" y="4925943"/>
            <a:ext cx="2400300" cy="22724"/>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18" name="TextBox 17"/>
          <p:cNvSpPr txBox="1"/>
          <p:nvPr/>
        </p:nvSpPr>
        <p:spPr>
          <a:xfrm>
            <a:off x="6240173" y="4561716"/>
            <a:ext cx="1797288" cy="353943"/>
          </a:xfrm>
          <a:prstGeom prst="rect">
            <a:avLst/>
          </a:prstGeom>
          <a:noFill/>
        </p:spPr>
        <p:txBody>
          <a:bodyPr wrap="none" rtlCol="0">
            <a:spAutoFit/>
          </a:bodyPr>
          <a:lstStyle/>
          <a:p>
            <a:r>
              <a:rPr lang="en-US" sz="2000" dirty="0" smtClean="0">
                <a:solidFill>
                  <a:srgbClr val="FF0000"/>
                </a:solidFill>
              </a:rPr>
              <a:t>public bitcoins</a:t>
            </a:r>
            <a:endParaRPr lang="en-US" sz="2000" dirty="0">
              <a:solidFill>
                <a:srgbClr val="FF0000"/>
              </a:solidFill>
            </a:endParaRPr>
          </a:p>
        </p:txBody>
      </p:sp>
      <p:cxnSp>
        <p:nvCxnSpPr>
          <p:cNvPr id="20" name="Straight Arrow Connector 19"/>
          <p:cNvCxnSpPr/>
          <p:nvPr/>
        </p:nvCxnSpPr>
        <p:spPr bwMode="auto">
          <a:xfrm>
            <a:off x="2654176" y="2183508"/>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3" name="TextBox 22"/>
              <p:cNvSpPr txBox="1"/>
              <p:nvPr/>
            </p:nvSpPr>
            <p:spPr>
              <a:xfrm>
                <a:off x="2651587" y="2219378"/>
                <a:ext cx="505843"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C000"/>
                              </a:solidFill>
                              <a:latin typeface="Cambria Math" panose="02040503050406030204" pitchFamily="18" charset="0"/>
                            </a:rPr>
                          </m:ctrlPr>
                        </m:sSubPr>
                        <m:e>
                          <m:r>
                            <a:rPr lang="en-US" sz="2000" i="1" smtClean="0">
                              <a:solidFill>
                                <a:srgbClr val="FFC000"/>
                              </a:solidFill>
                              <a:latin typeface="Cambria Math" panose="02040503050406030204" pitchFamily="18" charset="0"/>
                            </a:rPr>
                            <m:t>𝑣</m:t>
                          </m:r>
                        </m:e>
                        <m:sub>
                          <m:r>
                            <a:rPr lang="en-US" sz="2000" i="1" smtClean="0">
                              <a:solidFill>
                                <a:srgbClr val="FFC000"/>
                              </a:solidFill>
                              <a:latin typeface="Cambria Math" panose="02040503050406030204" pitchFamily="18" charset="0"/>
                            </a:rPr>
                            <m:t>1</m:t>
                          </m:r>
                        </m:sub>
                      </m:sSub>
                    </m:oMath>
                  </m:oMathPara>
                </a14:m>
                <a:endParaRPr lang="en-US" sz="2000" dirty="0">
                  <a:solidFill>
                    <a:srgbClr val="FFC0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651587" y="2219378"/>
                <a:ext cx="505843" cy="353943"/>
              </a:xfrm>
              <a:prstGeom prst="rect">
                <a:avLst/>
              </a:prstGeom>
              <a:blipFill rotWithShape="0">
                <a:blip r:embed="rId3"/>
                <a:stretch>
                  <a:fillRect b="-3448"/>
                </a:stretch>
              </a:blipFill>
            </p:spPr>
            <p:txBody>
              <a:bodyPr/>
              <a:lstStyle/>
              <a:p>
                <a:r>
                  <a:rPr lang="en-US">
                    <a:noFill/>
                  </a:rPr>
                  <a:t> </a:t>
                </a:r>
              </a:p>
            </p:txBody>
          </p:sp>
        </mc:Fallback>
      </mc:AlternateContent>
      <p:cxnSp>
        <p:nvCxnSpPr>
          <p:cNvPr id="24" name="Straight Arrow Connector 23"/>
          <p:cNvCxnSpPr/>
          <p:nvPr/>
        </p:nvCxnSpPr>
        <p:spPr bwMode="auto">
          <a:xfrm>
            <a:off x="3254503" y="2183508"/>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5" name="TextBox 24"/>
              <p:cNvSpPr txBox="1"/>
              <p:nvPr/>
            </p:nvSpPr>
            <p:spPr>
              <a:xfrm>
                <a:off x="3248932" y="2219378"/>
                <a:ext cx="511807"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C000"/>
                              </a:solidFill>
                              <a:latin typeface="Cambria Math" panose="02040503050406030204" pitchFamily="18" charset="0"/>
                            </a:rPr>
                          </m:ctrlPr>
                        </m:sSubPr>
                        <m:e>
                          <m:r>
                            <a:rPr lang="en-US" sz="2000" i="1" smtClean="0">
                              <a:solidFill>
                                <a:srgbClr val="FFC000"/>
                              </a:solidFill>
                              <a:latin typeface="Cambria Math" panose="02040503050406030204" pitchFamily="18" charset="0"/>
                            </a:rPr>
                            <m:t>𝑣</m:t>
                          </m:r>
                        </m:e>
                        <m:sub>
                          <m:r>
                            <a:rPr lang="en-US" sz="2000" i="1" smtClean="0">
                              <a:solidFill>
                                <a:srgbClr val="FFC000"/>
                              </a:solidFill>
                              <a:latin typeface="Cambria Math" panose="02040503050406030204" pitchFamily="18" charset="0"/>
                            </a:rPr>
                            <m:t>2</m:t>
                          </m:r>
                        </m:sub>
                      </m:sSub>
                    </m:oMath>
                  </m:oMathPara>
                </a14:m>
                <a:endParaRPr lang="en-US" sz="2000" dirty="0">
                  <a:solidFill>
                    <a:srgbClr val="FFC000"/>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248932" y="2219378"/>
                <a:ext cx="511807" cy="353943"/>
              </a:xfrm>
              <a:prstGeom prst="rect">
                <a:avLst/>
              </a:prstGeom>
              <a:blipFill rotWithShape="0">
                <a:blip r:embed="rId4"/>
                <a:stretch>
                  <a:fillRect b="-3448"/>
                </a:stretch>
              </a:blipFill>
            </p:spPr>
            <p:txBody>
              <a:bodyPr/>
              <a:lstStyle/>
              <a:p>
                <a:r>
                  <a:rPr lang="en-US">
                    <a:noFill/>
                  </a:rPr>
                  <a:t> </a:t>
                </a:r>
              </a:p>
            </p:txBody>
          </p:sp>
        </mc:Fallback>
      </mc:AlternateContent>
      <p:cxnSp>
        <p:nvCxnSpPr>
          <p:cNvPr id="26" name="Straight Arrow Connector 25"/>
          <p:cNvCxnSpPr/>
          <p:nvPr/>
        </p:nvCxnSpPr>
        <p:spPr bwMode="auto">
          <a:xfrm>
            <a:off x="5437398" y="2183508"/>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7" name="TextBox 26"/>
              <p:cNvSpPr txBox="1"/>
              <p:nvPr/>
            </p:nvSpPr>
            <p:spPr>
              <a:xfrm>
                <a:off x="5406868" y="2229918"/>
                <a:ext cx="833305" cy="4179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i="1" smtClean="0">
                              <a:solidFill>
                                <a:srgbClr val="FF0000"/>
                              </a:solidFill>
                              <a:latin typeface="Cambria Math" panose="02040503050406030204" pitchFamily="18" charset="0"/>
                            </a:rPr>
                            <m:t>𝑣</m:t>
                          </m:r>
                        </m:e>
                        <m:sub>
                          <m:r>
                            <m:rPr>
                              <m:nor/>
                            </m:rPr>
                            <a:rPr lang="en-US" sz="2000" smtClean="0">
                              <a:solidFill>
                                <a:srgbClr val="FF0000"/>
                              </a:solidFill>
                              <a:latin typeface="Arial"/>
                            </a:rPr>
                            <m:t>pub</m:t>
                          </m:r>
                        </m:sub>
                      </m:sSub>
                    </m:oMath>
                  </m:oMathPara>
                </a14:m>
                <a:endParaRPr lang="en-US" sz="2000" dirty="0">
                  <a:solidFill>
                    <a:srgbClr val="FF0000"/>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406868" y="2229918"/>
                <a:ext cx="833305" cy="417935"/>
              </a:xfrm>
              <a:prstGeom prst="rect">
                <a:avLst/>
              </a:prstGeom>
              <a:blipFill rotWithShape="0">
                <a:blip r:embed="rId5"/>
                <a:stretch>
                  <a:fillRect b="-20588"/>
                </a:stretch>
              </a:blipFill>
            </p:spPr>
            <p:txBody>
              <a:bodyPr/>
              <a:lstStyle/>
              <a:p>
                <a:r>
                  <a:rPr lang="en-US">
                    <a:noFill/>
                  </a:rPr>
                  <a:t> </a:t>
                </a:r>
              </a:p>
            </p:txBody>
          </p:sp>
        </mc:Fallback>
      </mc:AlternateContent>
      <p:cxnSp>
        <p:nvCxnSpPr>
          <p:cNvPr id="28" name="Straight Arrow Connector 27"/>
          <p:cNvCxnSpPr/>
          <p:nvPr/>
        </p:nvCxnSpPr>
        <p:spPr bwMode="auto">
          <a:xfrm>
            <a:off x="3893880" y="2183508"/>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29" name="TextBox 28"/>
          <p:cNvSpPr txBox="1"/>
          <p:nvPr/>
        </p:nvSpPr>
        <p:spPr>
          <a:xfrm>
            <a:off x="3864434" y="2219378"/>
            <a:ext cx="763351" cy="353943"/>
          </a:xfrm>
          <a:prstGeom prst="rect">
            <a:avLst/>
          </a:prstGeom>
          <a:noFill/>
        </p:spPr>
        <p:txBody>
          <a:bodyPr wrap="none" rtlCol="0">
            <a:spAutoFit/>
          </a:bodyPr>
          <a:lstStyle/>
          <a:p>
            <a:pPr algn="l"/>
            <a:r>
              <a:rPr lang="en-US" sz="2000" dirty="0" smtClean="0">
                <a:solidFill>
                  <a:srgbClr val="FFC000"/>
                </a:solidFill>
              </a:rPr>
              <a:t>dest</a:t>
            </a:r>
            <a:r>
              <a:rPr lang="en-US" sz="2000" baseline="-25000" dirty="0" smtClean="0">
                <a:solidFill>
                  <a:srgbClr val="FFC000"/>
                </a:solidFill>
              </a:rPr>
              <a:t>1</a:t>
            </a:r>
            <a:endParaRPr lang="en-US" sz="2000" baseline="-25000" dirty="0">
              <a:solidFill>
                <a:srgbClr val="FFC000"/>
              </a:solidFill>
            </a:endParaRPr>
          </a:p>
        </p:txBody>
      </p:sp>
      <p:cxnSp>
        <p:nvCxnSpPr>
          <p:cNvPr id="30" name="Straight Arrow Connector 29"/>
          <p:cNvCxnSpPr/>
          <p:nvPr/>
        </p:nvCxnSpPr>
        <p:spPr bwMode="auto">
          <a:xfrm>
            <a:off x="4636439" y="2183508"/>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31" name="TextBox 30"/>
          <p:cNvSpPr txBox="1"/>
          <p:nvPr/>
        </p:nvSpPr>
        <p:spPr>
          <a:xfrm>
            <a:off x="4606993" y="2219378"/>
            <a:ext cx="763351" cy="353943"/>
          </a:xfrm>
          <a:prstGeom prst="rect">
            <a:avLst/>
          </a:prstGeom>
          <a:noFill/>
        </p:spPr>
        <p:txBody>
          <a:bodyPr wrap="none" rtlCol="0">
            <a:spAutoFit/>
          </a:bodyPr>
          <a:lstStyle/>
          <a:p>
            <a:pPr algn="l"/>
            <a:r>
              <a:rPr lang="en-US" sz="2000" dirty="0" smtClean="0">
                <a:solidFill>
                  <a:srgbClr val="FFC000"/>
                </a:solidFill>
              </a:rPr>
              <a:t>dest</a:t>
            </a:r>
            <a:r>
              <a:rPr lang="en-US" sz="2000" baseline="-25000" dirty="0" smtClean="0">
                <a:solidFill>
                  <a:srgbClr val="FFC000"/>
                </a:solidFill>
              </a:rPr>
              <a:t>2</a:t>
            </a:r>
            <a:endParaRPr lang="en-US" sz="2000" baseline="-25000" dirty="0">
              <a:solidFill>
                <a:srgbClr val="FFC000"/>
              </a:solidFill>
            </a:endParaRPr>
          </a:p>
        </p:txBody>
      </p:sp>
      <mc:AlternateContent xmlns:mc="http://schemas.openxmlformats.org/markup-compatibility/2006" xmlns:a14="http://schemas.microsoft.com/office/drawing/2010/main">
        <mc:Choice Requires="a14">
          <p:sp>
            <p:nvSpPr>
              <p:cNvPr id="32" name="TextBox 31"/>
              <p:cNvSpPr txBox="1"/>
              <p:nvPr/>
            </p:nvSpPr>
            <p:spPr>
              <a:xfrm>
                <a:off x="6112434" y="3148342"/>
                <a:ext cx="2052741" cy="400110"/>
              </a:xfrm>
              <a:prstGeom prst="rect">
                <a:avLst/>
              </a:prstGeom>
              <a:noFill/>
            </p:spPr>
            <p:txBody>
              <a:bodyPr wrap="none" rtlCol="0">
                <a:spAutoFit/>
              </a:bodyPr>
              <a:lstStyle/>
              <a:p>
                <a:pPr>
                  <a:lnSpc>
                    <a:spcPct val="100000"/>
                  </a:lnSpc>
                </a:pPr>
                <a:r>
                  <a:rPr lang="en-US" sz="2000" dirty="0" smtClean="0">
                    <a:solidFill>
                      <a:srgbClr val="FF9900"/>
                    </a:solidFill>
                  </a:rPr>
                  <a:t>value </a:t>
                </a:r>
                <a14:m>
                  <m:oMath xmlns:m="http://schemas.openxmlformats.org/officeDocument/2006/math">
                    <m:sSub>
                      <m:sSubPr>
                        <m:ctrlPr>
                          <a:rPr lang="en-US" sz="2000" i="1">
                            <a:solidFill>
                              <a:srgbClr val="FF9900"/>
                            </a:solidFill>
                            <a:latin typeface="Cambria Math" panose="02040503050406030204" pitchFamily="18" charset="0"/>
                          </a:rPr>
                        </m:ctrlPr>
                      </m:sSubPr>
                      <m:e>
                        <m:r>
                          <a:rPr lang="en-US" sz="2000" i="1">
                            <a:solidFill>
                              <a:srgbClr val="FF9900"/>
                            </a:solidFill>
                            <a:latin typeface="Cambria Math" panose="02040503050406030204" pitchFamily="18" charset="0"/>
                          </a:rPr>
                          <m:t>𝑣</m:t>
                        </m:r>
                      </m:e>
                      <m:sub>
                        <m:r>
                          <a:rPr lang="en-US" sz="2000" i="1">
                            <a:solidFill>
                              <a:srgbClr val="FF9900"/>
                            </a:solidFill>
                            <a:latin typeface="Cambria Math" panose="02040503050406030204" pitchFamily="18" charset="0"/>
                          </a:rPr>
                          <m:t>1</m:t>
                        </m:r>
                      </m:sub>
                    </m:sSub>
                  </m:oMath>
                </a14:m>
                <a:r>
                  <a:rPr lang="en-US" sz="2000" dirty="0" smtClean="0">
                    <a:solidFill>
                      <a:srgbClr val="FF9900"/>
                    </a:solidFill>
                  </a:rPr>
                  <a:t> to dest</a:t>
                </a:r>
                <a:r>
                  <a:rPr lang="en-US" sz="2000" baseline="-25000" dirty="0" smtClean="0">
                    <a:solidFill>
                      <a:srgbClr val="FF9900"/>
                    </a:solidFill>
                  </a:rPr>
                  <a:t>1</a:t>
                </a:r>
                <a:endParaRPr lang="en-US" sz="2000" baseline="-25000" dirty="0">
                  <a:solidFill>
                    <a:srgbClr val="FF99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112434" y="3148342"/>
                <a:ext cx="2052741" cy="400110"/>
              </a:xfrm>
              <a:prstGeom prst="rect">
                <a:avLst/>
              </a:prstGeom>
              <a:blipFill rotWithShape="0">
                <a:blip r:embed="rId6"/>
                <a:stretch>
                  <a:fillRect l="-2976" t="-6061" r="-298" b="-27273"/>
                </a:stretch>
              </a:blipFill>
            </p:spPr>
            <p:txBody>
              <a:bodyPr/>
              <a:lstStyle/>
              <a:p>
                <a:r>
                  <a:rPr lang="en-US">
                    <a:noFill/>
                  </a:rPr>
                  <a:t> </a:t>
                </a:r>
              </a:p>
            </p:txBody>
          </p:sp>
        </mc:Fallback>
      </mc:AlternateContent>
      <p:cxnSp>
        <p:nvCxnSpPr>
          <p:cNvPr id="36" name="Straight Arrow Connector 35"/>
          <p:cNvCxnSpPr/>
          <p:nvPr/>
        </p:nvCxnSpPr>
        <p:spPr bwMode="auto">
          <a:xfrm>
            <a:off x="5957447" y="4037203"/>
            <a:ext cx="2400300" cy="22724"/>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37" name="TextBox 36"/>
          <p:cNvSpPr txBox="1"/>
          <p:nvPr/>
        </p:nvSpPr>
        <p:spPr>
          <a:xfrm>
            <a:off x="5970056" y="3634876"/>
            <a:ext cx="2337498" cy="400110"/>
          </a:xfrm>
          <a:prstGeom prst="rect">
            <a:avLst/>
          </a:prstGeom>
          <a:noFill/>
        </p:spPr>
        <p:txBody>
          <a:bodyPr wrap="none" rtlCol="0">
            <a:spAutoFit/>
          </a:bodyPr>
          <a:lstStyle/>
          <a:p>
            <a:pPr>
              <a:lnSpc>
                <a:spcPct val="100000"/>
              </a:lnSpc>
            </a:pPr>
            <a:r>
              <a:rPr lang="en-US" sz="2000" dirty="0" smtClean="0">
                <a:solidFill>
                  <a:srgbClr val="FF9900"/>
                </a:solidFill>
              </a:rPr>
              <a:t>new </a:t>
            </a:r>
            <a:r>
              <a:rPr lang="en-US" sz="2000" dirty="0" err="1" smtClean="0">
                <a:solidFill>
                  <a:srgbClr val="FF9900"/>
                </a:solidFill>
              </a:rPr>
              <a:t>Zerocash</a:t>
            </a:r>
            <a:r>
              <a:rPr lang="en-US" sz="2000" dirty="0" smtClean="0">
                <a:solidFill>
                  <a:srgbClr val="FF9900"/>
                </a:solidFill>
              </a:rPr>
              <a:t> coin</a:t>
            </a:r>
            <a:endParaRPr lang="en-US" sz="2000" baseline="-25000" dirty="0">
              <a:solidFill>
                <a:srgbClr val="FF9900"/>
              </a:solidFill>
            </a:endParaRPr>
          </a:p>
        </p:txBody>
      </p:sp>
      <mc:AlternateContent xmlns:mc="http://schemas.openxmlformats.org/markup-compatibility/2006" xmlns:a14="http://schemas.microsoft.com/office/drawing/2010/main">
        <mc:Choice Requires="a14">
          <p:sp>
            <p:nvSpPr>
              <p:cNvPr id="38" name="TextBox 37"/>
              <p:cNvSpPr txBox="1"/>
              <p:nvPr/>
            </p:nvSpPr>
            <p:spPr>
              <a:xfrm>
                <a:off x="6076943" y="3998344"/>
                <a:ext cx="2123723" cy="400110"/>
              </a:xfrm>
              <a:prstGeom prst="rect">
                <a:avLst/>
              </a:prstGeom>
              <a:noFill/>
            </p:spPr>
            <p:txBody>
              <a:bodyPr wrap="none" rtlCol="0">
                <a:spAutoFit/>
              </a:bodyPr>
              <a:lstStyle/>
              <a:p>
                <a:pPr>
                  <a:lnSpc>
                    <a:spcPct val="100000"/>
                  </a:lnSpc>
                </a:pPr>
                <a:r>
                  <a:rPr lang="en-US" sz="2000" dirty="0" smtClean="0">
                    <a:solidFill>
                      <a:srgbClr val="FF9900"/>
                    </a:solidFill>
                  </a:rPr>
                  <a:t>value </a:t>
                </a:r>
                <a14:m>
                  <m:oMath xmlns:m="http://schemas.openxmlformats.org/officeDocument/2006/math">
                    <m:sSub>
                      <m:sSubPr>
                        <m:ctrlPr>
                          <a:rPr lang="en-US" sz="2000" i="1">
                            <a:solidFill>
                              <a:srgbClr val="FF9900"/>
                            </a:solidFill>
                            <a:latin typeface="Cambria Math" panose="02040503050406030204" pitchFamily="18" charset="0"/>
                          </a:rPr>
                        </m:ctrlPr>
                      </m:sSubPr>
                      <m:e>
                        <m:r>
                          <a:rPr lang="en-US" sz="2000" i="1">
                            <a:solidFill>
                              <a:srgbClr val="FF9900"/>
                            </a:solidFill>
                            <a:latin typeface="Cambria Math" panose="02040503050406030204" pitchFamily="18" charset="0"/>
                          </a:rPr>
                          <m:t>𝑣</m:t>
                        </m:r>
                      </m:e>
                      <m:sub>
                        <m:r>
                          <a:rPr lang="he-IL" sz="2000" i="1" smtClean="0">
                            <a:solidFill>
                              <a:srgbClr val="FF9900"/>
                            </a:solidFill>
                            <a:latin typeface="Cambria Math" panose="02040503050406030204" pitchFamily="18" charset="0"/>
                          </a:rPr>
                          <m:t>2</m:t>
                        </m:r>
                      </m:sub>
                    </m:sSub>
                  </m:oMath>
                </a14:m>
                <a:r>
                  <a:rPr lang="en-US" sz="2000" dirty="0" smtClean="0">
                    <a:solidFill>
                      <a:srgbClr val="FF9900"/>
                    </a:solidFill>
                  </a:rPr>
                  <a:t> to </a:t>
                </a:r>
                <a:r>
                  <a:rPr lang="en-US" sz="2000" dirty="0" err="1" smtClean="0">
                    <a:solidFill>
                      <a:srgbClr val="FF9900"/>
                    </a:solidFill>
                  </a:rPr>
                  <a:t>dest</a:t>
                </a:r>
                <a:r>
                  <a:rPr lang="he-IL" sz="2000" baseline="-25000" dirty="0" smtClean="0">
                    <a:solidFill>
                      <a:srgbClr val="FF9900"/>
                    </a:solidFill>
                  </a:rPr>
                  <a:t>2</a:t>
                </a:r>
                <a:endParaRPr lang="en-US" sz="2000" baseline="-25000" dirty="0">
                  <a:solidFill>
                    <a:srgbClr val="FF990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6076943" y="3998344"/>
                <a:ext cx="2123723" cy="400110"/>
              </a:xfrm>
              <a:prstGeom prst="rect">
                <a:avLst/>
              </a:prstGeom>
              <a:blipFill rotWithShape="0">
                <a:blip r:embed="rId7"/>
                <a:stretch>
                  <a:fillRect l="-1437" t="-7576" b="-27273"/>
                </a:stretch>
              </a:blipFill>
            </p:spPr>
            <p:txBody>
              <a:bodyPr/>
              <a:lstStyle/>
              <a:p>
                <a:r>
                  <a:rPr lang="en-US">
                    <a:noFill/>
                  </a:rPr>
                  <a:t> </a:t>
                </a:r>
              </a:p>
            </p:txBody>
          </p:sp>
        </mc:Fallback>
      </mc:AlternateContent>
      <p:cxnSp>
        <p:nvCxnSpPr>
          <p:cNvPr id="39" name="Straight Arrow Connector 38"/>
          <p:cNvCxnSpPr/>
          <p:nvPr/>
        </p:nvCxnSpPr>
        <p:spPr bwMode="auto">
          <a:xfrm>
            <a:off x="2654176" y="5237462"/>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40" name="TextBox 39"/>
              <p:cNvSpPr txBox="1"/>
              <p:nvPr/>
            </p:nvSpPr>
            <p:spPr>
              <a:xfrm>
                <a:off x="2616720" y="5273332"/>
                <a:ext cx="639791"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993B8E"/>
                              </a:solidFill>
                              <a:latin typeface="Cambria Math" panose="02040503050406030204" pitchFamily="18" charset="0"/>
                            </a:rPr>
                          </m:ctrlPr>
                        </m:sSubPr>
                        <m:e>
                          <m:r>
                            <m:rPr>
                              <m:nor/>
                            </m:rPr>
                            <a:rPr lang="en-US" sz="2000" smtClean="0">
                              <a:solidFill>
                                <a:srgbClr val="993B8E"/>
                              </a:solidFill>
                              <a:latin typeface="Arial"/>
                            </a:rPr>
                            <m:t>sn</m:t>
                          </m:r>
                        </m:e>
                        <m:sub>
                          <m:r>
                            <a:rPr lang="en-US" sz="2000" i="1" smtClean="0">
                              <a:solidFill>
                                <a:srgbClr val="993B8E"/>
                              </a:solidFill>
                              <a:latin typeface="Cambria Math" panose="02040503050406030204" pitchFamily="18" charset="0"/>
                            </a:rPr>
                            <m:t>1</m:t>
                          </m:r>
                        </m:sub>
                      </m:sSub>
                    </m:oMath>
                  </m:oMathPara>
                </a14:m>
                <a:endParaRPr lang="en-US" sz="2000" dirty="0">
                  <a:solidFill>
                    <a:srgbClr val="993B8E"/>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2616720" y="5273332"/>
                <a:ext cx="639791" cy="353943"/>
              </a:xfrm>
              <a:prstGeom prst="rect">
                <a:avLst/>
              </a:prstGeom>
              <a:blipFill rotWithShape="0">
                <a:blip r:embed="rId8"/>
                <a:stretch>
                  <a:fillRect b="-3448"/>
                </a:stretch>
              </a:blipFill>
            </p:spPr>
            <p:txBody>
              <a:bodyPr/>
              <a:lstStyle/>
              <a:p>
                <a:r>
                  <a:rPr lang="en-US">
                    <a:noFill/>
                  </a:rPr>
                  <a:t> </a:t>
                </a:r>
              </a:p>
            </p:txBody>
          </p:sp>
        </mc:Fallback>
      </mc:AlternateContent>
      <p:cxnSp>
        <p:nvCxnSpPr>
          <p:cNvPr id="41" name="Straight Arrow Connector 40"/>
          <p:cNvCxnSpPr/>
          <p:nvPr/>
        </p:nvCxnSpPr>
        <p:spPr bwMode="auto">
          <a:xfrm>
            <a:off x="3254503" y="5237462"/>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49" name="TextBox 48"/>
              <p:cNvSpPr txBox="1"/>
              <p:nvPr/>
            </p:nvSpPr>
            <p:spPr>
              <a:xfrm>
                <a:off x="3205973" y="5273332"/>
                <a:ext cx="639791"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993B8E"/>
                              </a:solidFill>
                              <a:latin typeface="Cambria Math" panose="02040503050406030204" pitchFamily="18" charset="0"/>
                            </a:rPr>
                          </m:ctrlPr>
                        </m:sSubPr>
                        <m:e>
                          <m:r>
                            <m:rPr>
                              <m:nor/>
                            </m:rPr>
                            <a:rPr lang="en-US" sz="2000" smtClean="0">
                              <a:solidFill>
                                <a:srgbClr val="993B8E"/>
                              </a:solidFill>
                              <a:latin typeface="Arial"/>
                            </a:rPr>
                            <m:t>sn</m:t>
                          </m:r>
                        </m:e>
                        <m:sub>
                          <m:r>
                            <a:rPr lang="en-US" sz="2000" i="1" smtClean="0">
                              <a:solidFill>
                                <a:srgbClr val="993B8E"/>
                              </a:solidFill>
                              <a:latin typeface="Cambria Math" panose="02040503050406030204" pitchFamily="18" charset="0"/>
                            </a:rPr>
                            <m:t>2</m:t>
                          </m:r>
                        </m:sub>
                      </m:sSub>
                    </m:oMath>
                  </m:oMathPara>
                </a14:m>
                <a:endParaRPr lang="en-US" sz="2000" dirty="0">
                  <a:solidFill>
                    <a:srgbClr val="993B8E"/>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3205973" y="5273332"/>
                <a:ext cx="639791" cy="353943"/>
              </a:xfrm>
              <a:prstGeom prst="rect">
                <a:avLst/>
              </a:prstGeom>
              <a:blipFill rotWithShape="0">
                <a:blip r:embed="rId9"/>
                <a:stretch>
                  <a:fillRect b="-3448"/>
                </a:stretch>
              </a:blipFill>
            </p:spPr>
            <p:txBody>
              <a:bodyPr/>
              <a:lstStyle/>
              <a:p>
                <a:r>
                  <a:rPr lang="en-US">
                    <a:noFill/>
                  </a:rPr>
                  <a:t> </a:t>
                </a:r>
              </a:p>
            </p:txBody>
          </p:sp>
        </mc:Fallback>
      </mc:AlternateContent>
      <p:cxnSp>
        <p:nvCxnSpPr>
          <p:cNvPr id="50" name="Straight Arrow Connector 49"/>
          <p:cNvCxnSpPr/>
          <p:nvPr/>
        </p:nvCxnSpPr>
        <p:spPr bwMode="auto">
          <a:xfrm>
            <a:off x="3854418" y="5237462"/>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1" name="TextBox 50"/>
              <p:cNvSpPr txBox="1"/>
              <p:nvPr/>
            </p:nvSpPr>
            <p:spPr>
              <a:xfrm>
                <a:off x="3791221" y="5273332"/>
                <a:ext cx="710323"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9900"/>
                              </a:solidFill>
                              <a:latin typeface="Cambria Math" panose="02040503050406030204" pitchFamily="18" charset="0"/>
                            </a:rPr>
                          </m:ctrlPr>
                        </m:sSubPr>
                        <m:e>
                          <m:r>
                            <m:rPr>
                              <m:nor/>
                            </m:rPr>
                            <a:rPr lang="en-US" sz="2000" smtClean="0">
                              <a:solidFill>
                                <a:srgbClr val="FF9900"/>
                              </a:solidFill>
                              <a:latin typeface="Arial"/>
                            </a:rPr>
                            <m:t>cm</m:t>
                          </m:r>
                        </m:e>
                        <m:sub>
                          <m:r>
                            <a:rPr lang="en-US" sz="2000" i="1" smtClean="0">
                              <a:solidFill>
                                <a:srgbClr val="FF9900"/>
                              </a:solidFill>
                              <a:latin typeface="Cambria Math" panose="02040503050406030204" pitchFamily="18" charset="0"/>
                            </a:rPr>
                            <m:t>1</m:t>
                          </m:r>
                        </m:sub>
                      </m:sSub>
                    </m:oMath>
                  </m:oMathPara>
                </a14:m>
                <a:endParaRPr lang="en-US" sz="2000" dirty="0">
                  <a:solidFill>
                    <a:srgbClr val="FF9900"/>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3791221" y="5273332"/>
                <a:ext cx="710323" cy="353943"/>
              </a:xfrm>
              <a:prstGeom prst="rect">
                <a:avLst/>
              </a:prstGeom>
              <a:blipFill rotWithShape="0">
                <a:blip r:embed="rId10"/>
                <a:stretch>
                  <a:fillRect b="-3448"/>
                </a:stretch>
              </a:blipFill>
            </p:spPr>
            <p:txBody>
              <a:bodyPr/>
              <a:lstStyle/>
              <a:p>
                <a:r>
                  <a:rPr lang="en-US">
                    <a:noFill/>
                  </a:rPr>
                  <a:t> </a:t>
                </a:r>
              </a:p>
            </p:txBody>
          </p:sp>
        </mc:Fallback>
      </mc:AlternateContent>
      <p:cxnSp>
        <p:nvCxnSpPr>
          <p:cNvPr id="52" name="Straight Arrow Connector 51"/>
          <p:cNvCxnSpPr/>
          <p:nvPr/>
        </p:nvCxnSpPr>
        <p:spPr bwMode="auto">
          <a:xfrm>
            <a:off x="4454745" y="5237462"/>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3" name="TextBox 52"/>
              <p:cNvSpPr txBox="1"/>
              <p:nvPr/>
            </p:nvSpPr>
            <p:spPr>
              <a:xfrm>
                <a:off x="4406068" y="5273332"/>
                <a:ext cx="716286"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9900"/>
                              </a:solidFill>
                              <a:latin typeface="Cambria Math" panose="02040503050406030204" pitchFamily="18" charset="0"/>
                            </a:rPr>
                          </m:ctrlPr>
                        </m:sSubPr>
                        <m:e>
                          <m:r>
                            <m:rPr>
                              <m:nor/>
                            </m:rPr>
                            <a:rPr lang="en-US" sz="2000" smtClean="0">
                              <a:solidFill>
                                <a:srgbClr val="FF9900"/>
                              </a:solidFill>
                              <a:latin typeface="Arial"/>
                            </a:rPr>
                            <m:t>cm</m:t>
                          </m:r>
                        </m:e>
                        <m:sub>
                          <m:r>
                            <a:rPr lang="en-US" sz="2000" i="1" smtClean="0">
                              <a:solidFill>
                                <a:srgbClr val="FF9900"/>
                              </a:solidFill>
                              <a:latin typeface="Cambria Math" panose="02040503050406030204" pitchFamily="18" charset="0"/>
                            </a:rPr>
                            <m:t>2</m:t>
                          </m:r>
                        </m:sub>
                      </m:sSub>
                    </m:oMath>
                  </m:oMathPara>
                </a14:m>
                <a:endParaRPr lang="en-US" sz="2000" dirty="0">
                  <a:solidFill>
                    <a:srgbClr val="FF9900"/>
                  </a:solidFil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4406068" y="5273332"/>
                <a:ext cx="716286" cy="353943"/>
              </a:xfrm>
              <a:prstGeom prst="rect">
                <a:avLst/>
              </a:prstGeom>
              <a:blipFill rotWithShape="0">
                <a:blip r:embed="rId11"/>
                <a:stretch>
                  <a:fillRect b="-3448"/>
                </a:stretch>
              </a:blipFill>
            </p:spPr>
            <p:txBody>
              <a:bodyPr/>
              <a:lstStyle/>
              <a:p>
                <a:r>
                  <a:rPr lang="en-US">
                    <a:noFill/>
                  </a:rPr>
                  <a:t> </a:t>
                </a:r>
              </a:p>
            </p:txBody>
          </p:sp>
        </mc:Fallback>
      </mc:AlternateContent>
      <p:cxnSp>
        <p:nvCxnSpPr>
          <p:cNvPr id="54" name="Straight Arrow Connector 53"/>
          <p:cNvCxnSpPr/>
          <p:nvPr/>
        </p:nvCxnSpPr>
        <p:spPr bwMode="auto">
          <a:xfrm>
            <a:off x="5312245" y="5237462"/>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55" name="Up Ribbon 54"/>
          <p:cNvSpPr/>
          <p:nvPr/>
        </p:nvSpPr>
        <p:spPr bwMode="auto">
          <a:xfrm>
            <a:off x="5376031" y="5344358"/>
            <a:ext cx="824544" cy="364949"/>
          </a:xfrm>
          <a:prstGeom prst="ribbon2">
            <a:avLst>
              <a:gd name="adj1" fmla="val 12028"/>
              <a:gd name="adj2" fmla="val 75000"/>
            </a:avLst>
          </a:prstGeom>
          <a:solidFill>
            <a:srgbClr val="99FF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000" dirty="0" smtClean="0">
                <a:solidFill>
                  <a:srgbClr val="000000"/>
                </a:solidFill>
              </a:rPr>
              <a:t>proof</a:t>
            </a:r>
          </a:p>
        </p:txBody>
      </p:sp>
      <mc:AlternateContent xmlns:mc="http://schemas.openxmlformats.org/markup-compatibility/2006" xmlns:a14="http://schemas.microsoft.com/office/drawing/2010/main">
        <mc:Choice Requires="a14">
          <p:sp>
            <p:nvSpPr>
              <p:cNvPr id="56" name="TextBox 55"/>
              <p:cNvSpPr txBox="1"/>
              <p:nvPr/>
            </p:nvSpPr>
            <p:spPr>
              <a:xfrm>
                <a:off x="4922786" y="5218111"/>
                <a:ext cx="447558"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000000"/>
                          </a:solidFill>
                          <a:latin typeface="Cambria Math" panose="02040503050406030204" pitchFamily="18" charset="0"/>
                        </a:rPr>
                        <m:t>…</m:t>
                      </m:r>
                    </m:oMath>
                  </m:oMathPara>
                </a14:m>
                <a:endParaRPr lang="en-US" sz="2000" dirty="0">
                  <a:solidFill>
                    <a:srgbClr val="000000"/>
                  </a:solidFill>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4922786" y="5218111"/>
                <a:ext cx="447558" cy="353943"/>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Horizontal Scroll 56"/>
              <p:cNvSpPr/>
              <p:nvPr/>
            </p:nvSpPr>
            <p:spPr bwMode="auto">
              <a:xfrm rot="21413702">
                <a:off x="4115177" y="5733065"/>
                <a:ext cx="4916654" cy="981303"/>
              </a:xfrm>
              <a:prstGeom prst="horizontalScroll">
                <a:avLst/>
              </a:prstGeom>
              <a:solidFill>
                <a:srgbClr val="E1FFE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400" dirty="0" smtClean="0">
                    <a:solidFill>
                      <a:srgbClr val="000000"/>
                    </a:solidFill>
                    <a:latin typeface="Times New Roman" panose="02020603050405020304" pitchFamily="18" charset="0"/>
                    <a:cs typeface="Times New Roman" panose="02020603050405020304" pitchFamily="18" charset="0"/>
                  </a:rPr>
                  <a:t>the old coins were </a:t>
                </a:r>
                <a:r>
                  <a:rPr lang="en-US" sz="2400" b="1" dirty="0" smtClean="0">
                    <a:solidFill>
                      <a:srgbClr val="00B050"/>
                    </a:solidFill>
                    <a:latin typeface="Times New Roman" panose="02020603050405020304" pitchFamily="18" charset="0"/>
                    <a:cs typeface="Times New Roman" panose="02020603050405020304" pitchFamily="18" charset="0"/>
                  </a:rPr>
                  <a:t>valid</a:t>
                </a:r>
                <a:r>
                  <a:rPr lang="en-US" sz="2400" dirty="0" smtClean="0">
                    <a:solidFill>
                      <a:srgbClr val="000000"/>
                    </a:solidFill>
                    <a:latin typeface="Times New Roman" panose="02020603050405020304" pitchFamily="18" charset="0"/>
                    <a:cs typeface="Times New Roman" panose="02020603050405020304" pitchFamily="18" charset="0"/>
                  </a:rPr>
                  <a:t>, and </a:t>
                </a:r>
                <a:br>
                  <a:rPr lang="en-US" sz="2400" dirty="0" smtClean="0">
                    <a:solidFill>
                      <a:srgbClr val="000000"/>
                    </a:solidFill>
                    <a:latin typeface="Times New Roman" panose="02020603050405020304" pitchFamily="18" charset="0"/>
                    <a:cs typeface="Times New Roman" panose="02020603050405020304" pitchFamily="18" charset="0"/>
                  </a:rPr>
                </a:br>
                <a:r>
                  <a:rPr lang="en-US" sz="2400" dirty="0" smtClean="0">
                    <a:solidFill>
                      <a:srgbClr val="000000"/>
                    </a:solidFill>
                    <a:latin typeface="Times New Roman" panose="02020603050405020304" pitchFamily="18" charset="0"/>
                    <a:cs typeface="Times New Roman" panose="02020603050405020304" pitchFamily="18" charset="0"/>
                  </a:rPr>
                  <a:t>values </a:t>
                </a:r>
                <a:r>
                  <a:rPr lang="en-US" sz="2400" dirty="0">
                    <a:solidFill>
                      <a:srgbClr val="000000"/>
                    </a:solidFill>
                    <a:latin typeface="Times New Roman" panose="02020603050405020304" pitchFamily="18" charset="0"/>
                    <a:cs typeface="Times New Roman" panose="02020603050405020304" pitchFamily="18" charset="0"/>
                  </a:rPr>
                  <a:t>of old coins = </a:t>
                </a:r>
                <a14:m>
                  <m:oMath xmlns:m="http://schemas.openxmlformats.org/officeDocument/2006/math">
                    <m:sSub>
                      <m:sSubPr>
                        <m:ctrlPr>
                          <a:rPr lang="en-US" sz="2400" i="1">
                            <a:solidFill>
                              <a:srgbClr val="FF9900"/>
                            </a:solidFill>
                            <a:latin typeface="Cambria Math" panose="02040503050406030204" pitchFamily="18" charset="0"/>
                          </a:rPr>
                        </m:ctrlPr>
                      </m:sSubPr>
                      <m:e>
                        <m:r>
                          <a:rPr lang="en-US" sz="2400" i="1">
                            <a:solidFill>
                              <a:srgbClr val="FF9900"/>
                            </a:solidFill>
                            <a:latin typeface="Cambria Math" panose="02040503050406030204" pitchFamily="18" charset="0"/>
                          </a:rPr>
                          <m:t>𝑣</m:t>
                        </m:r>
                      </m:e>
                      <m:sub>
                        <m:r>
                          <a:rPr lang="en-US" sz="2400" i="1">
                            <a:solidFill>
                              <a:srgbClr val="FF9900"/>
                            </a:solidFill>
                            <a:latin typeface="Cambria Math" panose="02040503050406030204" pitchFamily="18" charset="0"/>
                          </a:rPr>
                          <m:t>1</m:t>
                        </m:r>
                      </m:sub>
                    </m:sSub>
                  </m:oMath>
                </a14:m>
                <a:r>
                  <a:rPr lang="en-US" sz="2400" dirty="0" smtClean="0">
                    <a:solidFill>
                      <a:srgbClr val="000000"/>
                    </a:solidFill>
                    <a:latin typeface="Times New Roman" panose="02020603050405020304" pitchFamily="18" charset="0"/>
                    <a:cs typeface="Times New Roman" panose="02020603050405020304" pitchFamily="18" charset="0"/>
                  </a:rPr>
                  <a:t>  + </a:t>
                </a:r>
                <a14:m>
                  <m:oMath xmlns:m="http://schemas.openxmlformats.org/officeDocument/2006/math">
                    <m:sSub>
                      <m:sSubPr>
                        <m:ctrlPr>
                          <a:rPr lang="en-US" sz="2400" i="1">
                            <a:solidFill>
                              <a:srgbClr val="FF9900"/>
                            </a:solidFill>
                            <a:latin typeface="Cambria Math" panose="02040503050406030204" pitchFamily="18" charset="0"/>
                          </a:rPr>
                        </m:ctrlPr>
                      </m:sSubPr>
                      <m:e>
                        <m:r>
                          <a:rPr lang="en-US" sz="2400" i="1">
                            <a:solidFill>
                              <a:srgbClr val="FF9900"/>
                            </a:solidFill>
                            <a:latin typeface="Cambria Math" panose="02040503050406030204" pitchFamily="18" charset="0"/>
                          </a:rPr>
                          <m:t>𝑣</m:t>
                        </m:r>
                      </m:e>
                      <m:sub>
                        <m:r>
                          <a:rPr lang="en-US" sz="2400" i="1" smtClean="0">
                            <a:solidFill>
                              <a:srgbClr val="FF9900"/>
                            </a:solidFill>
                            <a:latin typeface="Cambria Math" panose="02040503050406030204" pitchFamily="18" charset="0"/>
                          </a:rPr>
                          <m:t>2</m:t>
                        </m:r>
                      </m:sub>
                    </m:sSub>
                  </m:oMath>
                </a14:m>
                <a:r>
                  <a:rPr lang="en-US" sz="2400" dirty="0" smtClean="0">
                    <a:solidFill>
                      <a:srgbClr val="000000"/>
                    </a:solidFill>
                    <a:latin typeface="Times New Roman" panose="02020603050405020304" pitchFamily="18" charset="0"/>
                    <a:cs typeface="Times New Roman" panose="02020603050405020304" pitchFamily="18" charset="0"/>
                  </a:rPr>
                  <a:t> + </a:t>
                </a:r>
                <a14:m>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𝑣</m:t>
                        </m:r>
                      </m:e>
                      <m:sub>
                        <m:r>
                          <m:rPr>
                            <m:nor/>
                          </m:rPr>
                          <a:rPr lang="en-US" sz="2400">
                            <a:solidFill>
                              <a:srgbClr val="FF0000"/>
                            </a:solidFill>
                          </a:rPr>
                          <m:t>pub</m:t>
                        </m:r>
                      </m:sub>
                    </m:sSub>
                  </m:oMath>
                </a14:m>
                <a:endParaRPr lang="en-US" sz="2400" dirty="0">
                  <a:solidFill>
                    <a:srgbClr val="00B050"/>
                  </a:solidFill>
                </a:endParaRPr>
              </a:p>
            </p:txBody>
          </p:sp>
        </mc:Choice>
        <mc:Fallback xmlns="">
          <p:sp>
            <p:nvSpPr>
              <p:cNvPr id="57" name="Horizontal Scroll 56"/>
              <p:cNvSpPr>
                <a:spLocks noRot="1" noChangeAspect="1" noMove="1" noResize="1" noEditPoints="1" noAdjustHandles="1" noChangeArrowheads="1" noChangeShapeType="1" noTextEdit="1"/>
              </p:cNvSpPr>
              <p:nvPr/>
            </p:nvSpPr>
            <p:spPr bwMode="auto">
              <a:xfrm rot="21413702">
                <a:off x="4115177" y="5733065"/>
                <a:ext cx="4916654" cy="981303"/>
              </a:xfrm>
              <a:prstGeom prst="horizontalScroll">
                <a:avLst/>
              </a:prstGeom>
              <a:blipFill rotWithShape="0">
                <a:blip r:embed="rId13"/>
                <a:stretch>
                  <a:fillRect r="-492"/>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6273325" y="4937305"/>
                <a:ext cx="1730987" cy="679545"/>
              </a:xfrm>
              <a:prstGeom prst="rect">
                <a:avLst/>
              </a:prstGeom>
              <a:noFill/>
            </p:spPr>
            <p:txBody>
              <a:bodyPr wrap="none" rtlCol="0">
                <a:spAutoFit/>
              </a:bodyPr>
              <a:lstStyle/>
              <a:p>
                <a:r>
                  <a:rPr lang="en-US" sz="2000" dirty="0" smtClean="0">
                    <a:solidFill>
                      <a:srgbClr val="FF0000"/>
                    </a:solidFill>
                  </a:rPr>
                  <a:t>of value </a:t>
                </a:r>
                <a14:m>
                  <m:oMath xmlns:m="http://schemas.openxmlformats.org/officeDocument/2006/math">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𝑣</m:t>
                        </m:r>
                      </m:e>
                      <m:sub>
                        <m:r>
                          <m:rPr>
                            <m:nor/>
                          </m:rPr>
                          <a:rPr lang="en-US" sz="2000">
                            <a:solidFill>
                              <a:srgbClr val="FF0000"/>
                            </a:solidFill>
                          </a:rPr>
                          <m:t>pub</m:t>
                        </m:r>
                      </m:sub>
                    </m:sSub>
                  </m:oMath>
                </a14:m>
                <a:endParaRPr lang="en-US" sz="2000" dirty="0">
                  <a:solidFill>
                    <a:srgbClr val="000000"/>
                  </a:solidFill>
                </a:endParaRPr>
              </a:p>
              <a:p>
                <a:endParaRPr lang="en-US" sz="2000" dirty="0">
                  <a:solidFill>
                    <a:srgbClr val="FF0000"/>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6273325" y="4937305"/>
                <a:ext cx="1730987" cy="679545"/>
              </a:xfrm>
              <a:prstGeom prst="rect">
                <a:avLst/>
              </a:prstGeom>
              <a:blipFill rotWithShape="0">
                <a:blip r:embed="rId14"/>
                <a:stretch>
                  <a:fillRect l="-3169" t="-11712" r="-352"/>
                </a:stretch>
              </a:blipFill>
            </p:spPr>
            <p:txBody>
              <a:bodyPr/>
              <a:lstStyle/>
              <a:p>
                <a:r>
                  <a:rPr lang="en-US">
                    <a:noFill/>
                  </a:rPr>
                  <a:t> </a:t>
                </a:r>
              </a:p>
            </p:txBody>
          </p:sp>
        </mc:Fallback>
      </mc:AlternateContent>
      <p:sp>
        <p:nvSpPr>
          <p:cNvPr id="59" name="Arc 58"/>
          <p:cNvSpPr/>
          <p:nvPr/>
        </p:nvSpPr>
        <p:spPr bwMode="auto">
          <a:xfrm>
            <a:off x="5578643" y="5497130"/>
            <a:ext cx="1104748" cy="687209"/>
          </a:xfrm>
          <a:prstGeom prst="arc">
            <a:avLst/>
          </a:prstGeom>
          <a:noFill/>
          <a:ln w="38100" cap="flat" cmpd="sng" algn="ctr">
            <a:solidFill>
              <a:schemeClr val="tx1"/>
            </a:solidFill>
            <a:prstDash val="solid"/>
            <a:round/>
            <a:headEnd type="none" w="med" len="med"/>
            <a:tailEnd type="triangle" w="med" len="med"/>
          </a:ln>
          <a:effectLst/>
        </p:spPr>
        <p:txBody>
          <a:bodyPr vert="eaVert" wrap="none" lIns="91440" tIns="45720" rIns="91440" bIns="45720" numCol="1" rtlCol="0" anchor="ctr" anchorCtr="0" compatLnSpc="1">
            <a:prstTxWarp prst="textNoShape">
              <a:avLst/>
            </a:prstTxWarp>
          </a:bodyPr>
          <a:lstStyle/>
          <a:p>
            <a:endParaRPr lang="en-US" smtClean="0"/>
          </a:p>
        </p:txBody>
      </p:sp>
      <p:sp>
        <p:nvSpPr>
          <p:cNvPr id="63" name="Cloud Callout 62"/>
          <p:cNvSpPr/>
          <p:nvPr/>
        </p:nvSpPr>
        <p:spPr bwMode="auto">
          <a:xfrm rot="153041">
            <a:off x="4651749" y="3389562"/>
            <a:ext cx="1072432" cy="1588622"/>
          </a:xfrm>
          <a:prstGeom prst="cloudCallout">
            <a:avLst>
              <a:gd name="adj1" fmla="val 42912"/>
              <a:gd name="adj2" fmla="val 59979"/>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p>
        </p:txBody>
      </p:sp>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33377" y="3649128"/>
            <a:ext cx="473492" cy="969532"/>
          </a:xfrm>
          <a:prstGeom prst="rect">
            <a:avLst/>
          </a:prstGeom>
        </p:spPr>
      </p:pic>
    </p:spTree>
    <p:extLst>
      <p:ext uri="{BB962C8B-B14F-4D97-AF65-F5344CB8AC3E}">
        <p14:creationId xmlns:p14="http://schemas.microsoft.com/office/powerpoint/2010/main" val="17841302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6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10" grpId="0"/>
      <p:bldP spid="12" grpId="0"/>
      <p:bldP spid="14" grpId="0"/>
      <p:bldP spid="18" grpId="0"/>
      <p:bldP spid="23" grpId="0"/>
      <p:bldP spid="25" grpId="0"/>
      <p:bldP spid="27" grpId="0"/>
      <p:bldP spid="29" grpId="0"/>
      <p:bldP spid="31" grpId="0"/>
      <p:bldP spid="32" grpId="0"/>
      <p:bldP spid="37" grpId="0"/>
      <p:bldP spid="38" grpId="0"/>
      <p:bldP spid="40" grpId="0"/>
      <p:bldP spid="49" grpId="0"/>
      <p:bldP spid="51" grpId="0"/>
      <p:bldP spid="53" grpId="0"/>
      <p:bldP spid="55" grpId="0" animBg="1"/>
      <p:bldP spid="56" grpId="0"/>
      <p:bldP spid="57" grpId="0" animBg="1"/>
      <p:bldP spid="58" grpId="0"/>
      <p:bldP spid="59" grpId="0" animBg="1"/>
      <p:bldP spid="6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18" name="TextBox 17"/>
          <p:cNvSpPr txBox="1"/>
          <p:nvPr/>
        </p:nvSpPr>
        <p:spPr>
          <a:xfrm>
            <a:off x="6240173" y="4561716"/>
            <a:ext cx="1797288" cy="353943"/>
          </a:xfrm>
          <a:prstGeom prst="rect">
            <a:avLst/>
          </a:prstGeom>
          <a:noFill/>
        </p:spPr>
        <p:txBody>
          <a:bodyPr wrap="none" rtlCol="0">
            <a:spAutoFit/>
          </a:bodyPr>
          <a:lstStyle/>
          <a:p>
            <a:r>
              <a:rPr lang="en-US" sz="2000" dirty="0" smtClean="0">
                <a:solidFill>
                  <a:srgbClr val="FF0000"/>
                </a:solidFill>
              </a:rPr>
              <a:t>public bitcoins</a:t>
            </a:r>
            <a:endParaRPr lang="en-US" sz="2000" dirty="0">
              <a:solidFill>
                <a:srgbClr val="FF0000"/>
              </a:solidFill>
            </a:endParaRPr>
          </a:p>
        </p:txBody>
      </p:sp>
      <mc:AlternateContent xmlns:mc="http://schemas.openxmlformats.org/markup-compatibility/2006" xmlns:a14="http://schemas.microsoft.com/office/drawing/2010/main">
        <mc:Choice Requires="a14">
          <p:sp>
            <p:nvSpPr>
              <p:cNvPr id="58" name="TextBox 57"/>
              <p:cNvSpPr txBox="1"/>
              <p:nvPr/>
            </p:nvSpPr>
            <p:spPr>
              <a:xfrm>
                <a:off x="6273325" y="4937305"/>
                <a:ext cx="1730987" cy="679545"/>
              </a:xfrm>
              <a:prstGeom prst="rect">
                <a:avLst/>
              </a:prstGeom>
              <a:noFill/>
            </p:spPr>
            <p:txBody>
              <a:bodyPr wrap="none" rtlCol="0">
                <a:spAutoFit/>
              </a:bodyPr>
              <a:lstStyle/>
              <a:p>
                <a:r>
                  <a:rPr lang="en-US" sz="2000" dirty="0" smtClean="0">
                    <a:solidFill>
                      <a:srgbClr val="FF0000"/>
                    </a:solidFill>
                  </a:rPr>
                  <a:t>of value </a:t>
                </a:r>
                <a14:m>
                  <m:oMath xmlns:m="http://schemas.openxmlformats.org/officeDocument/2006/math">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𝑣</m:t>
                        </m:r>
                      </m:e>
                      <m:sub>
                        <m:r>
                          <m:rPr>
                            <m:nor/>
                          </m:rPr>
                          <a:rPr lang="en-US" sz="2000">
                            <a:solidFill>
                              <a:srgbClr val="FF0000"/>
                            </a:solidFill>
                          </a:rPr>
                          <m:t>pub</m:t>
                        </m:r>
                      </m:sub>
                    </m:sSub>
                  </m:oMath>
                </a14:m>
                <a:endParaRPr lang="en-US" sz="2000" dirty="0">
                  <a:solidFill>
                    <a:srgbClr val="000000"/>
                  </a:solidFill>
                </a:endParaRPr>
              </a:p>
              <a:p>
                <a:endParaRPr lang="en-US" sz="2000" dirty="0">
                  <a:solidFill>
                    <a:srgbClr val="FF0000"/>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6273325" y="4937305"/>
                <a:ext cx="1730987" cy="679545"/>
              </a:xfrm>
              <a:prstGeom prst="rect">
                <a:avLst/>
              </a:prstGeom>
              <a:blipFill rotWithShape="0">
                <a:blip r:embed="rId3"/>
                <a:stretch>
                  <a:fillRect l="-3169" t="-11712" r="-352"/>
                </a:stretch>
              </a:blipFill>
            </p:spPr>
            <p:txBody>
              <a:bodyPr/>
              <a:lstStyle/>
              <a:p>
                <a:r>
                  <a:rPr lang="en-US">
                    <a:noFill/>
                  </a:rPr>
                  <a:t> </a:t>
                </a:r>
              </a:p>
            </p:txBody>
          </p:sp>
        </mc:Fallback>
      </mc:AlternateContent>
      <p:sp>
        <p:nvSpPr>
          <p:cNvPr id="86" name="TextBox 85"/>
          <p:cNvSpPr txBox="1"/>
          <p:nvPr/>
        </p:nvSpPr>
        <p:spPr>
          <a:xfrm>
            <a:off x="6240173" y="4561716"/>
            <a:ext cx="1797288" cy="353943"/>
          </a:xfrm>
          <a:prstGeom prst="rect">
            <a:avLst/>
          </a:prstGeom>
          <a:noFill/>
        </p:spPr>
        <p:txBody>
          <a:bodyPr wrap="none" rtlCol="0">
            <a:spAutoFit/>
          </a:bodyPr>
          <a:lstStyle/>
          <a:p>
            <a:r>
              <a:rPr lang="en-US" sz="2000" dirty="0" smtClean="0">
                <a:solidFill>
                  <a:srgbClr val="FF0000"/>
                </a:solidFill>
              </a:rPr>
              <a:t>public bitcoins</a:t>
            </a:r>
            <a:endParaRPr lang="en-US" sz="2000" dirty="0">
              <a:solidFill>
                <a:srgbClr val="FF0000"/>
              </a:solidFill>
            </a:endParaRPr>
          </a:p>
        </p:txBody>
      </p:sp>
      <mc:AlternateContent xmlns:mc="http://schemas.openxmlformats.org/markup-compatibility/2006" xmlns:a14="http://schemas.microsoft.com/office/drawing/2010/main">
        <mc:Choice Requires="a14">
          <p:sp>
            <p:nvSpPr>
              <p:cNvPr id="87" name="TextBox 86"/>
              <p:cNvSpPr txBox="1"/>
              <p:nvPr/>
            </p:nvSpPr>
            <p:spPr>
              <a:xfrm>
                <a:off x="6273325" y="4937305"/>
                <a:ext cx="1730987" cy="679545"/>
              </a:xfrm>
              <a:prstGeom prst="rect">
                <a:avLst/>
              </a:prstGeom>
              <a:noFill/>
            </p:spPr>
            <p:txBody>
              <a:bodyPr wrap="none" rtlCol="0">
                <a:spAutoFit/>
              </a:bodyPr>
              <a:lstStyle/>
              <a:p>
                <a:r>
                  <a:rPr lang="en-US" sz="2000" dirty="0" smtClean="0">
                    <a:solidFill>
                      <a:srgbClr val="FF0000"/>
                    </a:solidFill>
                  </a:rPr>
                  <a:t>of value </a:t>
                </a:r>
                <a14:m>
                  <m:oMath xmlns:m="http://schemas.openxmlformats.org/officeDocument/2006/math">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𝑣</m:t>
                        </m:r>
                      </m:e>
                      <m:sub>
                        <m:r>
                          <m:rPr>
                            <m:nor/>
                          </m:rPr>
                          <a:rPr lang="en-US" sz="2000">
                            <a:solidFill>
                              <a:srgbClr val="FF0000"/>
                            </a:solidFill>
                          </a:rPr>
                          <m:t>pub</m:t>
                        </m:r>
                      </m:sub>
                    </m:sSub>
                  </m:oMath>
                </a14:m>
                <a:endParaRPr lang="en-US" sz="2000" dirty="0">
                  <a:solidFill>
                    <a:srgbClr val="000000"/>
                  </a:solidFill>
                </a:endParaRPr>
              </a:p>
              <a:p>
                <a:endParaRPr lang="en-US" sz="2000" dirty="0">
                  <a:solidFill>
                    <a:srgbClr val="FF0000"/>
                  </a:solidFill>
                </a:endParaRPr>
              </a:p>
            </p:txBody>
          </p:sp>
        </mc:Choice>
        <mc:Fallback xmlns="">
          <p:sp>
            <p:nvSpPr>
              <p:cNvPr id="87" name="TextBox 86"/>
              <p:cNvSpPr txBox="1">
                <a:spLocks noRot="1" noChangeAspect="1" noMove="1" noResize="1" noEditPoints="1" noAdjustHandles="1" noChangeArrowheads="1" noChangeShapeType="1" noTextEdit="1"/>
              </p:cNvSpPr>
              <p:nvPr/>
            </p:nvSpPr>
            <p:spPr>
              <a:xfrm>
                <a:off x="6273325" y="4937305"/>
                <a:ext cx="1730987" cy="679545"/>
              </a:xfrm>
              <a:prstGeom prst="rect">
                <a:avLst/>
              </a:prstGeom>
              <a:blipFill rotWithShape="0">
                <a:blip r:embed="rId3"/>
                <a:stretch>
                  <a:fillRect l="-3169" t="-11712" r="-352"/>
                </a:stretch>
              </a:blipFill>
            </p:spPr>
            <p:txBody>
              <a:bodyPr/>
              <a:lstStyle/>
              <a:p>
                <a:r>
                  <a:rPr lang="en-US">
                    <a:noFill/>
                  </a:rPr>
                  <a:t> </a:t>
                </a:r>
              </a:p>
            </p:txBody>
          </p:sp>
        </mc:Fallback>
      </mc:AlternateContent>
      <p:sp>
        <p:nvSpPr>
          <p:cNvPr id="62" name="Horizontal Scroll 61"/>
          <p:cNvSpPr/>
          <p:nvPr/>
        </p:nvSpPr>
        <p:spPr bwMode="auto">
          <a:xfrm>
            <a:off x="2257424" y="5234881"/>
            <a:ext cx="4066671" cy="663781"/>
          </a:xfrm>
          <a:prstGeom prst="horizontalScroll">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B050"/>
              </a:solidFill>
            </a:endParaRPr>
          </a:p>
        </p:txBody>
      </p:sp>
      <p:sp>
        <p:nvSpPr>
          <p:cNvPr id="2" name="Title 1"/>
          <p:cNvSpPr>
            <a:spLocks noGrp="1"/>
          </p:cNvSpPr>
          <p:nvPr>
            <p:ph type="title"/>
          </p:nvPr>
        </p:nvSpPr>
        <p:spPr/>
        <p:txBody>
          <a:bodyPr/>
          <a:lstStyle/>
          <a:p>
            <a:r>
              <a:rPr lang="en-US" dirty="0" smtClean="0"/>
              <a:t>Pouring </a:t>
            </a:r>
            <a:r>
              <a:rPr lang="en-US" dirty="0" err="1" smtClean="0"/>
              <a:t>Zerocash</a:t>
            </a:r>
            <a:r>
              <a:rPr lang="en-US" dirty="0" smtClean="0"/>
              <a:t> coins</a:t>
            </a:r>
            <a:endParaRPr lang="en-US" dirty="0"/>
          </a:p>
        </p:txBody>
      </p:sp>
      <p:sp>
        <p:nvSpPr>
          <p:cNvPr id="3" name="Content Placeholder 2"/>
          <p:cNvSpPr>
            <a:spLocks noGrp="1"/>
          </p:cNvSpPr>
          <p:nvPr>
            <p:ph idx="1"/>
          </p:nvPr>
        </p:nvSpPr>
        <p:spPr>
          <a:xfrm>
            <a:off x="228600" y="663181"/>
            <a:ext cx="8763000" cy="5029200"/>
          </a:xfrm>
        </p:spPr>
        <p:txBody>
          <a:bodyPr/>
          <a:lstStyle/>
          <a:p>
            <a:pPr marL="0" indent="0">
              <a:buNone/>
              <a:tabLst>
                <a:tab pos="5657850" algn="l"/>
              </a:tabLst>
            </a:pPr>
            <a:r>
              <a:rPr lang="en-US" sz="2400" dirty="0" smtClean="0"/>
              <a:t>Single transaction type capturing: 	</a:t>
            </a:r>
            <a:r>
              <a:rPr lang="en-US" sz="2000" dirty="0" smtClean="0"/>
              <a:t>Sending payments</a:t>
            </a:r>
          </a:p>
          <a:p>
            <a:pPr marL="0" indent="0">
              <a:buNone/>
              <a:tabLst>
                <a:tab pos="5657850" algn="l"/>
              </a:tabLst>
            </a:pPr>
            <a:r>
              <a:rPr lang="en-US" sz="2000" dirty="0"/>
              <a:t>	</a:t>
            </a:r>
            <a:r>
              <a:rPr lang="en-US" sz="2000" dirty="0" smtClean="0"/>
              <a:t>Making change</a:t>
            </a:r>
          </a:p>
          <a:p>
            <a:pPr marL="0" indent="0">
              <a:buNone/>
              <a:tabLst>
                <a:tab pos="5657850" algn="l"/>
              </a:tabLst>
            </a:pPr>
            <a:r>
              <a:rPr lang="en-US" sz="2000" dirty="0"/>
              <a:t>	</a:t>
            </a:r>
            <a:r>
              <a:rPr lang="en-US" sz="2000" dirty="0" smtClean="0"/>
              <a:t>Exchanging into bitcoins</a:t>
            </a:r>
          </a:p>
          <a:p>
            <a:pPr marL="0" indent="0">
              <a:buNone/>
              <a:tabLst>
                <a:tab pos="5657850" algn="l"/>
              </a:tabLst>
            </a:pPr>
            <a:r>
              <a:rPr lang="en-US" sz="2000" dirty="0"/>
              <a:t>	</a:t>
            </a:r>
            <a:r>
              <a:rPr lang="en-US" sz="2000" dirty="0" smtClean="0"/>
              <a:t>Transaction fees</a:t>
            </a:r>
          </a:p>
        </p:txBody>
      </p:sp>
      <p:sp>
        <p:nvSpPr>
          <p:cNvPr id="5" name="TextBox 4"/>
          <p:cNvSpPr txBox="1"/>
          <p:nvPr/>
        </p:nvSpPr>
        <p:spPr>
          <a:xfrm rot="972925">
            <a:off x="7947406" y="156462"/>
            <a:ext cx="1184940" cy="327782"/>
          </a:xfrm>
          <a:prstGeom prst="rect">
            <a:avLst/>
          </a:prstGeom>
          <a:noFill/>
        </p:spPr>
        <p:txBody>
          <a:bodyPr wrap="none" rtlCol="0">
            <a:spAutoFit/>
          </a:bodyPr>
          <a:lstStyle/>
          <a:p>
            <a:r>
              <a:rPr lang="en-US" sz="1800" dirty="0" smtClean="0"/>
              <a:t>Simplified</a:t>
            </a:r>
            <a:endParaRPr lang="en-US" sz="1800" dirty="0"/>
          </a:p>
        </p:txBody>
      </p:sp>
      <p:sp>
        <p:nvSpPr>
          <p:cNvPr id="6" name="Rectangle 5"/>
          <p:cNvSpPr/>
          <p:nvPr/>
        </p:nvSpPr>
        <p:spPr bwMode="auto">
          <a:xfrm>
            <a:off x="2447925" y="2762251"/>
            <a:ext cx="3509522" cy="24765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solidFill>
                  <a:srgbClr val="000000"/>
                </a:solidFill>
              </a:rPr>
              <a:t>Pour</a:t>
            </a:r>
          </a:p>
        </p:txBody>
      </p:sp>
      <p:cxnSp>
        <p:nvCxnSpPr>
          <p:cNvPr id="7" name="Straight Arrow Connector 6"/>
          <p:cNvCxnSpPr/>
          <p:nvPr/>
        </p:nvCxnSpPr>
        <p:spPr bwMode="auto">
          <a:xfrm>
            <a:off x="47625" y="3149101"/>
            <a:ext cx="2400300" cy="22724"/>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10" name="TextBox 9"/>
          <p:cNvSpPr txBox="1"/>
          <p:nvPr/>
        </p:nvSpPr>
        <p:spPr>
          <a:xfrm>
            <a:off x="89089" y="2784874"/>
            <a:ext cx="2279791" cy="353943"/>
          </a:xfrm>
          <a:prstGeom prst="rect">
            <a:avLst/>
          </a:prstGeom>
          <a:noFill/>
        </p:spPr>
        <p:txBody>
          <a:bodyPr wrap="none" rtlCol="0">
            <a:spAutoFit/>
          </a:bodyPr>
          <a:lstStyle/>
          <a:p>
            <a:r>
              <a:rPr lang="en-US" sz="2000" dirty="0" smtClean="0">
                <a:solidFill>
                  <a:srgbClr val="993B8E"/>
                </a:solidFill>
              </a:rPr>
              <a:t>old </a:t>
            </a:r>
            <a:r>
              <a:rPr lang="en-US" sz="2000" dirty="0" err="1" smtClean="0">
                <a:solidFill>
                  <a:srgbClr val="993B8E"/>
                </a:solidFill>
              </a:rPr>
              <a:t>Zerocash</a:t>
            </a:r>
            <a:r>
              <a:rPr lang="en-US" sz="2000" dirty="0" smtClean="0">
                <a:solidFill>
                  <a:srgbClr val="993B8E"/>
                </a:solidFill>
              </a:rPr>
              <a:t> coin </a:t>
            </a:r>
            <a:endParaRPr lang="en-US" sz="2000" dirty="0">
              <a:solidFill>
                <a:srgbClr val="993B8E"/>
              </a:solidFill>
            </a:endParaRPr>
          </a:p>
        </p:txBody>
      </p:sp>
      <p:cxnSp>
        <p:nvCxnSpPr>
          <p:cNvPr id="11" name="Straight Arrow Connector 10"/>
          <p:cNvCxnSpPr/>
          <p:nvPr/>
        </p:nvCxnSpPr>
        <p:spPr bwMode="auto">
          <a:xfrm>
            <a:off x="47625" y="4036903"/>
            <a:ext cx="2400300" cy="22724"/>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12" name="TextBox 11"/>
          <p:cNvSpPr txBox="1"/>
          <p:nvPr/>
        </p:nvSpPr>
        <p:spPr>
          <a:xfrm>
            <a:off x="124355" y="3672676"/>
            <a:ext cx="2209258" cy="353943"/>
          </a:xfrm>
          <a:prstGeom prst="rect">
            <a:avLst/>
          </a:prstGeom>
          <a:noFill/>
        </p:spPr>
        <p:txBody>
          <a:bodyPr wrap="none" rtlCol="0">
            <a:spAutoFit/>
          </a:bodyPr>
          <a:lstStyle/>
          <a:p>
            <a:r>
              <a:rPr lang="en-US" sz="2000" dirty="0" smtClean="0">
                <a:solidFill>
                  <a:srgbClr val="993B8E"/>
                </a:solidFill>
              </a:rPr>
              <a:t>old </a:t>
            </a:r>
            <a:r>
              <a:rPr lang="en-US" sz="2000" dirty="0" err="1" smtClean="0">
                <a:solidFill>
                  <a:srgbClr val="993B8E"/>
                </a:solidFill>
              </a:rPr>
              <a:t>Zerocash</a:t>
            </a:r>
            <a:r>
              <a:rPr lang="en-US" sz="2000" dirty="0" smtClean="0">
                <a:solidFill>
                  <a:srgbClr val="993B8E"/>
                </a:solidFill>
              </a:rPr>
              <a:t> coin</a:t>
            </a:r>
            <a:endParaRPr lang="en-US" sz="2000" dirty="0">
              <a:solidFill>
                <a:srgbClr val="993B8E"/>
              </a:solidFill>
            </a:endParaRPr>
          </a:p>
        </p:txBody>
      </p:sp>
      <p:cxnSp>
        <p:nvCxnSpPr>
          <p:cNvPr id="13" name="Straight Arrow Connector 12"/>
          <p:cNvCxnSpPr/>
          <p:nvPr/>
        </p:nvCxnSpPr>
        <p:spPr bwMode="auto">
          <a:xfrm>
            <a:off x="5957447" y="3187201"/>
            <a:ext cx="2400300" cy="22724"/>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14" name="TextBox 13"/>
          <p:cNvSpPr txBox="1"/>
          <p:nvPr/>
        </p:nvSpPr>
        <p:spPr>
          <a:xfrm>
            <a:off x="5970056" y="2784874"/>
            <a:ext cx="2337498" cy="400110"/>
          </a:xfrm>
          <a:prstGeom prst="rect">
            <a:avLst/>
          </a:prstGeom>
          <a:noFill/>
        </p:spPr>
        <p:txBody>
          <a:bodyPr wrap="none" rtlCol="0">
            <a:spAutoFit/>
          </a:bodyPr>
          <a:lstStyle/>
          <a:p>
            <a:pPr>
              <a:lnSpc>
                <a:spcPct val="100000"/>
              </a:lnSpc>
            </a:pPr>
            <a:r>
              <a:rPr lang="en-US" sz="2000" dirty="0" smtClean="0">
                <a:solidFill>
                  <a:srgbClr val="FF9900"/>
                </a:solidFill>
              </a:rPr>
              <a:t>new </a:t>
            </a:r>
            <a:r>
              <a:rPr lang="en-US" sz="2000" dirty="0" err="1" smtClean="0">
                <a:solidFill>
                  <a:srgbClr val="FF9900"/>
                </a:solidFill>
              </a:rPr>
              <a:t>Zerocash</a:t>
            </a:r>
            <a:r>
              <a:rPr lang="en-US" sz="2000" dirty="0" smtClean="0">
                <a:solidFill>
                  <a:srgbClr val="FF9900"/>
                </a:solidFill>
              </a:rPr>
              <a:t> coin</a:t>
            </a:r>
            <a:endParaRPr lang="en-US" sz="2000" baseline="-25000" dirty="0">
              <a:solidFill>
                <a:srgbClr val="FF9900"/>
              </a:solidFill>
            </a:endParaRPr>
          </a:p>
        </p:txBody>
      </p:sp>
      <p:cxnSp>
        <p:nvCxnSpPr>
          <p:cNvPr id="17" name="Straight Arrow Connector 16"/>
          <p:cNvCxnSpPr/>
          <p:nvPr/>
        </p:nvCxnSpPr>
        <p:spPr bwMode="auto">
          <a:xfrm>
            <a:off x="5957447" y="4925943"/>
            <a:ext cx="2400300" cy="22724"/>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cxnSp>
        <p:nvCxnSpPr>
          <p:cNvPr id="20" name="Straight Arrow Connector 19"/>
          <p:cNvCxnSpPr/>
          <p:nvPr/>
        </p:nvCxnSpPr>
        <p:spPr bwMode="auto">
          <a:xfrm>
            <a:off x="2654176" y="2183508"/>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3" name="TextBox 22"/>
              <p:cNvSpPr txBox="1"/>
              <p:nvPr/>
            </p:nvSpPr>
            <p:spPr>
              <a:xfrm>
                <a:off x="2651587" y="2219378"/>
                <a:ext cx="505843"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C000"/>
                              </a:solidFill>
                              <a:latin typeface="Cambria Math" panose="02040503050406030204" pitchFamily="18" charset="0"/>
                            </a:rPr>
                          </m:ctrlPr>
                        </m:sSubPr>
                        <m:e>
                          <m:r>
                            <a:rPr lang="en-US" sz="2000" i="1" smtClean="0">
                              <a:solidFill>
                                <a:srgbClr val="FFC000"/>
                              </a:solidFill>
                              <a:latin typeface="Cambria Math" panose="02040503050406030204" pitchFamily="18" charset="0"/>
                            </a:rPr>
                            <m:t>𝑣</m:t>
                          </m:r>
                        </m:e>
                        <m:sub>
                          <m:r>
                            <a:rPr lang="en-US" sz="2000" i="1" smtClean="0">
                              <a:solidFill>
                                <a:srgbClr val="FFC000"/>
                              </a:solidFill>
                              <a:latin typeface="Cambria Math" panose="02040503050406030204" pitchFamily="18" charset="0"/>
                            </a:rPr>
                            <m:t>1</m:t>
                          </m:r>
                        </m:sub>
                      </m:sSub>
                    </m:oMath>
                  </m:oMathPara>
                </a14:m>
                <a:endParaRPr lang="en-US" sz="2000" dirty="0">
                  <a:solidFill>
                    <a:srgbClr val="FFC0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651587" y="2219378"/>
                <a:ext cx="505843" cy="353943"/>
              </a:xfrm>
              <a:prstGeom prst="rect">
                <a:avLst/>
              </a:prstGeom>
              <a:blipFill rotWithShape="0">
                <a:blip r:embed="rId4"/>
                <a:stretch>
                  <a:fillRect b="-3448"/>
                </a:stretch>
              </a:blipFill>
            </p:spPr>
            <p:txBody>
              <a:bodyPr/>
              <a:lstStyle/>
              <a:p>
                <a:r>
                  <a:rPr lang="en-US">
                    <a:noFill/>
                  </a:rPr>
                  <a:t> </a:t>
                </a:r>
              </a:p>
            </p:txBody>
          </p:sp>
        </mc:Fallback>
      </mc:AlternateContent>
      <p:cxnSp>
        <p:nvCxnSpPr>
          <p:cNvPr id="24" name="Straight Arrow Connector 23"/>
          <p:cNvCxnSpPr/>
          <p:nvPr/>
        </p:nvCxnSpPr>
        <p:spPr bwMode="auto">
          <a:xfrm>
            <a:off x="3254503" y="2183508"/>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5" name="TextBox 24"/>
              <p:cNvSpPr txBox="1"/>
              <p:nvPr/>
            </p:nvSpPr>
            <p:spPr>
              <a:xfrm>
                <a:off x="3248932" y="2219378"/>
                <a:ext cx="511807"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C000"/>
                              </a:solidFill>
                              <a:latin typeface="Cambria Math" panose="02040503050406030204" pitchFamily="18" charset="0"/>
                            </a:rPr>
                          </m:ctrlPr>
                        </m:sSubPr>
                        <m:e>
                          <m:r>
                            <a:rPr lang="en-US" sz="2000" i="1" smtClean="0">
                              <a:solidFill>
                                <a:srgbClr val="FFC000"/>
                              </a:solidFill>
                              <a:latin typeface="Cambria Math" panose="02040503050406030204" pitchFamily="18" charset="0"/>
                            </a:rPr>
                            <m:t>𝑣</m:t>
                          </m:r>
                        </m:e>
                        <m:sub>
                          <m:r>
                            <a:rPr lang="en-US" sz="2000" i="1" smtClean="0">
                              <a:solidFill>
                                <a:srgbClr val="FFC000"/>
                              </a:solidFill>
                              <a:latin typeface="Cambria Math" panose="02040503050406030204" pitchFamily="18" charset="0"/>
                            </a:rPr>
                            <m:t>2</m:t>
                          </m:r>
                        </m:sub>
                      </m:sSub>
                    </m:oMath>
                  </m:oMathPara>
                </a14:m>
                <a:endParaRPr lang="en-US" sz="2000" dirty="0">
                  <a:solidFill>
                    <a:srgbClr val="FFC000"/>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248932" y="2219378"/>
                <a:ext cx="511807" cy="353943"/>
              </a:xfrm>
              <a:prstGeom prst="rect">
                <a:avLst/>
              </a:prstGeom>
              <a:blipFill rotWithShape="0">
                <a:blip r:embed="rId5"/>
                <a:stretch>
                  <a:fillRect b="-3448"/>
                </a:stretch>
              </a:blipFill>
            </p:spPr>
            <p:txBody>
              <a:bodyPr/>
              <a:lstStyle/>
              <a:p>
                <a:r>
                  <a:rPr lang="en-US">
                    <a:noFill/>
                  </a:rPr>
                  <a:t> </a:t>
                </a:r>
              </a:p>
            </p:txBody>
          </p:sp>
        </mc:Fallback>
      </mc:AlternateContent>
      <p:cxnSp>
        <p:nvCxnSpPr>
          <p:cNvPr id="26" name="Straight Arrow Connector 25"/>
          <p:cNvCxnSpPr/>
          <p:nvPr/>
        </p:nvCxnSpPr>
        <p:spPr bwMode="auto">
          <a:xfrm>
            <a:off x="5437398" y="2183508"/>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7" name="TextBox 26"/>
              <p:cNvSpPr txBox="1"/>
              <p:nvPr/>
            </p:nvSpPr>
            <p:spPr>
              <a:xfrm>
                <a:off x="5406868" y="2229918"/>
                <a:ext cx="833305" cy="4179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i="1" smtClean="0">
                              <a:solidFill>
                                <a:srgbClr val="FF0000"/>
                              </a:solidFill>
                              <a:latin typeface="Cambria Math" panose="02040503050406030204" pitchFamily="18" charset="0"/>
                            </a:rPr>
                            <m:t>𝑣</m:t>
                          </m:r>
                        </m:e>
                        <m:sub>
                          <m:r>
                            <m:rPr>
                              <m:nor/>
                            </m:rPr>
                            <a:rPr lang="en-US" sz="2000" smtClean="0">
                              <a:solidFill>
                                <a:srgbClr val="FF0000"/>
                              </a:solidFill>
                              <a:latin typeface="Arial"/>
                            </a:rPr>
                            <m:t>pub</m:t>
                          </m:r>
                        </m:sub>
                      </m:sSub>
                    </m:oMath>
                  </m:oMathPara>
                </a14:m>
                <a:endParaRPr lang="en-US" sz="2000" dirty="0">
                  <a:solidFill>
                    <a:srgbClr val="FF0000"/>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406868" y="2229918"/>
                <a:ext cx="833305" cy="417935"/>
              </a:xfrm>
              <a:prstGeom prst="rect">
                <a:avLst/>
              </a:prstGeom>
              <a:blipFill rotWithShape="0">
                <a:blip r:embed="rId6"/>
                <a:stretch>
                  <a:fillRect b="-20588"/>
                </a:stretch>
              </a:blipFill>
            </p:spPr>
            <p:txBody>
              <a:bodyPr/>
              <a:lstStyle/>
              <a:p>
                <a:r>
                  <a:rPr lang="en-US">
                    <a:noFill/>
                  </a:rPr>
                  <a:t> </a:t>
                </a:r>
              </a:p>
            </p:txBody>
          </p:sp>
        </mc:Fallback>
      </mc:AlternateContent>
      <p:cxnSp>
        <p:nvCxnSpPr>
          <p:cNvPr id="28" name="Straight Arrow Connector 27"/>
          <p:cNvCxnSpPr/>
          <p:nvPr/>
        </p:nvCxnSpPr>
        <p:spPr bwMode="auto">
          <a:xfrm>
            <a:off x="3893880" y="2183508"/>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29" name="TextBox 28"/>
          <p:cNvSpPr txBox="1"/>
          <p:nvPr/>
        </p:nvSpPr>
        <p:spPr>
          <a:xfrm>
            <a:off x="3864434" y="2219378"/>
            <a:ext cx="763351" cy="353943"/>
          </a:xfrm>
          <a:prstGeom prst="rect">
            <a:avLst/>
          </a:prstGeom>
          <a:noFill/>
        </p:spPr>
        <p:txBody>
          <a:bodyPr wrap="none" rtlCol="0">
            <a:spAutoFit/>
          </a:bodyPr>
          <a:lstStyle/>
          <a:p>
            <a:pPr algn="l"/>
            <a:r>
              <a:rPr lang="en-US" sz="2000" dirty="0" smtClean="0">
                <a:solidFill>
                  <a:srgbClr val="FFC000"/>
                </a:solidFill>
              </a:rPr>
              <a:t>dest</a:t>
            </a:r>
            <a:r>
              <a:rPr lang="en-US" sz="2000" baseline="-25000" dirty="0" smtClean="0">
                <a:solidFill>
                  <a:srgbClr val="FFC000"/>
                </a:solidFill>
              </a:rPr>
              <a:t>1</a:t>
            </a:r>
            <a:endParaRPr lang="en-US" sz="2000" baseline="-25000" dirty="0">
              <a:solidFill>
                <a:srgbClr val="FFC000"/>
              </a:solidFill>
            </a:endParaRPr>
          </a:p>
        </p:txBody>
      </p:sp>
      <p:cxnSp>
        <p:nvCxnSpPr>
          <p:cNvPr id="30" name="Straight Arrow Connector 29"/>
          <p:cNvCxnSpPr/>
          <p:nvPr/>
        </p:nvCxnSpPr>
        <p:spPr bwMode="auto">
          <a:xfrm>
            <a:off x="4636439" y="2183508"/>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31" name="TextBox 30"/>
          <p:cNvSpPr txBox="1"/>
          <p:nvPr/>
        </p:nvSpPr>
        <p:spPr>
          <a:xfrm>
            <a:off x="4606993" y="2219378"/>
            <a:ext cx="763351" cy="353943"/>
          </a:xfrm>
          <a:prstGeom prst="rect">
            <a:avLst/>
          </a:prstGeom>
          <a:noFill/>
        </p:spPr>
        <p:txBody>
          <a:bodyPr wrap="none" rtlCol="0">
            <a:spAutoFit/>
          </a:bodyPr>
          <a:lstStyle/>
          <a:p>
            <a:pPr algn="l"/>
            <a:r>
              <a:rPr lang="en-US" sz="2000" dirty="0" smtClean="0">
                <a:solidFill>
                  <a:srgbClr val="FFC000"/>
                </a:solidFill>
              </a:rPr>
              <a:t>dest</a:t>
            </a:r>
            <a:r>
              <a:rPr lang="en-US" sz="2000" baseline="-25000" dirty="0" smtClean="0">
                <a:solidFill>
                  <a:srgbClr val="FFC000"/>
                </a:solidFill>
              </a:rPr>
              <a:t>2</a:t>
            </a:r>
            <a:endParaRPr lang="en-US" sz="2000" baseline="-25000" dirty="0">
              <a:solidFill>
                <a:srgbClr val="FFC000"/>
              </a:solidFill>
            </a:endParaRPr>
          </a:p>
        </p:txBody>
      </p:sp>
      <mc:AlternateContent xmlns:mc="http://schemas.openxmlformats.org/markup-compatibility/2006" xmlns:a14="http://schemas.microsoft.com/office/drawing/2010/main">
        <mc:Choice Requires="a14">
          <p:sp>
            <p:nvSpPr>
              <p:cNvPr id="32" name="TextBox 31"/>
              <p:cNvSpPr txBox="1"/>
              <p:nvPr/>
            </p:nvSpPr>
            <p:spPr>
              <a:xfrm>
                <a:off x="6112434" y="3148342"/>
                <a:ext cx="2052741" cy="400110"/>
              </a:xfrm>
              <a:prstGeom prst="rect">
                <a:avLst/>
              </a:prstGeom>
              <a:noFill/>
            </p:spPr>
            <p:txBody>
              <a:bodyPr wrap="none" rtlCol="0">
                <a:spAutoFit/>
              </a:bodyPr>
              <a:lstStyle/>
              <a:p>
                <a:pPr>
                  <a:lnSpc>
                    <a:spcPct val="100000"/>
                  </a:lnSpc>
                </a:pPr>
                <a:r>
                  <a:rPr lang="en-US" sz="2000" dirty="0" smtClean="0">
                    <a:solidFill>
                      <a:srgbClr val="FF9900"/>
                    </a:solidFill>
                  </a:rPr>
                  <a:t>value </a:t>
                </a:r>
                <a14:m>
                  <m:oMath xmlns:m="http://schemas.openxmlformats.org/officeDocument/2006/math">
                    <m:sSub>
                      <m:sSubPr>
                        <m:ctrlPr>
                          <a:rPr lang="en-US" sz="2000" i="1">
                            <a:solidFill>
                              <a:srgbClr val="FF9900"/>
                            </a:solidFill>
                            <a:latin typeface="Cambria Math" panose="02040503050406030204" pitchFamily="18" charset="0"/>
                          </a:rPr>
                        </m:ctrlPr>
                      </m:sSubPr>
                      <m:e>
                        <m:r>
                          <a:rPr lang="en-US" sz="2000" i="1">
                            <a:solidFill>
                              <a:srgbClr val="FF9900"/>
                            </a:solidFill>
                            <a:latin typeface="Cambria Math" panose="02040503050406030204" pitchFamily="18" charset="0"/>
                          </a:rPr>
                          <m:t>𝑣</m:t>
                        </m:r>
                      </m:e>
                      <m:sub>
                        <m:r>
                          <a:rPr lang="en-US" sz="2000" i="1">
                            <a:solidFill>
                              <a:srgbClr val="FF9900"/>
                            </a:solidFill>
                            <a:latin typeface="Cambria Math" panose="02040503050406030204" pitchFamily="18" charset="0"/>
                          </a:rPr>
                          <m:t>1</m:t>
                        </m:r>
                      </m:sub>
                    </m:sSub>
                  </m:oMath>
                </a14:m>
                <a:r>
                  <a:rPr lang="en-US" sz="2000" dirty="0" smtClean="0">
                    <a:solidFill>
                      <a:srgbClr val="FF9900"/>
                    </a:solidFill>
                  </a:rPr>
                  <a:t> to dest</a:t>
                </a:r>
                <a:r>
                  <a:rPr lang="en-US" sz="2000" baseline="-25000" dirty="0" smtClean="0">
                    <a:solidFill>
                      <a:srgbClr val="FF9900"/>
                    </a:solidFill>
                  </a:rPr>
                  <a:t>1</a:t>
                </a:r>
                <a:endParaRPr lang="en-US" sz="2000" baseline="-25000" dirty="0">
                  <a:solidFill>
                    <a:srgbClr val="FF99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112434" y="3148342"/>
                <a:ext cx="2052741" cy="400110"/>
              </a:xfrm>
              <a:prstGeom prst="rect">
                <a:avLst/>
              </a:prstGeom>
              <a:blipFill rotWithShape="0">
                <a:blip r:embed="rId7"/>
                <a:stretch>
                  <a:fillRect l="-2976" t="-6061" r="-298" b="-27273"/>
                </a:stretch>
              </a:blipFill>
            </p:spPr>
            <p:txBody>
              <a:bodyPr/>
              <a:lstStyle/>
              <a:p>
                <a:r>
                  <a:rPr lang="en-US">
                    <a:noFill/>
                  </a:rPr>
                  <a:t> </a:t>
                </a:r>
              </a:p>
            </p:txBody>
          </p:sp>
        </mc:Fallback>
      </mc:AlternateContent>
      <p:cxnSp>
        <p:nvCxnSpPr>
          <p:cNvPr id="36" name="Straight Arrow Connector 35"/>
          <p:cNvCxnSpPr/>
          <p:nvPr/>
        </p:nvCxnSpPr>
        <p:spPr bwMode="auto">
          <a:xfrm>
            <a:off x="5957447" y="4037203"/>
            <a:ext cx="2400300" cy="22724"/>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37" name="TextBox 36"/>
          <p:cNvSpPr txBox="1"/>
          <p:nvPr/>
        </p:nvSpPr>
        <p:spPr>
          <a:xfrm>
            <a:off x="5970056" y="3634876"/>
            <a:ext cx="2337498" cy="400110"/>
          </a:xfrm>
          <a:prstGeom prst="rect">
            <a:avLst/>
          </a:prstGeom>
          <a:noFill/>
        </p:spPr>
        <p:txBody>
          <a:bodyPr wrap="none" rtlCol="0">
            <a:spAutoFit/>
          </a:bodyPr>
          <a:lstStyle/>
          <a:p>
            <a:pPr>
              <a:lnSpc>
                <a:spcPct val="100000"/>
              </a:lnSpc>
            </a:pPr>
            <a:r>
              <a:rPr lang="en-US" sz="2000" dirty="0" smtClean="0">
                <a:solidFill>
                  <a:srgbClr val="FF9900"/>
                </a:solidFill>
              </a:rPr>
              <a:t>new </a:t>
            </a:r>
            <a:r>
              <a:rPr lang="en-US" sz="2000" dirty="0" err="1" smtClean="0">
                <a:solidFill>
                  <a:srgbClr val="FF9900"/>
                </a:solidFill>
              </a:rPr>
              <a:t>Zerocash</a:t>
            </a:r>
            <a:r>
              <a:rPr lang="en-US" sz="2000" dirty="0" smtClean="0">
                <a:solidFill>
                  <a:srgbClr val="FF9900"/>
                </a:solidFill>
              </a:rPr>
              <a:t> coin</a:t>
            </a:r>
            <a:endParaRPr lang="en-US" sz="2000" baseline="-25000" dirty="0">
              <a:solidFill>
                <a:srgbClr val="FF9900"/>
              </a:solidFill>
            </a:endParaRPr>
          </a:p>
        </p:txBody>
      </p:sp>
      <mc:AlternateContent xmlns:mc="http://schemas.openxmlformats.org/markup-compatibility/2006" xmlns:a14="http://schemas.microsoft.com/office/drawing/2010/main">
        <mc:Choice Requires="a14">
          <p:sp>
            <p:nvSpPr>
              <p:cNvPr id="38" name="TextBox 37"/>
              <p:cNvSpPr txBox="1"/>
              <p:nvPr/>
            </p:nvSpPr>
            <p:spPr>
              <a:xfrm>
                <a:off x="6076943" y="3998344"/>
                <a:ext cx="2123723" cy="400110"/>
              </a:xfrm>
              <a:prstGeom prst="rect">
                <a:avLst/>
              </a:prstGeom>
              <a:noFill/>
            </p:spPr>
            <p:txBody>
              <a:bodyPr wrap="none" rtlCol="0">
                <a:spAutoFit/>
              </a:bodyPr>
              <a:lstStyle/>
              <a:p>
                <a:pPr>
                  <a:lnSpc>
                    <a:spcPct val="100000"/>
                  </a:lnSpc>
                </a:pPr>
                <a:r>
                  <a:rPr lang="en-US" sz="2000" dirty="0" smtClean="0">
                    <a:solidFill>
                      <a:srgbClr val="FF9900"/>
                    </a:solidFill>
                  </a:rPr>
                  <a:t>value </a:t>
                </a:r>
                <a14:m>
                  <m:oMath xmlns:m="http://schemas.openxmlformats.org/officeDocument/2006/math">
                    <m:sSub>
                      <m:sSubPr>
                        <m:ctrlPr>
                          <a:rPr lang="en-US" sz="2000" i="1">
                            <a:solidFill>
                              <a:srgbClr val="FF9900"/>
                            </a:solidFill>
                            <a:latin typeface="Cambria Math" panose="02040503050406030204" pitchFamily="18" charset="0"/>
                          </a:rPr>
                        </m:ctrlPr>
                      </m:sSubPr>
                      <m:e>
                        <m:r>
                          <a:rPr lang="en-US" sz="2000" i="1">
                            <a:solidFill>
                              <a:srgbClr val="FF9900"/>
                            </a:solidFill>
                            <a:latin typeface="Cambria Math" panose="02040503050406030204" pitchFamily="18" charset="0"/>
                          </a:rPr>
                          <m:t>𝑣</m:t>
                        </m:r>
                      </m:e>
                      <m:sub>
                        <m:r>
                          <a:rPr lang="he-IL" sz="2000" i="1" smtClean="0">
                            <a:solidFill>
                              <a:srgbClr val="FF9900"/>
                            </a:solidFill>
                            <a:latin typeface="Cambria Math" panose="02040503050406030204" pitchFamily="18" charset="0"/>
                          </a:rPr>
                          <m:t>2</m:t>
                        </m:r>
                      </m:sub>
                    </m:sSub>
                  </m:oMath>
                </a14:m>
                <a:r>
                  <a:rPr lang="en-US" sz="2000" dirty="0" smtClean="0">
                    <a:solidFill>
                      <a:srgbClr val="FF9900"/>
                    </a:solidFill>
                  </a:rPr>
                  <a:t> to </a:t>
                </a:r>
                <a:r>
                  <a:rPr lang="en-US" sz="2000" dirty="0" err="1" smtClean="0">
                    <a:solidFill>
                      <a:srgbClr val="FF9900"/>
                    </a:solidFill>
                  </a:rPr>
                  <a:t>dest</a:t>
                </a:r>
                <a:r>
                  <a:rPr lang="he-IL" sz="2000" baseline="-25000" dirty="0" smtClean="0">
                    <a:solidFill>
                      <a:srgbClr val="FF9900"/>
                    </a:solidFill>
                  </a:rPr>
                  <a:t>2</a:t>
                </a:r>
                <a:endParaRPr lang="en-US" sz="2000" baseline="-25000" dirty="0">
                  <a:solidFill>
                    <a:srgbClr val="FF990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6076943" y="3998344"/>
                <a:ext cx="2123723" cy="400110"/>
              </a:xfrm>
              <a:prstGeom prst="rect">
                <a:avLst/>
              </a:prstGeom>
              <a:blipFill rotWithShape="0">
                <a:blip r:embed="rId8"/>
                <a:stretch>
                  <a:fillRect l="-1437" t="-7576" b="-27273"/>
                </a:stretch>
              </a:blipFill>
            </p:spPr>
            <p:txBody>
              <a:bodyPr/>
              <a:lstStyle/>
              <a:p>
                <a:r>
                  <a:rPr lang="en-US">
                    <a:noFill/>
                  </a:rPr>
                  <a:t> </a:t>
                </a:r>
              </a:p>
            </p:txBody>
          </p:sp>
        </mc:Fallback>
      </mc:AlternateContent>
      <p:cxnSp>
        <p:nvCxnSpPr>
          <p:cNvPr id="39" name="Straight Arrow Connector 38"/>
          <p:cNvCxnSpPr/>
          <p:nvPr/>
        </p:nvCxnSpPr>
        <p:spPr bwMode="auto">
          <a:xfrm>
            <a:off x="2654176" y="5237462"/>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40" name="TextBox 39"/>
              <p:cNvSpPr txBox="1"/>
              <p:nvPr/>
            </p:nvSpPr>
            <p:spPr>
              <a:xfrm>
                <a:off x="2616720" y="5273332"/>
                <a:ext cx="639791"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993B8E"/>
                              </a:solidFill>
                              <a:latin typeface="Cambria Math" panose="02040503050406030204" pitchFamily="18" charset="0"/>
                            </a:rPr>
                          </m:ctrlPr>
                        </m:sSubPr>
                        <m:e>
                          <m:r>
                            <m:rPr>
                              <m:nor/>
                            </m:rPr>
                            <a:rPr lang="en-US" sz="2000" smtClean="0">
                              <a:solidFill>
                                <a:srgbClr val="993B8E"/>
                              </a:solidFill>
                              <a:latin typeface="Arial"/>
                            </a:rPr>
                            <m:t>sn</m:t>
                          </m:r>
                        </m:e>
                        <m:sub>
                          <m:r>
                            <a:rPr lang="en-US" sz="2000" i="1" smtClean="0">
                              <a:solidFill>
                                <a:srgbClr val="993B8E"/>
                              </a:solidFill>
                              <a:latin typeface="Cambria Math" panose="02040503050406030204" pitchFamily="18" charset="0"/>
                            </a:rPr>
                            <m:t>1</m:t>
                          </m:r>
                        </m:sub>
                      </m:sSub>
                    </m:oMath>
                  </m:oMathPara>
                </a14:m>
                <a:endParaRPr lang="en-US" sz="2000" dirty="0">
                  <a:solidFill>
                    <a:srgbClr val="993B8E"/>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2616720" y="5273332"/>
                <a:ext cx="639791" cy="353943"/>
              </a:xfrm>
              <a:prstGeom prst="rect">
                <a:avLst/>
              </a:prstGeom>
              <a:blipFill rotWithShape="0">
                <a:blip r:embed="rId9"/>
                <a:stretch>
                  <a:fillRect b="-3448"/>
                </a:stretch>
              </a:blipFill>
            </p:spPr>
            <p:txBody>
              <a:bodyPr/>
              <a:lstStyle/>
              <a:p>
                <a:r>
                  <a:rPr lang="en-US">
                    <a:noFill/>
                  </a:rPr>
                  <a:t> </a:t>
                </a:r>
              </a:p>
            </p:txBody>
          </p:sp>
        </mc:Fallback>
      </mc:AlternateContent>
      <p:cxnSp>
        <p:nvCxnSpPr>
          <p:cNvPr id="41" name="Straight Arrow Connector 40"/>
          <p:cNvCxnSpPr/>
          <p:nvPr/>
        </p:nvCxnSpPr>
        <p:spPr bwMode="auto">
          <a:xfrm>
            <a:off x="3254503" y="5237462"/>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49" name="TextBox 48"/>
              <p:cNvSpPr txBox="1"/>
              <p:nvPr/>
            </p:nvSpPr>
            <p:spPr>
              <a:xfrm>
                <a:off x="3205973" y="5273332"/>
                <a:ext cx="639791"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993B8E"/>
                              </a:solidFill>
                              <a:latin typeface="Cambria Math" panose="02040503050406030204" pitchFamily="18" charset="0"/>
                            </a:rPr>
                          </m:ctrlPr>
                        </m:sSubPr>
                        <m:e>
                          <m:r>
                            <m:rPr>
                              <m:nor/>
                            </m:rPr>
                            <a:rPr lang="en-US" sz="2000" smtClean="0">
                              <a:solidFill>
                                <a:srgbClr val="993B8E"/>
                              </a:solidFill>
                              <a:latin typeface="Arial"/>
                            </a:rPr>
                            <m:t>sn</m:t>
                          </m:r>
                        </m:e>
                        <m:sub>
                          <m:r>
                            <a:rPr lang="en-US" sz="2000" i="1" smtClean="0">
                              <a:solidFill>
                                <a:srgbClr val="993B8E"/>
                              </a:solidFill>
                              <a:latin typeface="Cambria Math" panose="02040503050406030204" pitchFamily="18" charset="0"/>
                            </a:rPr>
                            <m:t>2</m:t>
                          </m:r>
                        </m:sub>
                      </m:sSub>
                    </m:oMath>
                  </m:oMathPara>
                </a14:m>
                <a:endParaRPr lang="en-US" sz="2000" dirty="0">
                  <a:solidFill>
                    <a:srgbClr val="993B8E"/>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3205973" y="5273332"/>
                <a:ext cx="639791" cy="353943"/>
              </a:xfrm>
              <a:prstGeom prst="rect">
                <a:avLst/>
              </a:prstGeom>
              <a:blipFill rotWithShape="0">
                <a:blip r:embed="rId10"/>
                <a:stretch>
                  <a:fillRect b="-3448"/>
                </a:stretch>
              </a:blipFill>
            </p:spPr>
            <p:txBody>
              <a:bodyPr/>
              <a:lstStyle/>
              <a:p>
                <a:r>
                  <a:rPr lang="en-US">
                    <a:noFill/>
                  </a:rPr>
                  <a:t> </a:t>
                </a:r>
              </a:p>
            </p:txBody>
          </p:sp>
        </mc:Fallback>
      </mc:AlternateContent>
      <p:cxnSp>
        <p:nvCxnSpPr>
          <p:cNvPr id="50" name="Straight Arrow Connector 49"/>
          <p:cNvCxnSpPr/>
          <p:nvPr/>
        </p:nvCxnSpPr>
        <p:spPr bwMode="auto">
          <a:xfrm>
            <a:off x="3854418" y="5237462"/>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1" name="TextBox 50"/>
              <p:cNvSpPr txBox="1"/>
              <p:nvPr/>
            </p:nvSpPr>
            <p:spPr>
              <a:xfrm>
                <a:off x="3791221" y="5273332"/>
                <a:ext cx="710323"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9900"/>
                              </a:solidFill>
                              <a:latin typeface="Cambria Math" panose="02040503050406030204" pitchFamily="18" charset="0"/>
                            </a:rPr>
                          </m:ctrlPr>
                        </m:sSubPr>
                        <m:e>
                          <m:r>
                            <m:rPr>
                              <m:nor/>
                            </m:rPr>
                            <a:rPr lang="en-US" sz="2000" smtClean="0">
                              <a:solidFill>
                                <a:srgbClr val="FF9900"/>
                              </a:solidFill>
                              <a:latin typeface="Arial"/>
                            </a:rPr>
                            <m:t>cm</m:t>
                          </m:r>
                        </m:e>
                        <m:sub>
                          <m:r>
                            <a:rPr lang="en-US" sz="2000" i="1" smtClean="0">
                              <a:solidFill>
                                <a:srgbClr val="FF9900"/>
                              </a:solidFill>
                              <a:latin typeface="Cambria Math" panose="02040503050406030204" pitchFamily="18" charset="0"/>
                            </a:rPr>
                            <m:t>1</m:t>
                          </m:r>
                        </m:sub>
                      </m:sSub>
                    </m:oMath>
                  </m:oMathPara>
                </a14:m>
                <a:endParaRPr lang="en-US" sz="2000" dirty="0">
                  <a:solidFill>
                    <a:srgbClr val="FF9900"/>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3791221" y="5273332"/>
                <a:ext cx="710323" cy="353943"/>
              </a:xfrm>
              <a:prstGeom prst="rect">
                <a:avLst/>
              </a:prstGeom>
              <a:blipFill rotWithShape="0">
                <a:blip r:embed="rId11"/>
                <a:stretch>
                  <a:fillRect b="-3448"/>
                </a:stretch>
              </a:blipFill>
            </p:spPr>
            <p:txBody>
              <a:bodyPr/>
              <a:lstStyle/>
              <a:p>
                <a:r>
                  <a:rPr lang="en-US">
                    <a:noFill/>
                  </a:rPr>
                  <a:t> </a:t>
                </a:r>
              </a:p>
            </p:txBody>
          </p:sp>
        </mc:Fallback>
      </mc:AlternateContent>
      <p:cxnSp>
        <p:nvCxnSpPr>
          <p:cNvPr id="52" name="Straight Arrow Connector 51"/>
          <p:cNvCxnSpPr/>
          <p:nvPr/>
        </p:nvCxnSpPr>
        <p:spPr bwMode="auto">
          <a:xfrm>
            <a:off x="4454745" y="5237462"/>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3" name="TextBox 52"/>
              <p:cNvSpPr txBox="1"/>
              <p:nvPr/>
            </p:nvSpPr>
            <p:spPr>
              <a:xfrm>
                <a:off x="4406068" y="5273332"/>
                <a:ext cx="716286"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9900"/>
                              </a:solidFill>
                              <a:latin typeface="Cambria Math" panose="02040503050406030204" pitchFamily="18" charset="0"/>
                            </a:rPr>
                          </m:ctrlPr>
                        </m:sSubPr>
                        <m:e>
                          <m:r>
                            <m:rPr>
                              <m:nor/>
                            </m:rPr>
                            <a:rPr lang="en-US" sz="2000" smtClean="0">
                              <a:solidFill>
                                <a:srgbClr val="FF9900"/>
                              </a:solidFill>
                              <a:latin typeface="Arial"/>
                            </a:rPr>
                            <m:t>cm</m:t>
                          </m:r>
                        </m:e>
                        <m:sub>
                          <m:r>
                            <a:rPr lang="en-US" sz="2000" i="1" smtClean="0">
                              <a:solidFill>
                                <a:srgbClr val="FF9900"/>
                              </a:solidFill>
                              <a:latin typeface="Cambria Math" panose="02040503050406030204" pitchFamily="18" charset="0"/>
                            </a:rPr>
                            <m:t>2</m:t>
                          </m:r>
                        </m:sub>
                      </m:sSub>
                    </m:oMath>
                  </m:oMathPara>
                </a14:m>
                <a:endParaRPr lang="en-US" sz="2000" dirty="0">
                  <a:solidFill>
                    <a:srgbClr val="FF9900"/>
                  </a:solidFil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4406068" y="5273332"/>
                <a:ext cx="716286" cy="353943"/>
              </a:xfrm>
              <a:prstGeom prst="rect">
                <a:avLst/>
              </a:prstGeom>
              <a:blipFill rotWithShape="0">
                <a:blip r:embed="rId12"/>
                <a:stretch>
                  <a:fillRect b="-3448"/>
                </a:stretch>
              </a:blipFill>
            </p:spPr>
            <p:txBody>
              <a:bodyPr/>
              <a:lstStyle/>
              <a:p>
                <a:r>
                  <a:rPr lang="en-US">
                    <a:noFill/>
                  </a:rPr>
                  <a:t> </a:t>
                </a:r>
              </a:p>
            </p:txBody>
          </p:sp>
        </mc:Fallback>
      </mc:AlternateContent>
      <p:cxnSp>
        <p:nvCxnSpPr>
          <p:cNvPr id="54" name="Straight Arrow Connector 53"/>
          <p:cNvCxnSpPr/>
          <p:nvPr/>
        </p:nvCxnSpPr>
        <p:spPr bwMode="auto">
          <a:xfrm>
            <a:off x="5312245" y="5237462"/>
            <a:ext cx="0" cy="578742"/>
          </a:xfrm>
          <a:prstGeom prst="straightConnector1">
            <a:avLst/>
          </a:prstGeom>
          <a:solidFill>
            <a:srgbClr val="FFFFFF"/>
          </a:solidFill>
          <a:ln w="38100" cap="flat" cmpd="sng" algn="ctr">
            <a:solidFill>
              <a:schemeClr val="tx1"/>
            </a:solidFill>
            <a:prstDash val="solid"/>
            <a:round/>
            <a:headEnd type="none" w="med" len="med"/>
            <a:tailEnd type="triangle"/>
          </a:ln>
          <a:effectLst/>
        </p:spPr>
      </p:cxnSp>
      <p:sp>
        <p:nvSpPr>
          <p:cNvPr id="55" name="Up Ribbon 54"/>
          <p:cNvSpPr/>
          <p:nvPr/>
        </p:nvSpPr>
        <p:spPr bwMode="auto">
          <a:xfrm>
            <a:off x="5376031" y="5344358"/>
            <a:ext cx="824544" cy="364949"/>
          </a:xfrm>
          <a:prstGeom prst="ribbon2">
            <a:avLst>
              <a:gd name="adj1" fmla="val 12028"/>
              <a:gd name="adj2" fmla="val 75000"/>
            </a:avLst>
          </a:prstGeom>
          <a:solidFill>
            <a:srgbClr val="99FF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000" dirty="0" smtClean="0">
                <a:solidFill>
                  <a:srgbClr val="000000"/>
                </a:solidFill>
              </a:rPr>
              <a:t>proof</a:t>
            </a:r>
          </a:p>
        </p:txBody>
      </p:sp>
      <mc:AlternateContent xmlns:mc="http://schemas.openxmlformats.org/markup-compatibility/2006" xmlns:a14="http://schemas.microsoft.com/office/drawing/2010/main">
        <mc:Choice Requires="a14">
          <p:sp>
            <p:nvSpPr>
              <p:cNvPr id="56" name="TextBox 55"/>
              <p:cNvSpPr txBox="1"/>
              <p:nvPr/>
            </p:nvSpPr>
            <p:spPr>
              <a:xfrm>
                <a:off x="4922786" y="5218111"/>
                <a:ext cx="447558"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000000"/>
                          </a:solidFill>
                          <a:latin typeface="Cambria Math" panose="02040503050406030204" pitchFamily="18" charset="0"/>
                        </a:rPr>
                        <m:t>…</m:t>
                      </m:r>
                    </m:oMath>
                  </m:oMathPara>
                </a14:m>
                <a:endParaRPr lang="en-US" sz="2000" dirty="0">
                  <a:solidFill>
                    <a:srgbClr val="000000"/>
                  </a:solidFill>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4922786" y="5218111"/>
                <a:ext cx="447558" cy="353943"/>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Horizontal Scroll 56"/>
              <p:cNvSpPr/>
              <p:nvPr/>
            </p:nvSpPr>
            <p:spPr bwMode="auto">
              <a:xfrm rot="21413702">
                <a:off x="4115177" y="5733065"/>
                <a:ext cx="4916654" cy="981303"/>
              </a:xfrm>
              <a:prstGeom prst="horizontalScroll">
                <a:avLst/>
              </a:prstGeom>
              <a:solidFill>
                <a:srgbClr val="E1FFE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400" dirty="0" smtClean="0">
                    <a:solidFill>
                      <a:srgbClr val="000000"/>
                    </a:solidFill>
                    <a:latin typeface="Times New Roman" panose="02020603050405020304" pitchFamily="18" charset="0"/>
                    <a:cs typeface="Times New Roman" panose="02020603050405020304" pitchFamily="18" charset="0"/>
                  </a:rPr>
                  <a:t>the old coins were </a:t>
                </a:r>
                <a:r>
                  <a:rPr lang="en-US" sz="2400" b="1" dirty="0" smtClean="0">
                    <a:solidFill>
                      <a:srgbClr val="00B050"/>
                    </a:solidFill>
                    <a:latin typeface="Times New Roman" panose="02020603050405020304" pitchFamily="18" charset="0"/>
                    <a:cs typeface="Times New Roman" panose="02020603050405020304" pitchFamily="18" charset="0"/>
                  </a:rPr>
                  <a:t>valid</a:t>
                </a:r>
                <a:r>
                  <a:rPr lang="en-US" sz="2400" dirty="0" smtClean="0">
                    <a:solidFill>
                      <a:srgbClr val="000000"/>
                    </a:solidFill>
                    <a:latin typeface="Times New Roman" panose="02020603050405020304" pitchFamily="18" charset="0"/>
                    <a:cs typeface="Times New Roman" panose="02020603050405020304" pitchFamily="18" charset="0"/>
                  </a:rPr>
                  <a:t>, and </a:t>
                </a:r>
                <a:br>
                  <a:rPr lang="en-US" sz="2400" dirty="0" smtClean="0">
                    <a:solidFill>
                      <a:srgbClr val="000000"/>
                    </a:solidFill>
                    <a:latin typeface="Times New Roman" panose="02020603050405020304" pitchFamily="18" charset="0"/>
                    <a:cs typeface="Times New Roman" panose="02020603050405020304" pitchFamily="18" charset="0"/>
                  </a:rPr>
                </a:br>
                <a:r>
                  <a:rPr lang="en-US" sz="2400" dirty="0" smtClean="0">
                    <a:solidFill>
                      <a:srgbClr val="000000"/>
                    </a:solidFill>
                    <a:latin typeface="Times New Roman" panose="02020603050405020304" pitchFamily="18" charset="0"/>
                    <a:cs typeface="Times New Roman" panose="02020603050405020304" pitchFamily="18" charset="0"/>
                  </a:rPr>
                  <a:t>values </a:t>
                </a:r>
                <a:r>
                  <a:rPr lang="en-US" sz="2400" dirty="0">
                    <a:solidFill>
                      <a:srgbClr val="000000"/>
                    </a:solidFill>
                    <a:latin typeface="Times New Roman" panose="02020603050405020304" pitchFamily="18" charset="0"/>
                    <a:cs typeface="Times New Roman" panose="02020603050405020304" pitchFamily="18" charset="0"/>
                  </a:rPr>
                  <a:t>of old coins = </a:t>
                </a:r>
                <a14:m>
                  <m:oMath xmlns:m="http://schemas.openxmlformats.org/officeDocument/2006/math">
                    <m:sSub>
                      <m:sSubPr>
                        <m:ctrlPr>
                          <a:rPr lang="en-US" sz="2400" i="1">
                            <a:solidFill>
                              <a:srgbClr val="FF9900"/>
                            </a:solidFill>
                            <a:latin typeface="Cambria Math" panose="02040503050406030204" pitchFamily="18" charset="0"/>
                          </a:rPr>
                        </m:ctrlPr>
                      </m:sSubPr>
                      <m:e>
                        <m:r>
                          <a:rPr lang="en-US" sz="2400" i="1">
                            <a:solidFill>
                              <a:srgbClr val="FF9900"/>
                            </a:solidFill>
                            <a:latin typeface="Cambria Math" panose="02040503050406030204" pitchFamily="18" charset="0"/>
                          </a:rPr>
                          <m:t>𝑣</m:t>
                        </m:r>
                      </m:e>
                      <m:sub>
                        <m:r>
                          <a:rPr lang="en-US" sz="2400" i="1">
                            <a:solidFill>
                              <a:srgbClr val="FF9900"/>
                            </a:solidFill>
                            <a:latin typeface="Cambria Math" panose="02040503050406030204" pitchFamily="18" charset="0"/>
                          </a:rPr>
                          <m:t>1</m:t>
                        </m:r>
                      </m:sub>
                    </m:sSub>
                  </m:oMath>
                </a14:m>
                <a:r>
                  <a:rPr lang="en-US" sz="2400" dirty="0" smtClean="0">
                    <a:solidFill>
                      <a:srgbClr val="000000"/>
                    </a:solidFill>
                    <a:latin typeface="Times New Roman" panose="02020603050405020304" pitchFamily="18" charset="0"/>
                    <a:cs typeface="Times New Roman" panose="02020603050405020304" pitchFamily="18" charset="0"/>
                  </a:rPr>
                  <a:t>  + </a:t>
                </a:r>
                <a14:m>
                  <m:oMath xmlns:m="http://schemas.openxmlformats.org/officeDocument/2006/math">
                    <m:sSub>
                      <m:sSubPr>
                        <m:ctrlPr>
                          <a:rPr lang="en-US" sz="2400" i="1">
                            <a:solidFill>
                              <a:srgbClr val="FF9900"/>
                            </a:solidFill>
                            <a:latin typeface="Cambria Math" panose="02040503050406030204" pitchFamily="18" charset="0"/>
                          </a:rPr>
                        </m:ctrlPr>
                      </m:sSubPr>
                      <m:e>
                        <m:r>
                          <a:rPr lang="en-US" sz="2400" i="1">
                            <a:solidFill>
                              <a:srgbClr val="FF9900"/>
                            </a:solidFill>
                            <a:latin typeface="Cambria Math" panose="02040503050406030204" pitchFamily="18" charset="0"/>
                          </a:rPr>
                          <m:t>𝑣</m:t>
                        </m:r>
                      </m:e>
                      <m:sub>
                        <m:r>
                          <a:rPr lang="en-US" sz="2400" i="1" smtClean="0">
                            <a:solidFill>
                              <a:srgbClr val="FF9900"/>
                            </a:solidFill>
                            <a:latin typeface="Cambria Math" panose="02040503050406030204" pitchFamily="18" charset="0"/>
                          </a:rPr>
                          <m:t>2</m:t>
                        </m:r>
                      </m:sub>
                    </m:sSub>
                  </m:oMath>
                </a14:m>
                <a:r>
                  <a:rPr lang="en-US" sz="2400" dirty="0" smtClean="0">
                    <a:solidFill>
                      <a:srgbClr val="000000"/>
                    </a:solidFill>
                    <a:latin typeface="Times New Roman" panose="02020603050405020304" pitchFamily="18" charset="0"/>
                    <a:cs typeface="Times New Roman" panose="02020603050405020304" pitchFamily="18" charset="0"/>
                  </a:rPr>
                  <a:t> + </a:t>
                </a:r>
                <a14:m>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𝑣</m:t>
                        </m:r>
                      </m:e>
                      <m:sub>
                        <m:r>
                          <m:rPr>
                            <m:nor/>
                          </m:rPr>
                          <a:rPr lang="en-US" sz="2400">
                            <a:solidFill>
                              <a:srgbClr val="FF0000"/>
                            </a:solidFill>
                          </a:rPr>
                          <m:t>pub</m:t>
                        </m:r>
                      </m:sub>
                    </m:sSub>
                  </m:oMath>
                </a14:m>
                <a:endParaRPr lang="en-US" sz="2400" dirty="0">
                  <a:solidFill>
                    <a:srgbClr val="00B050"/>
                  </a:solidFill>
                </a:endParaRPr>
              </a:p>
            </p:txBody>
          </p:sp>
        </mc:Choice>
        <mc:Fallback xmlns="">
          <p:sp>
            <p:nvSpPr>
              <p:cNvPr id="57" name="Horizontal Scroll 56"/>
              <p:cNvSpPr>
                <a:spLocks noRot="1" noChangeAspect="1" noMove="1" noResize="1" noEditPoints="1" noAdjustHandles="1" noChangeArrowheads="1" noChangeShapeType="1" noTextEdit="1"/>
              </p:cNvSpPr>
              <p:nvPr/>
            </p:nvSpPr>
            <p:spPr bwMode="auto">
              <a:xfrm rot="21413702">
                <a:off x="4115177" y="5733065"/>
                <a:ext cx="4916654" cy="981303"/>
              </a:xfrm>
              <a:prstGeom prst="horizontalScroll">
                <a:avLst/>
              </a:prstGeom>
              <a:blipFill rotWithShape="0">
                <a:blip r:embed="rId14"/>
                <a:stretch>
                  <a:fillRect r="-492"/>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59" name="Arc 58"/>
          <p:cNvSpPr/>
          <p:nvPr/>
        </p:nvSpPr>
        <p:spPr bwMode="auto">
          <a:xfrm>
            <a:off x="5578643" y="5497130"/>
            <a:ext cx="1104748" cy="687209"/>
          </a:xfrm>
          <a:prstGeom prst="arc">
            <a:avLst/>
          </a:prstGeom>
          <a:noFill/>
          <a:ln w="38100" cap="flat" cmpd="sng" algn="ctr">
            <a:solidFill>
              <a:schemeClr val="tx1"/>
            </a:solidFill>
            <a:prstDash val="solid"/>
            <a:round/>
            <a:headEnd type="none" w="med" len="med"/>
            <a:tailEnd type="triangle" w="med" len="med"/>
          </a:ln>
          <a:effectLst/>
        </p:spPr>
        <p:txBody>
          <a:bodyPr vert="eaVert" wrap="none" lIns="91440" tIns="45720" rIns="91440" bIns="45720" numCol="1" rtlCol="0" anchor="ctr" anchorCtr="0" compatLnSpc="1">
            <a:prstTxWarp prst="textNoShape">
              <a:avLst/>
            </a:prstTxWarp>
          </a:bodyPr>
          <a:lstStyle/>
          <a:p>
            <a:endParaRPr lang="en-US" smtClean="0"/>
          </a:p>
        </p:txBody>
      </p:sp>
      <p:sp>
        <p:nvSpPr>
          <p:cNvPr id="63" name="Cloud Callout 62"/>
          <p:cNvSpPr/>
          <p:nvPr/>
        </p:nvSpPr>
        <p:spPr bwMode="auto">
          <a:xfrm rot="153041">
            <a:off x="4651749" y="3389562"/>
            <a:ext cx="1072432" cy="1588622"/>
          </a:xfrm>
          <a:prstGeom prst="cloudCallout">
            <a:avLst>
              <a:gd name="adj1" fmla="val 42912"/>
              <a:gd name="adj2" fmla="val 59979"/>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p>
        </p:txBody>
      </p:sp>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33377" y="3649128"/>
            <a:ext cx="473492" cy="969532"/>
          </a:xfrm>
          <a:prstGeom prst="rect">
            <a:avLst/>
          </a:prstGeom>
        </p:spPr>
      </p:pic>
      <p:sp>
        <p:nvSpPr>
          <p:cNvPr id="4" name="Rectangle 3"/>
          <p:cNvSpPr/>
          <p:nvPr/>
        </p:nvSpPr>
        <p:spPr bwMode="auto">
          <a:xfrm>
            <a:off x="-21" y="2183508"/>
            <a:ext cx="9144000" cy="4663296"/>
          </a:xfrm>
          <a:prstGeom prst="rect">
            <a:avLst/>
          </a:prstGeom>
          <a:solidFill>
            <a:srgbClr val="FFFFFF">
              <a:alpha val="85882"/>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p>
        </p:txBody>
      </p:sp>
      <p:sp>
        <p:nvSpPr>
          <p:cNvPr id="73" name="Horizontal Scroll 72"/>
          <p:cNvSpPr/>
          <p:nvPr/>
        </p:nvSpPr>
        <p:spPr bwMode="auto">
          <a:xfrm>
            <a:off x="2257424" y="5230638"/>
            <a:ext cx="4066671" cy="663781"/>
          </a:xfrm>
          <a:prstGeom prst="horizontalScroll">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B050"/>
              </a:solidFill>
            </a:endParaRPr>
          </a:p>
        </p:txBody>
      </p:sp>
      <mc:AlternateContent xmlns:mc="http://schemas.openxmlformats.org/markup-compatibility/2006" xmlns:a14="http://schemas.microsoft.com/office/drawing/2010/main">
        <mc:Choice Requires="a14">
          <p:sp>
            <p:nvSpPr>
              <p:cNvPr id="75" name="TextBox 74"/>
              <p:cNvSpPr txBox="1"/>
              <p:nvPr/>
            </p:nvSpPr>
            <p:spPr>
              <a:xfrm>
                <a:off x="2616720" y="5269089"/>
                <a:ext cx="639791"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993B8E"/>
                              </a:solidFill>
                              <a:latin typeface="Cambria Math" panose="02040503050406030204" pitchFamily="18" charset="0"/>
                            </a:rPr>
                          </m:ctrlPr>
                        </m:sSubPr>
                        <m:e>
                          <m:r>
                            <m:rPr>
                              <m:nor/>
                            </m:rPr>
                            <a:rPr lang="en-US" sz="2000" smtClean="0">
                              <a:solidFill>
                                <a:srgbClr val="993B8E"/>
                              </a:solidFill>
                              <a:latin typeface="Arial"/>
                            </a:rPr>
                            <m:t>sn</m:t>
                          </m:r>
                        </m:e>
                        <m:sub>
                          <m:r>
                            <a:rPr lang="en-US" sz="2000" i="1" smtClean="0">
                              <a:solidFill>
                                <a:srgbClr val="993B8E"/>
                              </a:solidFill>
                              <a:latin typeface="Cambria Math" panose="02040503050406030204" pitchFamily="18" charset="0"/>
                            </a:rPr>
                            <m:t>1</m:t>
                          </m:r>
                        </m:sub>
                      </m:sSub>
                    </m:oMath>
                  </m:oMathPara>
                </a14:m>
                <a:endParaRPr lang="en-US" sz="2000" dirty="0">
                  <a:solidFill>
                    <a:srgbClr val="993B8E"/>
                  </a:solidFill>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2616720" y="5269089"/>
                <a:ext cx="639791" cy="353943"/>
              </a:xfrm>
              <a:prstGeom prst="rect">
                <a:avLst/>
              </a:prstGeom>
              <a:blipFill rotWithShape="0">
                <a:blip r:embed="rId16"/>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3205973" y="5269089"/>
                <a:ext cx="639791"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993B8E"/>
                              </a:solidFill>
                              <a:latin typeface="Cambria Math" panose="02040503050406030204" pitchFamily="18" charset="0"/>
                            </a:rPr>
                          </m:ctrlPr>
                        </m:sSubPr>
                        <m:e>
                          <m:r>
                            <m:rPr>
                              <m:nor/>
                            </m:rPr>
                            <a:rPr lang="en-US" sz="2000" smtClean="0">
                              <a:solidFill>
                                <a:srgbClr val="993B8E"/>
                              </a:solidFill>
                              <a:latin typeface="Arial"/>
                            </a:rPr>
                            <m:t>sn</m:t>
                          </m:r>
                        </m:e>
                        <m:sub>
                          <m:r>
                            <a:rPr lang="en-US" sz="2000" i="1" smtClean="0">
                              <a:solidFill>
                                <a:srgbClr val="993B8E"/>
                              </a:solidFill>
                              <a:latin typeface="Cambria Math" panose="02040503050406030204" pitchFamily="18" charset="0"/>
                            </a:rPr>
                            <m:t>2</m:t>
                          </m:r>
                        </m:sub>
                      </m:sSub>
                    </m:oMath>
                  </m:oMathPara>
                </a14:m>
                <a:endParaRPr lang="en-US" sz="2000" dirty="0">
                  <a:solidFill>
                    <a:srgbClr val="993B8E"/>
                  </a:solidFill>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3205973" y="5269089"/>
                <a:ext cx="639791" cy="353943"/>
              </a:xfrm>
              <a:prstGeom prst="rect">
                <a:avLst/>
              </a:prstGeom>
              <a:blipFill rotWithShape="0">
                <a:blip r:embed="rId17"/>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3791221" y="5269089"/>
                <a:ext cx="710323"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9900"/>
                              </a:solidFill>
                              <a:latin typeface="Cambria Math" panose="02040503050406030204" pitchFamily="18" charset="0"/>
                            </a:rPr>
                          </m:ctrlPr>
                        </m:sSubPr>
                        <m:e>
                          <m:r>
                            <m:rPr>
                              <m:nor/>
                            </m:rPr>
                            <a:rPr lang="en-US" sz="2000" smtClean="0">
                              <a:solidFill>
                                <a:srgbClr val="FF9900"/>
                              </a:solidFill>
                              <a:latin typeface="Arial"/>
                            </a:rPr>
                            <m:t>cm</m:t>
                          </m:r>
                        </m:e>
                        <m:sub>
                          <m:r>
                            <a:rPr lang="en-US" sz="2000" i="1" smtClean="0">
                              <a:solidFill>
                                <a:srgbClr val="FF9900"/>
                              </a:solidFill>
                              <a:latin typeface="Cambria Math" panose="02040503050406030204" pitchFamily="18" charset="0"/>
                            </a:rPr>
                            <m:t>1</m:t>
                          </m:r>
                        </m:sub>
                      </m:sSub>
                    </m:oMath>
                  </m:oMathPara>
                </a14:m>
                <a:endParaRPr lang="en-US" sz="2000" dirty="0">
                  <a:solidFill>
                    <a:srgbClr val="FF9900"/>
                  </a:solidFill>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3791221" y="5269089"/>
                <a:ext cx="710323" cy="353943"/>
              </a:xfrm>
              <a:prstGeom prst="rect">
                <a:avLst/>
              </a:prstGeom>
              <a:blipFill rotWithShape="0">
                <a:blip r:embed="rId18"/>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4406068" y="5269089"/>
                <a:ext cx="716286"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9900"/>
                              </a:solidFill>
                              <a:latin typeface="Cambria Math" panose="02040503050406030204" pitchFamily="18" charset="0"/>
                            </a:rPr>
                          </m:ctrlPr>
                        </m:sSubPr>
                        <m:e>
                          <m:r>
                            <m:rPr>
                              <m:nor/>
                            </m:rPr>
                            <a:rPr lang="en-US" sz="2000" smtClean="0">
                              <a:solidFill>
                                <a:srgbClr val="FF9900"/>
                              </a:solidFill>
                              <a:latin typeface="Arial"/>
                            </a:rPr>
                            <m:t>cm</m:t>
                          </m:r>
                        </m:e>
                        <m:sub>
                          <m:r>
                            <a:rPr lang="en-US" sz="2000" i="1" smtClean="0">
                              <a:solidFill>
                                <a:srgbClr val="FF9900"/>
                              </a:solidFill>
                              <a:latin typeface="Cambria Math" panose="02040503050406030204" pitchFamily="18" charset="0"/>
                            </a:rPr>
                            <m:t>2</m:t>
                          </m:r>
                        </m:sub>
                      </m:sSub>
                    </m:oMath>
                  </m:oMathPara>
                </a14:m>
                <a:endParaRPr lang="en-US" sz="2000" dirty="0">
                  <a:solidFill>
                    <a:srgbClr val="FF9900"/>
                  </a:solidFill>
                </a:endParaRPr>
              </a:p>
            </p:txBody>
          </p:sp>
        </mc:Choice>
        <mc:Fallback xmlns="">
          <p:sp>
            <p:nvSpPr>
              <p:cNvPr id="81" name="TextBox 80"/>
              <p:cNvSpPr txBox="1">
                <a:spLocks noRot="1" noChangeAspect="1" noMove="1" noResize="1" noEditPoints="1" noAdjustHandles="1" noChangeArrowheads="1" noChangeShapeType="1" noTextEdit="1"/>
              </p:cNvSpPr>
              <p:nvPr/>
            </p:nvSpPr>
            <p:spPr>
              <a:xfrm>
                <a:off x="4406068" y="5269089"/>
                <a:ext cx="716286" cy="353943"/>
              </a:xfrm>
              <a:prstGeom prst="rect">
                <a:avLst/>
              </a:prstGeom>
              <a:blipFill rotWithShape="0">
                <a:blip r:embed="rId19"/>
                <a:stretch>
                  <a:fillRect b="-3448"/>
                </a:stretch>
              </a:blipFill>
            </p:spPr>
            <p:txBody>
              <a:bodyPr/>
              <a:lstStyle/>
              <a:p>
                <a:r>
                  <a:rPr lang="en-US">
                    <a:noFill/>
                  </a:rPr>
                  <a:t> </a:t>
                </a:r>
              </a:p>
            </p:txBody>
          </p:sp>
        </mc:Fallback>
      </mc:AlternateContent>
      <p:sp>
        <p:nvSpPr>
          <p:cNvPr id="83" name="Up Ribbon 82"/>
          <p:cNvSpPr/>
          <p:nvPr/>
        </p:nvSpPr>
        <p:spPr bwMode="auto">
          <a:xfrm>
            <a:off x="5376031" y="5340115"/>
            <a:ext cx="824544" cy="364949"/>
          </a:xfrm>
          <a:prstGeom prst="ribbon2">
            <a:avLst>
              <a:gd name="adj1" fmla="val 12028"/>
              <a:gd name="adj2" fmla="val 75000"/>
            </a:avLst>
          </a:prstGeom>
          <a:solidFill>
            <a:srgbClr val="99FF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000" dirty="0" smtClean="0">
                <a:solidFill>
                  <a:srgbClr val="000000"/>
                </a:solidFill>
              </a:rPr>
              <a:t>proof</a:t>
            </a:r>
          </a:p>
        </p:txBody>
      </p:sp>
      <mc:AlternateContent xmlns:mc="http://schemas.openxmlformats.org/markup-compatibility/2006" xmlns:a14="http://schemas.microsoft.com/office/drawing/2010/main">
        <mc:Choice Requires="a14">
          <p:sp>
            <p:nvSpPr>
              <p:cNvPr id="84" name="TextBox 83"/>
              <p:cNvSpPr txBox="1"/>
              <p:nvPr/>
            </p:nvSpPr>
            <p:spPr>
              <a:xfrm>
                <a:off x="4922786" y="5213868"/>
                <a:ext cx="447558"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000000"/>
                          </a:solidFill>
                          <a:latin typeface="Cambria Math" panose="02040503050406030204" pitchFamily="18" charset="0"/>
                        </a:rPr>
                        <m:t>…</m:t>
                      </m:r>
                    </m:oMath>
                  </m:oMathPara>
                </a14:m>
                <a:endParaRPr lang="en-US" sz="2000" dirty="0">
                  <a:solidFill>
                    <a:srgbClr val="000000"/>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4922786" y="5213868"/>
                <a:ext cx="447558" cy="353943"/>
              </a:xfrm>
              <a:prstGeom prst="rect">
                <a:avLst/>
              </a:prstGeom>
              <a:blipFill rotWithShape="0">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778139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4" name="Title 3"/>
          <p:cNvSpPr>
            <a:spLocks noGrp="1"/>
          </p:cNvSpPr>
          <p:nvPr>
            <p:ph type="title"/>
          </p:nvPr>
        </p:nvSpPr>
        <p:spPr/>
        <p:txBody>
          <a:bodyPr/>
          <a:lstStyle/>
          <a:p>
            <a:r>
              <a:rPr lang="en-US" dirty="0" smtClean="0"/>
              <a:t>Example of a </a:t>
            </a:r>
            <a:r>
              <a:rPr lang="en-US" dirty="0" err="1" smtClean="0"/>
              <a:t>Zerocash</a:t>
            </a:r>
            <a:r>
              <a:rPr lang="en-US" dirty="0" smtClean="0"/>
              <a:t> Pour transaction</a:t>
            </a:r>
            <a:endParaRPr lang="en-US" dirty="0"/>
          </a:p>
        </p:txBody>
      </p:sp>
      <p:graphicFrame>
        <p:nvGraphicFramePr>
          <p:cNvPr id="6" name="Table 5"/>
          <p:cNvGraphicFramePr>
            <a:graphicFrameLocks noGrp="1"/>
          </p:cNvGraphicFramePr>
          <p:nvPr>
            <p:extLst/>
          </p:nvPr>
        </p:nvGraphicFramePr>
        <p:xfrm>
          <a:off x="123847" y="1169933"/>
          <a:ext cx="8867753" cy="5292852"/>
        </p:xfrm>
        <a:graphic>
          <a:graphicData uri="http://schemas.openxmlformats.org/drawingml/2006/table">
            <a:tbl>
              <a:tblPr firstRow="1" firstCol="1" bandRow="1"/>
              <a:tblGrid>
                <a:gridCol w="2263753"/>
                <a:gridCol w="6604000"/>
              </a:tblGrid>
              <a:tr h="0">
                <a:tc>
                  <a:txBody>
                    <a:bodyPr/>
                    <a:lstStyle/>
                    <a:p>
                      <a:pPr marL="0" marR="0">
                        <a:lnSpc>
                          <a:spcPct val="115000"/>
                        </a:lnSpc>
                        <a:spcBef>
                          <a:spcPts val="0"/>
                        </a:spcBef>
                        <a:spcAft>
                          <a:spcPts val="0"/>
                        </a:spcAft>
                      </a:pPr>
                      <a:r>
                        <a:rPr lang="en-US" sz="1800" b="1" dirty="0" smtClean="0">
                          <a:effectLst/>
                          <a:latin typeface="Courier New" panose="02070309020205020404" pitchFamily="49" charset="0"/>
                          <a:ea typeface="Calibri" panose="020F0502020204030204" pitchFamily="34" charset="0"/>
                          <a:cs typeface="Arial" panose="020B0604020202020204" pitchFamily="34" charset="0"/>
                        </a:rPr>
                        <a:t>root</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lnSpc>
                          <a:spcPct val="115000"/>
                        </a:lnSpc>
                        <a:spcBef>
                          <a:spcPts val="0"/>
                        </a:spcBef>
                        <a:spcAft>
                          <a:spcPts val="0"/>
                        </a:spcAft>
                      </a:pPr>
                      <a:r>
                        <a:rPr lang="en-US" sz="800" kern="1200" dirty="0">
                          <a:solidFill>
                            <a:schemeClr val="tx1"/>
                          </a:solidFill>
                          <a:effectLst/>
                          <a:latin typeface="Courier New" panose="02070309020205020404" pitchFamily="49" charset="0"/>
                          <a:ea typeface="Calibri" panose="020F0502020204030204" pitchFamily="34" charset="0"/>
                          <a:cs typeface="Arial" panose="020B0604020202020204" pitchFamily="34" charset="0"/>
                        </a:rPr>
                        <a:t>1c4ac4a110e863deeca050dc5e5153f2b7010af9</a:t>
                      </a: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n-US" sz="1800" b="1" dirty="0" smtClean="0">
                          <a:solidFill>
                            <a:srgbClr val="993B8E"/>
                          </a:solidFill>
                          <a:effectLst/>
                          <a:latin typeface="Courier New" panose="02070309020205020404" pitchFamily="49" charset="0"/>
                          <a:ea typeface="Calibri" panose="020F0502020204030204" pitchFamily="34" charset="0"/>
                          <a:cs typeface="Arial" panose="020B0604020202020204" pitchFamily="34" charset="0"/>
                        </a:rPr>
                        <a:t>sn_1</a:t>
                      </a:r>
                      <a:endParaRPr lang="en-US" sz="1800" b="1" dirty="0">
                        <a:solidFill>
                          <a:srgbClr val="993B8E"/>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lnSpc>
                          <a:spcPct val="115000"/>
                        </a:lnSpc>
                        <a:spcBef>
                          <a:spcPts val="0"/>
                        </a:spcBef>
                        <a:spcAft>
                          <a:spcPts val="0"/>
                        </a:spcAft>
                      </a:pPr>
                      <a:r>
                        <a:rPr lang="en-US" sz="800" kern="1200" dirty="0">
                          <a:solidFill>
                            <a:srgbClr val="993B8E"/>
                          </a:solidFill>
                          <a:effectLst/>
                          <a:latin typeface="Courier New" panose="02070309020205020404" pitchFamily="49" charset="0"/>
                          <a:ea typeface="Calibri" panose="020F0502020204030204" pitchFamily="34" charset="0"/>
                          <a:cs typeface="Arial" panose="020B0604020202020204" pitchFamily="34" charset="0"/>
                        </a:rPr>
                        <a:t>a365e7006565f14342df9096b46cc7f1d2b9949367180fdd8de4090eee30bfdc</a:t>
                      </a: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n-US" sz="1800" b="1" dirty="0" smtClean="0">
                          <a:solidFill>
                            <a:srgbClr val="993B8E"/>
                          </a:solidFill>
                          <a:effectLst/>
                          <a:latin typeface="Courier New" panose="02070309020205020404" pitchFamily="49" charset="0"/>
                          <a:ea typeface="Calibri" panose="020F0502020204030204" pitchFamily="34" charset="0"/>
                          <a:cs typeface="Arial" panose="020B0604020202020204" pitchFamily="34" charset="0"/>
                        </a:rPr>
                        <a:t>sn_2</a:t>
                      </a:r>
                      <a:endParaRPr lang="en-US" sz="1800" b="1" dirty="0">
                        <a:solidFill>
                          <a:srgbClr val="993B8E"/>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lnSpc>
                          <a:spcPct val="115000"/>
                        </a:lnSpc>
                        <a:spcBef>
                          <a:spcPts val="0"/>
                        </a:spcBef>
                        <a:spcAft>
                          <a:spcPts val="0"/>
                        </a:spcAft>
                      </a:pPr>
                      <a:r>
                        <a:rPr lang="en-US" sz="800" kern="1200" dirty="0">
                          <a:solidFill>
                            <a:srgbClr val="993B8E"/>
                          </a:solidFill>
                          <a:effectLst/>
                          <a:latin typeface="Courier New" panose="02070309020205020404" pitchFamily="49" charset="0"/>
                          <a:ea typeface="Calibri" panose="020F0502020204030204" pitchFamily="34" charset="0"/>
                          <a:cs typeface="Arial" panose="020B0604020202020204" pitchFamily="34" charset="0"/>
                        </a:rPr>
                        <a:t>6937031dce13facdebe79e8e2712ffad2e980c911e4cec8ca9b25fc88df73b52</a:t>
                      </a: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n-US" sz="1800" b="1" dirty="0" smtClean="0">
                          <a:solidFill>
                            <a:srgbClr val="FFC000"/>
                          </a:solidFill>
                          <a:effectLst/>
                          <a:latin typeface="Courier New" panose="02070309020205020404" pitchFamily="49" charset="0"/>
                          <a:ea typeface="Calibri" panose="020F0502020204030204" pitchFamily="34" charset="0"/>
                          <a:cs typeface="Arial" panose="020B0604020202020204" pitchFamily="34" charset="0"/>
                        </a:rPr>
                        <a:t>cm_1</a:t>
                      </a:r>
                      <a:endParaRPr lang="en-US" sz="1800" b="1"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solidFill>
                            <a:srgbClr val="FFC000"/>
                          </a:solidFill>
                          <a:effectLst/>
                          <a:latin typeface="Courier New" panose="02070309020205020404" pitchFamily="49" charset="0"/>
                          <a:ea typeface="Calibri" panose="020F0502020204030204" pitchFamily="34" charset="0"/>
                          <a:cs typeface="Arial" panose="020B0604020202020204" pitchFamily="34" charset="0"/>
                        </a:rPr>
                        <a:t>a4d015440f9cfae0c3ca3a38cf04058262d74b60cb14ecd6063e047694580103</a:t>
                      </a:r>
                      <a:endParaRPr lang="en-US" sz="8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n-US" sz="1800" b="1" dirty="0" smtClean="0">
                          <a:solidFill>
                            <a:srgbClr val="FFC000"/>
                          </a:solidFill>
                          <a:effectLst/>
                          <a:latin typeface="Courier New" panose="02070309020205020404" pitchFamily="49" charset="0"/>
                          <a:ea typeface="Calibri" panose="020F0502020204030204" pitchFamily="34" charset="0"/>
                          <a:cs typeface="Arial" panose="020B0604020202020204" pitchFamily="34" charset="0"/>
                        </a:rPr>
                        <a:t>cm_2</a:t>
                      </a:r>
                      <a:endParaRPr lang="en-US" sz="1800" b="1"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solidFill>
                            <a:srgbClr val="FFC000"/>
                          </a:solidFill>
                          <a:effectLst/>
                          <a:latin typeface="Courier New" panose="02070309020205020404" pitchFamily="49" charset="0"/>
                          <a:ea typeface="Calibri" panose="020F0502020204030204" pitchFamily="34" charset="0"/>
                          <a:cs typeface="Arial" panose="020B0604020202020204" pitchFamily="34" charset="0"/>
                        </a:rPr>
                        <a:t>2ca1f833b63ac827ba6ae69b53edc855e66e2c2d0a24f8ed5b04fa50d42dc772</a:t>
                      </a:r>
                      <a:endParaRPr lang="en-US" sz="8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n-US" sz="1800" b="1" dirty="0" err="1" smtClean="0">
                          <a:solidFill>
                            <a:srgbClr val="FF0000"/>
                          </a:solidFill>
                          <a:effectLst/>
                          <a:latin typeface="Courier New" panose="02070309020205020404" pitchFamily="49" charset="0"/>
                          <a:ea typeface="Calibri" panose="020F0502020204030204" pitchFamily="34" charset="0"/>
                          <a:cs typeface="Arial" panose="020B0604020202020204" pitchFamily="34" charset="0"/>
                        </a:rPr>
                        <a:t>v_pub</a:t>
                      </a:r>
                      <a:endParaRPr lang="en-US" sz="18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lnSpc>
                          <a:spcPct val="115000"/>
                        </a:lnSpc>
                        <a:spcBef>
                          <a:spcPts val="0"/>
                        </a:spcBef>
                        <a:spcAft>
                          <a:spcPts val="0"/>
                        </a:spcAft>
                      </a:pPr>
                      <a:r>
                        <a:rPr lang="en-US" sz="800" kern="1200" dirty="0">
                          <a:solidFill>
                            <a:srgbClr val="FF0000"/>
                          </a:solidFill>
                          <a:effectLst/>
                          <a:latin typeface="Courier New" panose="02070309020205020404" pitchFamily="49" charset="0"/>
                          <a:ea typeface="Calibri" panose="020F0502020204030204" pitchFamily="34" charset="0"/>
                          <a:cs typeface="Arial" panose="020B0604020202020204" pitchFamily="34" charset="0"/>
                        </a:rPr>
                        <a:t>0000000000000042</a:t>
                      </a: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n-US" sz="1800" b="1" dirty="0" err="1" smtClean="0">
                          <a:effectLst/>
                          <a:latin typeface="Courier New" panose="02070309020205020404" pitchFamily="49" charset="0"/>
                          <a:ea typeface="Calibri" panose="020F0502020204030204" pitchFamily="34" charset="0"/>
                          <a:cs typeface="Arial" panose="020B0604020202020204" pitchFamily="34" charset="0"/>
                        </a:rPr>
                        <a:t>pubkeyHash</a:t>
                      </a:r>
                      <a:r>
                        <a:rPr lang="en-US" sz="1800" b="1" dirty="0" smtClean="0">
                          <a:effectLst/>
                          <a:latin typeface="Courier New" panose="02070309020205020404" pitchFamily="49" charset="0"/>
                          <a:ea typeface="Calibri" panose="020F0502020204030204" pitchFamily="34" charset="0"/>
                          <a:cs typeface="Arial" panose="020B0604020202020204" pitchFamily="34" charset="0"/>
                        </a:rPr>
                        <a:t> info</a:t>
                      </a:r>
                      <a:endParaRPr lang="en-US" sz="1800" b="0" kern="1200" dirty="0">
                        <a:solidFill>
                          <a:schemeClr val="tx1"/>
                        </a:solidFill>
                        <a:effectLst/>
                        <a:latin typeface="+mj-lt"/>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lnSpc>
                          <a:spcPct val="115000"/>
                        </a:lnSpc>
                        <a:spcBef>
                          <a:spcPts val="0"/>
                        </a:spcBef>
                        <a:spcAft>
                          <a:spcPts val="0"/>
                        </a:spcAft>
                      </a:pPr>
                      <a:r>
                        <a:rPr lang="en-US" sz="800" kern="1200" dirty="0" smtClean="0">
                          <a:solidFill>
                            <a:schemeClr val="tx1"/>
                          </a:solidFill>
                          <a:effectLst/>
                          <a:latin typeface="Courier New" panose="02070309020205020404" pitchFamily="49" charset="0"/>
                          <a:ea typeface="Calibri" panose="020F0502020204030204" pitchFamily="34" charset="0"/>
                          <a:cs typeface="Arial" panose="020B0604020202020204" pitchFamily="34" charset="0"/>
                        </a:rPr>
                        <a:t>8f9a43f0fe28bef052ec209724bb0e502ffb5427</a:t>
                      </a:r>
                      <a:endParaRPr lang="en-US" sz="800" kern="1200" dirty="0">
                        <a:solidFill>
                          <a:schemeClr val="tx1"/>
                        </a:solidFill>
                        <a:effectLst/>
                        <a:latin typeface="Courier New" panose="02070309020205020404" pitchFamily="49"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n-US" sz="1800" b="1" dirty="0" err="1" smtClean="0">
                          <a:solidFill>
                            <a:srgbClr val="00B0F0"/>
                          </a:solidFill>
                          <a:effectLst/>
                          <a:latin typeface="Courier New" panose="02070309020205020404" pitchFamily="49" charset="0"/>
                          <a:ea typeface="Calibri" panose="020F0502020204030204" pitchFamily="34" charset="0"/>
                          <a:cs typeface="Arial" panose="020B0604020202020204" pitchFamily="34" charset="0"/>
                        </a:rPr>
                        <a:t>SigPK</a:t>
                      </a:r>
                      <a:endParaRPr lang="en-US" sz="1800" b="1"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nl-NL" sz="800" dirty="0" smtClean="0">
                          <a:solidFill>
                            <a:srgbClr val="00B0F0"/>
                          </a:solidFill>
                          <a:effectLst/>
                          <a:latin typeface="Calibri" panose="020F0502020204030204" pitchFamily="34" charset="0"/>
                          <a:ea typeface="Calibri" panose="020F0502020204030204" pitchFamily="34" charset="0"/>
                          <a:cs typeface="Arial" panose="020B0604020202020204" pitchFamily="34" charset="0"/>
                        </a:rPr>
                        <a:t>2dd489d97daa8ceb006cb6049e1699b16a6d108d43</a:t>
                      </a:r>
                      <a:endParaRPr lang="en-US" sz="800"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n-US" sz="1800" b="1" dirty="0" smtClean="0">
                          <a:solidFill>
                            <a:srgbClr val="00B0F0"/>
                          </a:solidFill>
                          <a:effectLst/>
                          <a:latin typeface="Courier New" panose="02070309020205020404" pitchFamily="49" charset="0"/>
                          <a:ea typeface="Calibri" panose="020F0502020204030204" pitchFamily="34" charset="0"/>
                          <a:cs typeface="Arial" panose="020B0604020202020204" pitchFamily="34" charset="0"/>
                        </a:rPr>
                        <a:t>Sig</a:t>
                      </a:r>
                      <a:endParaRPr lang="en-US" sz="1800" b="1"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smtClean="0">
                          <a:solidFill>
                            <a:srgbClr val="00B0F0"/>
                          </a:solidFill>
                          <a:effectLst/>
                          <a:latin typeface="Courier New" panose="02070309020205020404" pitchFamily="49" charset="0"/>
                          <a:ea typeface="Calibri" panose="020F0502020204030204" pitchFamily="34" charset="0"/>
                          <a:cs typeface="Arial" panose="020B0604020202020204" pitchFamily="34" charset="0"/>
                        </a:rPr>
                        <a:t>f1d2d2f924e986ac86fdf7b36c94bcdf32beec15a38359c82f32dbb3342cb4bedcb78ce116bac69e</a:t>
                      </a:r>
                      <a:endParaRPr lang="en-US" sz="800"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n-US" sz="1800" b="1" dirty="0">
                          <a:solidFill>
                            <a:srgbClr val="00B0F0"/>
                          </a:solidFill>
                          <a:effectLst/>
                          <a:latin typeface="Courier New" panose="02070309020205020404" pitchFamily="49" charset="0"/>
                          <a:ea typeface="Calibri" panose="020F0502020204030204" pitchFamily="34" charset="0"/>
                          <a:cs typeface="Arial" panose="020B0604020202020204" pitchFamily="34" charset="0"/>
                        </a:rPr>
                        <a:t>MAC_1</a:t>
                      </a:r>
                      <a:endParaRPr lang="en-US" sz="1800" b="1"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solidFill>
                            <a:srgbClr val="00B0F0"/>
                          </a:solidFill>
                          <a:effectLst/>
                          <a:latin typeface="Courier New" panose="02070309020205020404" pitchFamily="49" charset="0"/>
                          <a:ea typeface="Calibri" panose="020F0502020204030204" pitchFamily="34" charset="0"/>
                          <a:cs typeface="Arial" panose="020B0604020202020204" pitchFamily="34" charset="0"/>
                        </a:rPr>
                        <a:t>b8a5917eca1587a970bc9e3ec5e395240ceb1ef700276ec0fa92d1835cb7f629</a:t>
                      </a:r>
                      <a:endParaRPr lang="en-US" sz="800"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n-US" sz="1800" b="1" dirty="0">
                          <a:solidFill>
                            <a:srgbClr val="00B0F0"/>
                          </a:solidFill>
                          <a:effectLst/>
                          <a:latin typeface="Courier New" panose="02070309020205020404" pitchFamily="49" charset="0"/>
                          <a:ea typeface="Calibri" panose="020F0502020204030204" pitchFamily="34" charset="0"/>
                          <a:cs typeface="Arial" panose="020B0604020202020204" pitchFamily="34" charset="0"/>
                        </a:rPr>
                        <a:t>MAC_2</a:t>
                      </a:r>
                      <a:endParaRPr lang="en-US" sz="1800" b="1"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solidFill>
                            <a:srgbClr val="00B0F0"/>
                          </a:solidFill>
                          <a:effectLst/>
                          <a:latin typeface="Courier New" panose="02070309020205020404" pitchFamily="49" charset="0"/>
                          <a:ea typeface="Calibri" panose="020F0502020204030204" pitchFamily="34" charset="0"/>
                          <a:cs typeface="Arial" panose="020B0604020202020204" pitchFamily="34" charset="0"/>
                        </a:rPr>
                        <a:t>ade6218b3a17d609936ec6894b7b2bb446f12698d4bcafa85fcbf39fb546603a</a:t>
                      </a:r>
                      <a:endParaRPr lang="en-US" sz="800"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n-US" sz="1800" b="1" dirty="0">
                          <a:effectLst/>
                          <a:latin typeface="Courier New" panose="02070309020205020404" pitchFamily="49" charset="0"/>
                          <a:ea typeface="Calibri" panose="020F0502020204030204" pitchFamily="34" charset="0"/>
                          <a:cs typeface="Arial" panose="020B0604020202020204" pitchFamily="34" charset="0"/>
                        </a:rPr>
                        <a:t>ciphertext_1</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smtClean="0">
                          <a:effectLst/>
                          <a:latin typeface="Courier New" panose="02070309020205020404" pitchFamily="49" charset="0"/>
                          <a:ea typeface="Calibri" panose="020F0502020204030204" pitchFamily="34" charset="0"/>
                          <a:cs typeface="Arial" panose="020B0604020202020204" pitchFamily="34" charset="0"/>
                        </a:rPr>
                        <a:t>048070fe125bdaf93ae6a7c08b65adbb2a438468d7243c74e80abc5b74dfe3524a987a2e3ed075d54ae7a53866973eaa5070c4e08954ff5d80caae214ce572f42dc6676f0e59d5b1ed68ad33b0c73cf9eac671d8f0126d86b667b319d255d7002d0a02d82efc47fd8fd648057fa823a25dd3f52e86ed65ce229db56816e646967baf4d2303af7fe09d24b8e30277336cb7d8c81d3c786f1547fe0d00c029b63bd9272aad87b3f1a2b667fa575e</a:t>
                      </a:r>
                      <a:endParaRPr lang="en-US" sz="800" dirty="0">
                        <a:effectLst/>
                        <a:latin typeface="Courier New" panose="02070309020205020404" pitchFamily="49"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n-US" sz="1800" b="1" dirty="0">
                          <a:effectLst/>
                          <a:latin typeface="Courier New" panose="02070309020205020404" pitchFamily="49" charset="0"/>
                          <a:ea typeface="Calibri" panose="020F0502020204030204" pitchFamily="34" charset="0"/>
                          <a:cs typeface="Arial" panose="020B0604020202020204" pitchFamily="34" charset="0"/>
                        </a:rPr>
                        <a:t>ciphertext_2</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smtClean="0">
                          <a:effectLst/>
                          <a:latin typeface="Courier New" panose="02070309020205020404" pitchFamily="49" charset="0"/>
                          <a:ea typeface="Calibri" panose="020F0502020204030204" pitchFamily="34" charset="0"/>
                          <a:cs typeface="Arial" panose="020B0604020202020204" pitchFamily="34" charset="0"/>
                        </a:rPr>
                        <a:t>0493110814319b0b5cabb9a9225062354987c8b8f604d96985ca52c71a77055b4979a50099cefc5a359bdf0411983388fa5de840a0d64816f1d9f38641d217986af98176f420caf19a2dc18c79abcf14b9d78624e80ac272063e6b6f78bc42c6ee01edfbcddbeb60eba586eaecd6cb017069c8be2ebe8ae8a2fa5e0f6780a4e2466d72bc3243e873820b2d2e4b954e9216b566c140de79351abf47254d122a35f17f840156bd7b1feb942729dc</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n-US" sz="1800" b="1" dirty="0" err="1">
                          <a:solidFill>
                            <a:srgbClr val="00B050"/>
                          </a:solidFill>
                          <a:effectLst/>
                          <a:latin typeface="Courier New" panose="02070309020205020404" pitchFamily="49" charset="0"/>
                          <a:ea typeface="Calibri" panose="020F0502020204030204" pitchFamily="34" charset="0"/>
                          <a:cs typeface="Arial" panose="020B0604020202020204" pitchFamily="34" charset="0"/>
                        </a:rPr>
                        <a:t>zkSNARKproof</a:t>
                      </a:r>
                      <a:endParaRPr lang="en-US" sz="1800" b="1"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smtClean="0">
                          <a:solidFill>
                            <a:srgbClr val="00B050"/>
                          </a:solidFill>
                          <a:effectLst/>
                          <a:latin typeface="Calibri" panose="020F0502020204030204" pitchFamily="34" charset="0"/>
                          <a:ea typeface="Calibri" panose="020F0502020204030204" pitchFamily="34" charset="0"/>
                          <a:cs typeface="Arial" panose="020B0604020202020204" pitchFamily="34" charset="0"/>
                        </a:rPr>
                        <a:t>a4c3cad6e02eec51dc8a37ebc51885cf86c5da04bb1c1c0bf3ed97b778277fb8adceb240c40a0cc3f2854ce3df1eafdcefccc532bc5afaefefe9d3975726f2ca8292286ca8dd4f8da21b3f98c61fac2a13f0b82544855b1c4ce7a0c9e57592ee1d233d43a2e76b9bdeb5a365947896f117002b095f7058bdf611e20b6c2087618c58208e3658cfcc00846413f8f355139d0180ac11182095cdee6d9432287699e76ed7832a5fc5dc30874ff0982d9658b8e7c51523e0fa1a5b649e3df2c9ff58dc05dac7563741298025f806dfbe9cfe5c8c40d1bf4e87dacb11467b9e6154fb9623d3fba9e7c8ad17f08b17992715dfd431c9451e0b59d7dc506dad84aef98475d4be530eb501925dfd22981a2970a3799523b99a98e50d00eaab5306c10be5</a:t>
                      </a:r>
                      <a:endParaRPr lang="en-US" sz="800"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a:txBody>
                  <a:tcPr marL="44625" marR="44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Rectangle 1"/>
          <p:cNvSpPr/>
          <p:nvPr/>
        </p:nvSpPr>
        <p:spPr>
          <a:xfrm>
            <a:off x="190500" y="6394847"/>
            <a:ext cx="8813800" cy="353943"/>
          </a:xfrm>
          <a:prstGeom prst="rect">
            <a:avLst/>
          </a:prstGeom>
        </p:spPr>
        <p:txBody>
          <a:bodyPr wrap="square">
            <a:spAutoFit/>
          </a:bodyPr>
          <a:lstStyle/>
          <a:p>
            <a:pPr lvl="1">
              <a:tabLst>
                <a:tab pos="4170363" algn="l"/>
                <a:tab pos="8518525" algn="r"/>
              </a:tabLst>
            </a:pPr>
            <a:r>
              <a:rPr lang="en-US" sz="2000" dirty="0">
                <a:solidFill>
                  <a:srgbClr val="969696">
                    <a:lumMod val="75000"/>
                  </a:srgbClr>
                </a:solidFill>
              </a:rPr>
              <a:t>~</a:t>
            </a:r>
            <a:r>
              <a:rPr lang="en-US" sz="2000" dirty="0" smtClean="0">
                <a:solidFill>
                  <a:srgbClr val="969696">
                    <a:lumMod val="75000"/>
                  </a:srgbClr>
                </a:solidFill>
              </a:rPr>
              <a:t>1KB total. Less without direct payments and public outputs.</a:t>
            </a:r>
            <a:endParaRPr lang="en-US" sz="2400" dirty="0">
              <a:solidFill>
                <a:srgbClr val="969696">
                  <a:lumMod val="75000"/>
                </a:srgbClr>
              </a:solidFill>
            </a:endParaRPr>
          </a:p>
        </p:txBody>
      </p:sp>
    </p:spTree>
    <p:extLst>
      <p:ext uri="{BB962C8B-B14F-4D97-AF65-F5344CB8AC3E}">
        <p14:creationId xmlns:p14="http://schemas.microsoft.com/office/powerpoint/2010/main" val="2024364655"/>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3" name="Title 2"/>
          <p:cNvSpPr>
            <a:spLocks noGrp="1"/>
          </p:cNvSpPr>
          <p:nvPr>
            <p:ph type="title"/>
          </p:nvPr>
        </p:nvSpPr>
        <p:spPr/>
        <p:txBody>
          <a:bodyPr/>
          <a:lstStyle/>
          <a:p>
            <a:r>
              <a:rPr lang="en-US" sz="2800" dirty="0" smtClean="0"/>
              <a:t>Decentralized Anonymous Payment (DAP) system</a:t>
            </a:r>
            <a:endParaRPr lang="en-US" sz="2800" dirty="0"/>
          </a:p>
        </p:txBody>
      </p:sp>
      <p:sp>
        <p:nvSpPr>
          <p:cNvPr id="4" name="Content Placeholder 3"/>
          <p:cNvSpPr>
            <a:spLocks noGrp="1"/>
          </p:cNvSpPr>
          <p:nvPr>
            <p:ph idx="1"/>
          </p:nvPr>
        </p:nvSpPr>
        <p:spPr>
          <a:xfrm>
            <a:off x="228600" y="895350"/>
            <a:ext cx="8763000" cy="1988237"/>
          </a:xfrm>
        </p:spPr>
        <p:txBody>
          <a:bodyPr>
            <a:spAutoFit/>
          </a:bodyPr>
          <a:lstStyle/>
          <a:p>
            <a:pPr marL="0" indent="0">
              <a:buNone/>
              <a:tabLst>
                <a:tab pos="4914900" algn="ctr"/>
              </a:tabLst>
            </a:pPr>
            <a:r>
              <a:rPr lang="en-US" sz="2400" dirty="0" smtClean="0"/>
              <a:t>Algorithms:	</a:t>
            </a:r>
            <a:r>
              <a:rPr lang="en-US" sz="2800" b="1" dirty="0" smtClean="0">
                <a:solidFill>
                  <a:schemeClr val="accent6"/>
                </a:solidFill>
                <a:latin typeface="Courier New" panose="02070309020205020404" pitchFamily="49" charset="0"/>
                <a:cs typeface="Courier New" panose="02070309020205020404" pitchFamily="49" charset="0"/>
              </a:rPr>
              <a:t>Setup</a:t>
            </a:r>
            <a:r>
              <a:rPr lang="en-US" sz="2800" b="1" dirty="0" smtClean="0">
                <a:solidFill>
                  <a:schemeClr val="accent6"/>
                </a:solidFill>
              </a:rPr>
              <a:t>   </a:t>
            </a:r>
            <a:r>
              <a:rPr lang="en-US" sz="2800" b="1" dirty="0" err="1" smtClean="0">
                <a:solidFill>
                  <a:schemeClr val="accent6"/>
                </a:solidFill>
                <a:latin typeface="Courier New" panose="02070309020205020404" pitchFamily="49" charset="0"/>
                <a:cs typeface="Courier New" panose="02070309020205020404" pitchFamily="49" charset="0"/>
              </a:rPr>
              <a:t>CreateAddress</a:t>
            </a:r>
            <a:r>
              <a:rPr lang="en-US" sz="2800" b="1" dirty="0" smtClean="0">
                <a:solidFill>
                  <a:schemeClr val="accent6"/>
                </a:solidFill>
              </a:rPr>
              <a:t>   </a:t>
            </a:r>
          </a:p>
          <a:p>
            <a:pPr marL="0" indent="0">
              <a:lnSpc>
                <a:spcPct val="150000"/>
              </a:lnSpc>
              <a:buNone/>
              <a:tabLst>
                <a:tab pos="4914900" algn="ctr"/>
              </a:tabLst>
            </a:pPr>
            <a:r>
              <a:rPr lang="en-US" sz="2800" b="1" dirty="0" smtClean="0">
                <a:solidFill>
                  <a:schemeClr val="accent6"/>
                </a:solidFill>
                <a:latin typeface="Courier New" panose="02070309020205020404" pitchFamily="49" charset="0"/>
                <a:cs typeface="Courier New" panose="02070309020205020404" pitchFamily="49" charset="0"/>
              </a:rPr>
              <a:t>	Mint</a:t>
            </a:r>
            <a:r>
              <a:rPr lang="en-US" sz="2800" b="1" dirty="0" smtClean="0">
                <a:solidFill>
                  <a:schemeClr val="accent6"/>
                </a:solidFill>
              </a:rPr>
              <a:t>   </a:t>
            </a:r>
            <a:r>
              <a:rPr lang="en-US" sz="2800" b="1" dirty="0" smtClean="0">
                <a:solidFill>
                  <a:schemeClr val="accent6"/>
                </a:solidFill>
                <a:latin typeface="Courier New" panose="02070309020205020404" pitchFamily="49" charset="0"/>
                <a:cs typeface="Courier New" panose="02070309020205020404" pitchFamily="49" charset="0"/>
              </a:rPr>
              <a:t>Pour</a:t>
            </a:r>
            <a:endParaRPr lang="en-US" sz="2800" b="1" dirty="0" smtClean="0">
              <a:solidFill>
                <a:schemeClr val="accent6"/>
              </a:solidFill>
            </a:endParaRPr>
          </a:p>
          <a:p>
            <a:pPr marL="0" indent="0">
              <a:lnSpc>
                <a:spcPct val="150000"/>
              </a:lnSpc>
              <a:buNone/>
              <a:tabLst>
                <a:tab pos="4914900" algn="ctr"/>
              </a:tabLst>
            </a:pPr>
            <a:r>
              <a:rPr lang="en-US" sz="2800" b="1" dirty="0" smtClean="0">
                <a:solidFill>
                  <a:schemeClr val="accent6"/>
                </a:solidFill>
                <a:latin typeface="Courier New" panose="02070309020205020404" pitchFamily="49" charset="0"/>
                <a:cs typeface="Courier New" panose="02070309020205020404" pitchFamily="49" charset="0"/>
              </a:rPr>
              <a:t>	</a:t>
            </a:r>
            <a:r>
              <a:rPr lang="en-US" sz="2800" b="1" dirty="0" err="1" smtClean="0">
                <a:solidFill>
                  <a:schemeClr val="accent6"/>
                </a:solidFill>
                <a:latin typeface="Courier New" panose="02070309020205020404" pitchFamily="49" charset="0"/>
                <a:cs typeface="Courier New" panose="02070309020205020404" pitchFamily="49" charset="0"/>
              </a:rPr>
              <a:t>VerifyTransaction</a:t>
            </a:r>
            <a:r>
              <a:rPr lang="en-US" sz="2800" b="1" dirty="0" smtClean="0">
                <a:solidFill>
                  <a:schemeClr val="accent6"/>
                </a:solidFill>
              </a:rPr>
              <a:t>       </a:t>
            </a:r>
            <a:r>
              <a:rPr lang="en-US" sz="2800" b="1" dirty="0" smtClean="0">
                <a:solidFill>
                  <a:schemeClr val="accent6"/>
                </a:solidFill>
                <a:latin typeface="Courier New" panose="02070309020205020404" pitchFamily="49" charset="0"/>
                <a:cs typeface="Courier New" panose="02070309020205020404" pitchFamily="49" charset="0"/>
              </a:rPr>
              <a:t>Receive</a:t>
            </a:r>
            <a:endParaRPr lang="en-US" sz="2400" b="1" dirty="0" smtClean="0">
              <a:solidFill>
                <a:schemeClr val="accent6"/>
              </a:solidFill>
              <a:latin typeface="Courier New" panose="02070309020205020404" pitchFamily="49" charset="0"/>
              <a:cs typeface="Courier New" panose="02070309020205020404" pitchFamily="49" charset="0"/>
            </a:endParaRPr>
          </a:p>
        </p:txBody>
      </p:sp>
      <p:sp>
        <p:nvSpPr>
          <p:cNvPr id="5" name="Content Placeholder 3"/>
          <p:cNvSpPr txBox="1">
            <a:spLocks/>
          </p:cNvSpPr>
          <p:nvPr/>
        </p:nvSpPr>
        <p:spPr bwMode="auto">
          <a:xfrm>
            <a:off x="228600" y="2876550"/>
            <a:ext cx="8763000" cy="36379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indent="0">
              <a:lnSpc>
                <a:spcPct val="100000"/>
              </a:lnSpc>
              <a:buFontTx/>
              <a:buNone/>
            </a:pPr>
            <a:r>
              <a:rPr lang="en-US" sz="2400" kern="0" dirty="0" smtClean="0"/>
              <a:t>Security:</a:t>
            </a:r>
          </a:p>
          <a:p>
            <a:pPr marL="514350" indent="-514350">
              <a:lnSpc>
                <a:spcPct val="100000"/>
              </a:lnSpc>
              <a:buFont typeface="+mj-lt"/>
              <a:buAutoNum type="arabicPeriod"/>
            </a:pPr>
            <a:r>
              <a:rPr lang="en-US" sz="2400" kern="0" dirty="0" smtClean="0">
                <a:solidFill>
                  <a:srgbClr val="2D5DAD"/>
                </a:solidFill>
              </a:rPr>
              <a:t>Ledger </a:t>
            </a:r>
            <a:r>
              <a:rPr lang="en-US" sz="2400" kern="0" dirty="0" err="1" smtClean="0">
                <a:solidFill>
                  <a:srgbClr val="2D5DAD"/>
                </a:solidFill>
              </a:rPr>
              <a:t>indistinguishability</a:t>
            </a:r>
            <a:r>
              <a:rPr lang="en-US" sz="2400" kern="0" dirty="0" smtClean="0">
                <a:solidFill>
                  <a:srgbClr val="2D5DAD"/>
                </a:solidFill>
              </a:rPr>
              <a:t> </a:t>
            </a:r>
            <a:r>
              <a:rPr lang="en-US" sz="2400" kern="0" dirty="0" smtClean="0"/>
              <a:t/>
            </a:r>
            <a:br>
              <a:rPr lang="en-US" sz="2400" kern="0" dirty="0" smtClean="0"/>
            </a:br>
            <a:r>
              <a:rPr lang="en-US" sz="2400" kern="0" dirty="0" smtClean="0"/>
              <a:t>Nothing revealed beside public information, even by chosen-transaction adversary.</a:t>
            </a:r>
          </a:p>
          <a:p>
            <a:pPr marL="514350" indent="-514350">
              <a:lnSpc>
                <a:spcPct val="100000"/>
              </a:lnSpc>
              <a:buFont typeface="+mj-lt"/>
              <a:buAutoNum type="arabicPeriod"/>
            </a:pPr>
            <a:r>
              <a:rPr lang="en-US" sz="2400" kern="0" dirty="0" smtClean="0">
                <a:solidFill>
                  <a:srgbClr val="2D5DAD"/>
                </a:solidFill>
              </a:rPr>
              <a:t>Balance </a:t>
            </a:r>
            <a:r>
              <a:rPr lang="en-US" sz="2400" kern="0" dirty="0" smtClean="0"/>
              <a:t/>
            </a:r>
            <a:br>
              <a:rPr lang="en-US" sz="2400" kern="0" dirty="0" smtClean="0"/>
            </a:br>
            <a:r>
              <a:rPr lang="en-US" sz="2400" kern="0" dirty="0" smtClean="0"/>
              <a:t>Can’t own more money than received or minted.</a:t>
            </a:r>
          </a:p>
          <a:p>
            <a:pPr marL="514350" indent="-514350">
              <a:lnSpc>
                <a:spcPct val="100000"/>
              </a:lnSpc>
              <a:buFont typeface="+mj-lt"/>
              <a:buAutoNum type="arabicPeriod"/>
            </a:pPr>
            <a:r>
              <a:rPr lang="en-US" sz="2400" kern="0" dirty="0" smtClean="0">
                <a:solidFill>
                  <a:srgbClr val="2D5DAD"/>
                </a:solidFill>
              </a:rPr>
              <a:t>Transaction non-malleability</a:t>
            </a:r>
            <a:r>
              <a:rPr lang="en-US" sz="2400" kern="0" dirty="0" smtClean="0"/>
              <a:t/>
            </a:r>
            <a:br>
              <a:rPr lang="en-US" sz="2400" kern="0" dirty="0" smtClean="0"/>
            </a:br>
            <a:r>
              <a:rPr lang="en-US" sz="2400" kern="0" dirty="0" smtClean="0"/>
              <a:t>Cannot manipulate transactions en route to ledger.</a:t>
            </a:r>
            <a:br>
              <a:rPr lang="en-US" sz="2400" kern="0" dirty="0" smtClean="0"/>
            </a:br>
            <a:r>
              <a:rPr lang="en-US" sz="1800" i="1" kern="0" dirty="0" smtClean="0">
                <a:solidFill>
                  <a:srgbClr val="00B0F0"/>
                </a:solidFill>
              </a:rPr>
              <a:t>(Requires further changes to the construction.)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323" y="2296558"/>
            <a:ext cx="294445" cy="62512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768" y="1562100"/>
            <a:ext cx="279935" cy="568354"/>
          </a:xfrm>
          <a:prstGeom prst="rect">
            <a:avLst/>
          </a:prstGeom>
        </p:spPr>
      </p:pic>
    </p:spTree>
    <p:extLst>
      <p:ext uri="{BB962C8B-B14F-4D97-AF65-F5344CB8AC3E}">
        <p14:creationId xmlns:p14="http://schemas.microsoft.com/office/powerpoint/2010/main" val="20036939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Motivation 1:</a:t>
            </a:r>
            <a:br>
              <a:rPr lang="en-US" dirty="0" smtClean="0"/>
            </a:br>
            <a:r>
              <a:rPr lang="en-US" dirty="0" smtClean="0"/>
              <a:t>cloud computing</a:t>
            </a:r>
            <a:endParaRPr lang="en-US" dirty="0"/>
          </a:p>
        </p:txBody>
      </p:sp>
      <p:sp>
        <p:nvSpPr>
          <p:cNvPr id="8" name="Subtitle 7"/>
          <p:cNvSpPr>
            <a:spLocks noGrp="1"/>
          </p:cNvSpPr>
          <p:nvPr>
            <p:ph type="subTitle" idx="1"/>
          </p:nvPr>
        </p:nvSpPr>
        <p:spPr/>
        <p:txBody>
          <a:bodyPr/>
          <a:lstStyle/>
          <a:p>
            <a:endParaRPr lang="en-US"/>
          </a:p>
        </p:txBody>
      </p:sp>
      <p:sp>
        <p:nvSpPr>
          <p:cNvPr id="9" name="Text Placeholder 8"/>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16072947"/>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p:txBody>
          <a:bodyPr/>
          <a:lstStyle/>
          <a:p>
            <a:r>
              <a:rPr lang="en-US" dirty="0" err="1" smtClean="0"/>
              <a:t>Zerocash</a:t>
            </a:r>
            <a:r>
              <a:rPr lang="en-US" dirty="0" smtClean="0"/>
              <a:t> implementation</a:t>
            </a:r>
            <a:endParaRPr lang="en-US" dirty="0"/>
          </a:p>
        </p:txBody>
      </p:sp>
      <p:graphicFrame>
        <p:nvGraphicFramePr>
          <p:cNvPr id="7" name="Table 6"/>
          <p:cNvGraphicFramePr>
            <a:graphicFrameLocks noGrp="1"/>
          </p:cNvGraphicFramePr>
          <p:nvPr>
            <p:extLst/>
          </p:nvPr>
        </p:nvGraphicFramePr>
        <p:xfrm>
          <a:off x="190500" y="1016000"/>
          <a:ext cx="5727700" cy="5397500"/>
        </p:xfrm>
        <a:graphic>
          <a:graphicData uri="http://schemas.openxmlformats.org/drawingml/2006/table">
            <a:tbl>
              <a:tblPr firstRow="1" bandRow="1">
                <a:tableStyleId>{5C22544A-7EE6-4342-B048-85BDC9FD1C3A}</a:tableStyleId>
              </a:tblPr>
              <a:tblGrid>
                <a:gridCol w="1909233"/>
                <a:gridCol w="2374609"/>
                <a:gridCol w="1443858"/>
              </a:tblGrid>
              <a:tr h="681761">
                <a:tc gridSpan="3">
                  <a:txBody>
                    <a:bodyPr/>
                    <a:lstStyle/>
                    <a:p>
                      <a:r>
                        <a:rPr lang="en-US" sz="2400" dirty="0" smtClean="0">
                          <a:solidFill>
                            <a:schemeClr val="tx1"/>
                          </a:solidFill>
                        </a:rPr>
                        <a:t>Network simulation</a:t>
                      </a:r>
                      <a:br>
                        <a:rPr lang="en-US" sz="2400" dirty="0" smtClean="0">
                          <a:solidFill>
                            <a:schemeClr val="tx1"/>
                          </a:solidFill>
                        </a:rPr>
                      </a:br>
                      <a:r>
                        <a:rPr lang="en-US" sz="2400" b="0" dirty="0" smtClean="0">
                          <a:solidFill>
                            <a:schemeClr val="tx1"/>
                          </a:solidFill>
                        </a:rPr>
                        <a:t>third-scale Bitcoin network on EC2</a:t>
                      </a:r>
                      <a:endParaRPr lang="en-US" sz="2400" b="0" dirty="0">
                        <a:solidFill>
                          <a:schemeClr val="tx1"/>
                        </a:solidFill>
                      </a:endParaRPr>
                    </a:p>
                  </a:txBody>
                  <a:tcPr>
                    <a:solidFill>
                      <a:srgbClr val="EFBAF0"/>
                    </a:solidFill>
                  </a:tcPr>
                </a:tc>
                <a:tc hMerge="1">
                  <a:txBody>
                    <a:bodyPr/>
                    <a:lstStyle/>
                    <a:p>
                      <a:endParaRPr lang="en-US"/>
                    </a:p>
                  </a:txBody>
                  <a:tcPr/>
                </a:tc>
                <a:tc hMerge="1">
                  <a:txBody>
                    <a:bodyPr/>
                    <a:lstStyle/>
                    <a:p>
                      <a:endParaRPr lang="en-US" dirty="0"/>
                    </a:p>
                  </a:txBody>
                  <a:tcPr/>
                </a:tc>
              </a:tr>
              <a:tr h="815340">
                <a:tc gridSpan="3">
                  <a:txBody>
                    <a:bodyPr/>
                    <a:lstStyle/>
                    <a:p>
                      <a:pPr>
                        <a:tabLst>
                          <a:tab pos="8518525" algn="r"/>
                        </a:tabLst>
                      </a:pPr>
                      <a:r>
                        <a:rPr lang="en-US" sz="2400" b="1" dirty="0" err="1" smtClean="0">
                          <a:solidFill>
                            <a:schemeClr val="tx1"/>
                          </a:solidFill>
                        </a:rPr>
                        <a:t>Bitcoind</a:t>
                      </a:r>
                      <a:r>
                        <a:rPr lang="en-US" sz="2400" b="1" dirty="0" smtClean="0">
                          <a:solidFill>
                            <a:schemeClr val="tx1"/>
                          </a:solidFill>
                        </a:rPr>
                        <a:t> + </a:t>
                      </a:r>
                      <a:r>
                        <a:rPr lang="en-US" sz="2400" b="1" dirty="0" err="1" smtClean="0">
                          <a:solidFill>
                            <a:schemeClr val="tx1"/>
                          </a:solidFill>
                        </a:rPr>
                        <a:t>Zerocash</a:t>
                      </a:r>
                      <a:r>
                        <a:rPr lang="en-US" sz="2400" b="1" dirty="0" smtClean="0">
                          <a:solidFill>
                            <a:schemeClr val="tx1"/>
                          </a:solidFill>
                        </a:rPr>
                        <a:t> hybrid currency</a:t>
                      </a:r>
                    </a:p>
                  </a:txBody>
                  <a:tcPr anchor="ctr">
                    <a:solidFill>
                      <a:srgbClr val="FFFF00"/>
                    </a:solidFill>
                  </a:tcPr>
                </a:tc>
                <a:tc hMerge="1">
                  <a:txBody>
                    <a:bodyPr/>
                    <a:lstStyle/>
                    <a:p>
                      <a:endParaRPr lang="en-US" dirty="0"/>
                    </a:p>
                  </a:txBody>
                  <a:tcPr/>
                </a:tc>
                <a:tc hMerge="1">
                  <a:txBody>
                    <a:bodyPr/>
                    <a:lstStyle/>
                    <a:p>
                      <a:endParaRPr lang="en-US" dirty="0"/>
                    </a:p>
                  </a:txBody>
                  <a:tcPr/>
                </a:tc>
              </a:tr>
              <a:tr h="100330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latin typeface="Courier New" panose="02070309020205020404" pitchFamily="49" charset="0"/>
                          <a:cs typeface="Courier New" panose="02070309020205020404" pitchFamily="49" charset="0"/>
                        </a:rPr>
                        <a:t>libzerocash</a:t>
                      </a:r>
                      <a:r>
                        <a:rPr lang="en-US" sz="2800" b="1" dirty="0" smtClean="0">
                          <a:solidFill>
                            <a:schemeClr val="tx1"/>
                          </a:solidFill>
                          <a:latin typeface="+mn-lt"/>
                          <a:cs typeface="+mn-cs"/>
                        </a:rPr>
                        <a:t/>
                      </a:r>
                      <a:br>
                        <a:rPr lang="en-US" sz="2800" b="1" dirty="0" smtClean="0">
                          <a:solidFill>
                            <a:schemeClr val="tx1"/>
                          </a:solidFill>
                          <a:latin typeface="+mn-lt"/>
                          <a:cs typeface="+mn-cs"/>
                        </a:rPr>
                      </a:br>
                      <a:r>
                        <a:rPr lang="en-US" sz="2800" b="0" dirty="0" smtClean="0">
                          <a:solidFill>
                            <a:schemeClr val="tx1"/>
                          </a:solidFill>
                          <a:latin typeface="+mn-lt"/>
                          <a:cs typeface="+mn-cs"/>
                        </a:rPr>
                        <a:t>provides </a:t>
                      </a:r>
                      <a:r>
                        <a:rPr lang="en-US" sz="2400" dirty="0" smtClean="0">
                          <a:solidFill>
                            <a:schemeClr val="tx1"/>
                          </a:solidFill>
                        </a:rPr>
                        <a:t>DAP interface</a:t>
                      </a:r>
                    </a:p>
                  </a:txBody>
                  <a:tcPr anchor="ctr">
                    <a:solidFill>
                      <a:schemeClr val="accent6">
                        <a:lumMod val="40000"/>
                        <a:lumOff val="60000"/>
                      </a:schemeClr>
                    </a:solidFill>
                  </a:tcPr>
                </a:tc>
                <a:tc hMerge="1">
                  <a:txBody>
                    <a:bodyPr/>
                    <a:lstStyle/>
                    <a:p>
                      <a:endParaRPr lang="en-US" dirty="0"/>
                    </a:p>
                  </a:txBody>
                  <a:tcPr/>
                </a:tc>
                <a:tc rowSpan="3">
                  <a:txBody>
                    <a:bodyPr/>
                    <a:lstStyle/>
                    <a:p>
                      <a:r>
                        <a:rPr lang="en-US" sz="2000" b="1" baseline="0" dirty="0" err="1" smtClean="0">
                          <a:solidFill>
                            <a:schemeClr val="tx1"/>
                          </a:solidFill>
                          <a:latin typeface="Courier New" panose="02070309020205020404" pitchFamily="49" charset="0"/>
                          <a:cs typeface="Courier New" panose="02070309020205020404" pitchFamily="49" charset="0"/>
                        </a:rPr>
                        <a:t>bitcoind</a:t>
                      </a:r>
                      <a:endParaRPr lang="en-US" sz="2000" b="1" baseline="0" dirty="0" smtClean="0">
                        <a:solidFill>
                          <a:schemeClr val="tx1"/>
                        </a:solidFill>
                        <a:latin typeface="Courier New" panose="02070309020205020404" pitchFamily="49" charset="0"/>
                        <a:cs typeface="Courier New" panose="02070309020205020404" pitchFamily="49" charset="0"/>
                      </a:endParaRPr>
                    </a:p>
                  </a:txBody>
                  <a:tcPr anchor="ctr">
                    <a:solidFill>
                      <a:schemeClr val="tx2">
                        <a:lumMod val="95000"/>
                      </a:schemeClr>
                    </a:solidFill>
                  </a:tcPr>
                </a:tc>
              </a:tr>
              <a:tr h="923744">
                <a:tc gridSpan="2">
                  <a:txBody>
                    <a:bodyPr/>
                    <a:lstStyle/>
                    <a:p>
                      <a:pPr>
                        <a:tabLst>
                          <a:tab pos="8518525" algn="r"/>
                        </a:tabLst>
                      </a:pPr>
                      <a:r>
                        <a:rPr lang="en-US" sz="2400" b="1" dirty="0" smtClean="0">
                          <a:solidFill>
                            <a:schemeClr val="tx1"/>
                          </a:solidFill>
                        </a:rPr>
                        <a:t>Statement for </a:t>
                      </a:r>
                      <a:r>
                        <a:rPr lang="en-US" sz="2400" b="1" dirty="0" err="1" smtClean="0">
                          <a:solidFill>
                            <a:schemeClr val="tx1"/>
                          </a:solidFill>
                        </a:rPr>
                        <a:t>zkSNARK</a:t>
                      </a:r>
                      <a:r>
                        <a:rPr lang="en-US" sz="2400" b="1" dirty="0" smtClean="0">
                          <a:solidFill>
                            <a:schemeClr val="tx1"/>
                          </a:solidFill>
                        </a:rPr>
                        <a:t/>
                      </a:r>
                      <a:br>
                        <a:rPr lang="en-US" sz="2400" b="1" dirty="0" smtClean="0">
                          <a:solidFill>
                            <a:schemeClr val="tx1"/>
                          </a:solidFill>
                        </a:rPr>
                      </a:br>
                      <a:r>
                        <a:rPr lang="en-US" sz="2400" b="0" dirty="0" smtClean="0">
                          <a:solidFill>
                            <a:schemeClr val="tx1"/>
                          </a:solidFill>
                        </a:rPr>
                        <a:t>Hand-optimized</a:t>
                      </a:r>
                      <a:endParaRPr lang="en-US" sz="1600" b="0" dirty="0">
                        <a:solidFill>
                          <a:schemeClr val="tx1"/>
                        </a:solidFill>
                      </a:endParaRPr>
                    </a:p>
                  </a:txBody>
                  <a:tcPr anchor="ctr">
                    <a:solidFill>
                      <a:schemeClr val="accent1">
                        <a:lumMod val="40000"/>
                        <a:lumOff val="60000"/>
                      </a:schemeClr>
                    </a:solidFill>
                  </a:tcPr>
                </a:tc>
                <a:tc hMerge="1">
                  <a:txBody>
                    <a:bodyPr/>
                    <a:lstStyle/>
                    <a:p>
                      <a:endParaRPr lang="en-US" dirty="0"/>
                    </a:p>
                  </a:txBody>
                  <a:tcPr/>
                </a:tc>
                <a:tc vMerge="1">
                  <a:txBody>
                    <a:bodyPr/>
                    <a:lstStyle/>
                    <a:p>
                      <a:endParaRPr lang="en-US" dirty="0">
                        <a:solidFill>
                          <a:schemeClr val="tx1"/>
                        </a:solidFill>
                      </a:endParaRPr>
                    </a:p>
                  </a:txBody>
                  <a:tcPr/>
                </a:tc>
              </a:tr>
              <a:tr h="18321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latin typeface="Courier New" panose="02070309020205020404" pitchFamily="49" charset="0"/>
                          <a:cs typeface="Courier New" panose="02070309020205020404" pitchFamily="49" charset="0"/>
                        </a:rPr>
                        <a:t>libsnark</a:t>
                      </a:r>
                      <a:endParaRPr lang="en-US" sz="2400" b="1" dirty="0" smtClean="0">
                        <a:solidFill>
                          <a:schemeClr val="tx1"/>
                        </a:solidFill>
                        <a:latin typeface="Courier New" panose="02070309020205020404" pitchFamily="49" charset="0"/>
                        <a:cs typeface="Courier New" panose="02070309020205020404"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err="1" smtClean="0">
                          <a:solidFill>
                            <a:schemeClr val="tx1"/>
                          </a:solidFill>
                        </a:rPr>
                        <a:t>zkSNARK</a:t>
                      </a:r>
                      <a:r>
                        <a:rPr lang="en-US" sz="2400" b="0" dirty="0" smtClean="0">
                          <a:solidFill>
                            <a:schemeClr val="tx1"/>
                          </a:solidFill>
                        </a:rPr>
                        <a:t/>
                      </a:r>
                      <a:br>
                        <a:rPr lang="en-US" sz="2400" b="0" dirty="0" smtClean="0">
                          <a:solidFill>
                            <a:schemeClr val="tx1"/>
                          </a:solidFill>
                        </a:rPr>
                      </a:br>
                      <a:r>
                        <a:rPr lang="en-US" sz="2400" dirty="0" smtClean="0">
                          <a:solidFill>
                            <a:schemeClr val="tx1"/>
                          </a:solidFill>
                        </a:rPr>
                        <a:t/>
                      </a:r>
                      <a:br>
                        <a:rPr lang="en-US" sz="2400" dirty="0" smtClean="0">
                          <a:solidFill>
                            <a:schemeClr val="tx1"/>
                          </a:solidFill>
                        </a:rPr>
                      </a:br>
                      <a:r>
                        <a:rPr lang="en-US" sz="2400" kern="0" dirty="0" smtClean="0">
                          <a:solidFill>
                            <a:srgbClr val="C00000"/>
                          </a:solidFill>
                          <a:latin typeface="Stencil" panose="040409050D0802020404" pitchFamily="82" charset="0"/>
                        </a:rPr>
                        <a:t>SCIPR Lab</a:t>
                      </a:r>
                    </a:p>
                  </a:txBody>
                  <a:tcPr anchor="ctr">
                    <a:solidFill>
                      <a:srgbClr val="99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Instantiate</a:t>
                      </a:r>
                      <a:br>
                        <a:rPr lang="en-US" sz="2400" dirty="0" smtClean="0">
                          <a:solidFill>
                            <a:schemeClr val="tx1"/>
                          </a:solidFill>
                        </a:rPr>
                      </a:br>
                      <a:r>
                        <a:rPr lang="en-US" sz="2400" dirty="0" err="1" smtClean="0">
                          <a:solidFill>
                            <a:schemeClr val="tx1"/>
                          </a:solidFill>
                        </a:rPr>
                        <a:t>Zerocash</a:t>
                      </a:r>
                      <a:r>
                        <a:rPr lang="en-US" sz="2400" dirty="0" smtClean="0">
                          <a:solidFill>
                            <a:schemeClr val="tx1"/>
                          </a:solidFill>
                        </a:rPr>
                        <a:t> primitives and parameters</a:t>
                      </a:r>
                    </a:p>
                  </a:txBody>
                  <a:tcPr anchor="ctr">
                    <a:solidFill>
                      <a:srgbClr val="FFC000"/>
                    </a:solidFill>
                  </a:tcPr>
                </a:tc>
                <a:tc vMerge="1">
                  <a:txBody>
                    <a:bodyPr/>
                    <a:lstStyle/>
                    <a:p>
                      <a:endParaRPr lang="en-US" dirty="0">
                        <a:solidFill>
                          <a:schemeClr val="tx1"/>
                        </a:solidFill>
                      </a:endParaRPr>
                    </a:p>
                  </a:txBody>
                  <a:tcPr>
                    <a:solidFill>
                      <a:schemeClr val="bg1">
                        <a:lumMod val="40000"/>
                        <a:lumOff val="60000"/>
                      </a:schemeClr>
                    </a:solidFill>
                  </a:tcPr>
                </a:tc>
              </a:tr>
            </a:tbl>
          </a:graphicData>
        </a:graphic>
      </p:graphicFrame>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nvPr>
            </p:nvGraphicFramePr>
            <p:xfrm>
              <a:off x="6019767" y="1841500"/>
              <a:ext cx="3124211" cy="4846320"/>
            </p:xfrm>
            <a:graphic>
              <a:graphicData uri="http://schemas.openxmlformats.org/drawingml/2006/table">
                <a:tbl>
                  <a:tblPr firstRow="1" bandRow="1">
                    <a:tableStyleId>{5C22544A-7EE6-4342-B048-85BDC9FD1C3A}</a:tableStyleId>
                  </a:tblPr>
                  <a:tblGrid>
                    <a:gridCol w="1282711"/>
                    <a:gridCol w="1841500"/>
                  </a:tblGrid>
                  <a:tr h="370840">
                    <a:tc gridSpan="2">
                      <a:txBody>
                        <a:bodyPr/>
                        <a:lstStyle/>
                        <a:p>
                          <a:pPr marL="0" indent="0">
                            <a:buNone/>
                            <a:tabLst>
                              <a:tab pos="2120900" algn="l"/>
                              <a:tab pos="8518525" algn="r"/>
                            </a:tabLst>
                          </a:pPr>
                          <a:r>
                            <a:rPr lang="en-US" sz="2400" dirty="0" smtClean="0">
                              <a:solidFill>
                                <a:schemeClr val="tx1"/>
                              </a:solidFill>
                            </a:rPr>
                            <a:t>Performance</a:t>
                          </a:r>
                          <a:br>
                            <a:rPr lang="en-US" sz="2400" dirty="0" smtClean="0">
                              <a:solidFill>
                                <a:schemeClr val="tx1"/>
                              </a:solidFill>
                            </a:rPr>
                          </a:br>
                          <a:r>
                            <a:rPr lang="en-US" sz="2400" dirty="0" smtClean="0">
                              <a:solidFill>
                                <a:schemeClr val="tx1"/>
                              </a:solidFill>
                            </a:rPr>
                            <a:t>(</a:t>
                          </a:r>
                          <a:r>
                            <a:rPr lang="en-US" sz="2400" dirty="0" err="1" smtClean="0">
                              <a:solidFill>
                                <a:schemeClr val="tx1"/>
                              </a:solidFill>
                            </a:rPr>
                            <a:t>quadcore</a:t>
                          </a:r>
                          <a:r>
                            <a:rPr lang="en-US" sz="2400" dirty="0" smtClean="0">
                              <a:solidFill>
                                <a:schemeClr val="tx1"/>
                              </a:solidFill>
                            </a:rPr>
                            <a:t> desktop)</a:t>
                          </a:r>
                        </a:p>
                      </a:txBody>
                      <a:tcPr>
                        <a:lnL w="12700" cmpd="sng">
                          <a:noFill/>
                        </a:lnL>
                        <a:lnT w="12700" cmpd="sng">
                          <a:noFill/>
                        </a:lnT>
                        <a:noFill/>
                      </a:tcPr>
                    </a:tc>
                    <a:tc hMerge="1">
                      <a:txBody>
                        <a:bodyPr/>
                        <a:lstStyle/>
                        <a:p>
                          <a:endParaRPr lang="en-US" dirty="0"/>
                        </a:p>
                      </a:txBody>
                      <a:tcPr>
                        <a:noFill/>
                      </a:tcPr>
                    </a:tc>
                  </a:tr>
                  <a:tr h="370840">
                    <a:tc>
                      <a:txBody>
                        <a:bodyPr/>
                        <a:lstStyle/>
                        <a:p>
                          <a:r>
                            <a:rPr lang="en-US" sz="1800" b="1" dirty="0" smtClean="0">
                              <a:latin typeface="Courier New" panose="02070309020205020404" pitchFamily="49" charset="0"/>
                              <a:cs typeface="Courier New" panose="02070309020205020404" pitchFamily="49" charset="0"/>
                            </a:rPr>
                            <a:t>Setup</a:t>
                          </a:r>
                          <a:endParaRPr lang="en-US" dirty="0"/>
                        </a:p>
                      </a:txBody>
                      <a:tcPr>
                        <a:noFill/>
                      </a:tcPr>
                    </a:tc>
                    <a:tc>
                      <a:txBody>
                        <a:bodyPr/>
                        <a:lstStyle/>
                        <a:p>
                          <a:r>
                            <a:rPr lang="en-US" sz="1800" dirty="0" smtClean="0"/>
                            <a:t>&lt;2 min,</a:t>
                          </a:r>
                          <a:br>
                            <a:rPr lang="en-US" sz="1800" dirty="0" smtClean="0"/>
                          </a:br>
                          <a:r>
                            <a:rPr lang="en-US" sz="1800" dirty="0" smtClean="0">
                              <a:solidFill>
                                <a:schemeClr val="accent2">
                                  <a:lumMod val="60000"/>
                                  <a:lumOff val="40000"/>
                                </a:schemeClr>
                              </a:solidFill>
                            </a:rPr>
                            <a:t>896MB</a:t>
                          </a:r>
                          <a:r>
                            <a:rPr lang="en-US" sz="1800" dirty="0" smtClean="0"/>
                            <a:t> </a:t>
                          </a:r>
                          <a:r>
                            <a:rPr lang="en-US" sz="1800" dirty="0" err="1" smtClean="0"/>
                            <a:t>params</a:t>
                          </a:r>
                          <a:endParaRPr lang="en-US" dirty="0"/>
                        </a:p>
                      </a:txBody>
                      <a:tcPr>
                        <a:noFill/>
                      </a:tcPr>
                    </a:tc>
                  </a:tr>
                  <a:tr h="370840">
                    <a:tc>
                      <a:txBody>
                        <a:bodyPr/>
                        <a:lstStyle/>
                        <a:p>
                          <a:r>
                            <a:rPr lang="en-US" sz="1800" b="1" dirty="0" smtClean="0">
                              <a:latin typeface="Courier New" panose="02070309020205020404" pitchFamily="49" charset="0"/>
                              <a:cs typeface="Courier New" panose="02070309020205020404" pitchFamily="49" charset="0"/>
                            </a:rPr>
                            <a:t>Mint</a:t>
                          </a:r>
                          <a:endParaRPr lang="en-US" dirty="0"/>
                        </a:p>
                      </a:txBody>
                      <a:tcPr>
                        <a:noFill/>
                      </a:tcPr>
                    </a:tc>
                    <a:tc>
                      <a:txBody>
                        <a:bodyPr/>
                        <a:lstStyle/>
                        <a:p>
                          <a:pPr marL="0" indent="0">
                            <a:buNone/>
                            <a:tabLst>
                              <a:tab pos="2120900" algn="l"/>
                              <a:tab pos="8518525" algn="r"/>
                            </a:tabLst>
                          </a:pPr>
                          <a:r>
                            <a:rPr lang="en-US" sz="1800" dirty="0" smtClean="0"/>
                            <a:t>23</a:t>
                          </a:r>
                          <a14:m>
                            <m:oMath xmlns:m="http://schemas.openxmlformats.org/officeDocument/2006/math">
                              <m:r>
                                <a:rPr lang="en-US" sz="1800" b="0" i="0" smtClean="0">
                                  <a:latin typeface="Cambria Math" panose="02040503050406030204" pitchFamily="18" charset="0"/>
                                </a:rPr>
                                <m:t> </m:t>
                              </m:r>
                              <m:r>
                                <a:rPr lang="en-US" sz="1800" b="0" i="1" smtClean="0">
                                  <a:latin typeface="Cambria Math" panose="02040503050406030204" pitchFamily="18" charset="0"/>
                                </a:rPr>
                                <m:t>𝜇</m:t>
                              </m:r>
                            </m:oMath>
                          </a14:m>
                          <a:r>
                            <a:rPr lang="en-US" sz="1800" dirty="0" smtClean="0"/>
                            <a:t>s</a:t>
                          </a:r>
                        </a:p>
                        <a:p>
                          <a:pPr marL="0" indent="0">
                            <a:buNone/>
                            <a:tabLst>
                              <a:tab pos="2120900" algn="l"/>
                              <a:tab pos="8518525" algn="r"/>
                            </a:tabLst>
                          </a:pPr>
                          <a:r>
                            <a:rPr lang="en-US" sz="1800" dirty="0" smtClean="0"/>
                            <a:t>72B transaction</a:t>
                          </a:r>
                        </a:p>
                        <a:p>
                          <a:endParaRPr lang="en-US" dirty="0"/>
                        </a:p>
                      </a:txBody>
                      <a:tcPr>
                        <a:noFill/>
                      </a:tcPr>
                    </a:tc>
                  </a:tr>
                  <a:tr h="370840">
                    <a:tc>
                      <a:txBody>
                        <a:bodyPr/>
                        <a:lstStyle/>
                        <a:p>
                          <a:r>
                            <a:rPr lang="en-US" sz="1800" b="1" dirty="0" smtClean="0">
                              <a:latin typeface="Courier New" panose="02070309020205020404" pitchFamily="49" charset="0"/>
                              <a:cs typeface="Courier New" panose="02070309020205020404" pitchFamily="49" charset="0"/>
                            </a:rPr>
                            <a:t>Pour</a:t>
                          </a:r>
                          <a:endParaRPr lang="en-US" dirty="0"/>
                        </a:p>
                      </a:txBody>
                      <a:tcPr>
                        <a:noFill/>
                      </a:tcPr>
                    </a:tc>
                    <a:tc>
                      <a:txBody>
                        <a:bodyPr/>
                        <a:lstStyle/>
                        <a:p>
                          <a:r>
                            <a:rPr lang="en-US" sz="1800" dirty="0" smtClean="0">
                              <a:solidFill>
                                <a:schemeClr val="accent2">
                                  <a:lumMod val="60000"/>
                                  <a:lumOff val="40000"/>
                                </a:schemeClr>
                              </a:solidFill>
                            </a:rPr>
                            <a:t>46 s</a:t>
                          </a:r>
                          <a:r>
                            <a:rPr lang="en-US" sz="1800" dirty="0" smtClean="0"/>
                            <a:t>,</a:t>
                          </a:r>
                          <a:br>
                            <a:rPr lang="en-US" sz="1800" dirty="0" smtClean="0"/>
                          </a:br>
                          <a:r>
                            <a:rPr lang="en-US" sz="1800" dirty="0" smtClean="0">
                              <a:solidFill>
                                <a:schemeClr val="accent2">
                                  <a:lumMod val="60000"/>
                                  <a:lumOff val="40000"/>
                                </a:schemeClr>
                              </a:solidFill>
                            </a:rPr>
                            <a:t>1KB transaction</a:t>
                          </a:r>
                          <a:endParaRPr lang="en-US" dirty="0"/>
                        </a:p>
                      </a:txBody>
                      <a:tcPr>
                        <a:noFill/>
                      </a:tcPr>
                    </a:tc>
                  </a:tr>
                  <a:tr h="370840">
                    <a:tc>
                      <a:txBody>
                        <a:bodyPr/>
                        <a:lstStyle/>
                        <a:p>
                          <a:r>
                            <a:rPr lang="en-US" sz="1800" b="1" dirty="0" smtClean="0">
                              <a:latin typeface="Courier New" panose="02070309020205020404" pitchFamily="49" charset="0"/>
                              <a:cs typeface="Courier New" panose="02070309020205020404" pitchFamily="49" charset="0"/>
                            </a:rPr>
                            <a:t>Verify</a:t>
                          </a:r>
                          <a:br>
                            <a:rPr lang="en-US" sz="1800" b="1" dirty="0" smtClean="0">
                              <a:latin typeface="Courier New" panose="02070309020205020404" pitchFamily="49" charset="0"/>
                              <a:cs typeface="Courier New" panose="02070309020205020404" pitchFamily="49" charset="0"/>
                            </a:rPr>
                          </a:br>
                          <a:r>
                            <a:rPr lang="en-US" sz="1800" b="1" dirty="0" smtClean="0">
                              <a:latin typeface="Courier New" panose="02070309020205020404" pitchFamily="49" charset="0"/>
                              <a:cs typeface="Courier New" panose="02070309020205020404" pitchFamily="49" charset="0"/>
                            </a:rPr>
                            <a:t>Transaction</a:t>
                          </a:r>
                          <a:endParaRPr lang="en-US" dirty="0"/>
                        </a:p>
                      </a:txBody>
                      <a:tcPr>
                        <a:noFill/>
                      </a:tcPr>
                    </a:tc>
                    <a:tc>
                      <a:txBody>
                        <a:bodyPr/>
                        <a:lstStyle/>
                        <a:p>
                          <a:r>
                            <a:rPr lang="en-US" sz="1800" dirty="0" smtClean="0"/>
                            <a:t>&lt;9 </a:t>
                          </a:r>
                          <a:r>
                            <a:rPr lang="en-US" sz="1800" dirty="0" err="1" smtClean="0"/>
                            <a:t>ms</a:t>
                          </a:r>
                          <a:r>
                            <a:rPr lang="en-US" sz="1800" dirty="0" smtClean="0"/>
                            <a:t>/transaction</a:t>
                          </a:r>
                          <a:endParaRPr lang="en-US" dirty="0"/>
                        </a:p>
                      </a:txBody>
                      <a:tcPr>
                        <a:noFill/>
                      </a:tcPr>
                    </a:tc>
                  </a:tr>
                  <a:tr h="370840">
                    <a:tc>
                      <a:txBody>
                        <a:bodyPr/>
                        <a:lstStyle/>
                        <a:p>
                          <a:r>
                            <a:rPr lang="en-US" sz="1800" b="1" dirty="0" smtClean="0">
                              <a:latin typeface="Courier New" panose="02070309020205020404" pitchFamily="49" charset="0"/>
                              <a:cs typeface="Courier New" panose="02070309020205020404" pitchFamily="49" charset="0"/>
                            </a:rPr>
                            <a:t>Receive</a:t>
                          </a:r>
                          <a:endParaRPr lang="en-US"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&lt;2 </a:t>
                          </a:r>
                          <a:r>
                            <a:rPr lang="en-US" sz="1800" dirty="0" err="1" smtClean="0"/>
                            <a:t>ms</a:t>
                          </a:r>
                          <a:r>
                            <a:rPr lang="en-US" sz="1800" dirty="0" smtClean="0"/>
                            <a:t>/transaction</a:t>
                          </a:r>
                        </a:p>
                        <a:p>
                          <a:endParaRPr lang="en-US" dirty="0"/>
                        </a:p>
                      </a:txBody>
                      <a:tcPr>
                        <a:noFill/>
                      </a:tcPr>
                    </a:tc>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4256180220"/>
                  </p:ext>
                </p:extLst>
              </p:nvPr>
            </p:nvGraphicFramePr>
            <p:xfrm>
              <a:off x="6019767" y="1841500"/>
              <a:ext cx="3124211" cy="4846320"/>
            </p:xfrm>
            <a:graphic>
              <a:graphicData uri="http://schemas.openxmlformats.org/drawingml/2006/table">
                <a:tbl>
                  <a:tblPr firstRow="1" bandRow="1">
                    <a:tableStyleId>{5C22544A-7EE6-4342-B048-85BDC9FD1C3A}</a:tableStyleId>
                  </a:tblPr>
                  <a:tblGrid>
                    <a:gridCol w="1282711"/>
                    <a:gridCol w="1841500"/>
                  </a:tblGrid>
                  <a:tr h="822960">
                    <a:tc gridSpan="2">
                      <a:txBody>
                        <a:bodyPr/>
                        <a:lstStyle/>
                        <a:p>
                          <a:pPr marL="0" indent="0">
                            <a:buNone/>
                            <a:tabLst>
                              <a:tab pos="2120900" algn="l"/>
                              <a:tab pos="8518525" algn="r"/>
                            </a:tabLst>
                          </a:pPr>
                          <a:r>
                            <a:rPr lang="en-US" sz="2400" dirty="0" smtClean="0">
                              <a:solidFill>
                                <a:schemeClr val="tx1"/>
                              </a:solidFill>
                            </a:rPr>
                            <a:t>Performance</a:t>
                          </a:r>
                          <a:br>
                            <a:rPr lang="en-US" sz="2400" dirty="0" smtClean="0">
                              <a:solidFill>
                                <a:schemeClr val="tx1"/>
                              </a:solidFill>
                            </a:rPr>
                          </a:br>
                          <a:r>
                            <a:rPr lang="en-US" sz="2400" dirty="0" smtClean="0">
                              <a:solidFill>
                                <a:schemeClr val="tx1"/>
                              </a:solidFill>
                            </a:rPr>
                            <a:t>(</a:t>
                          </a:r>
                          <a:r>
                            <a:rPr lang="en-US" sz="2400" dirty="0" err="1" smtClean="0">
                              <a:solidFill>
                                <a:schemeClr val="tx1"/>
                              </a:solidFill>
                            </a:rPr>
                            <a:t>quadcore</a:t>
                          </a:r>
                          <a:r>
                            <a:rPr lang="en-US" sz="2400" dirty="0" smtClean="0">
                              <a:solidFill>
                                <a:schemeClr val="tx1"/>
                              </a:solidFill>
                            </a:rPr>
                            <a:t> desktop)</a:t>
                          </a:r>
                          <a:endParaRPr lang="en-US" sz="2400" dirty="0" smtClean="0">
                            <a:solidFill>
                              <a:schemeClr val="tx1"/>
                            </a:solidFill>
                          </a:endParaRPr>
                        </a:p>
                      </a:txBody>
                      <a:tcPr>
                        <a:lnL w="12700" cmpd="sng">
                          <a:noFill/>
                        </a:lnL>
                        <a:lnT w="12700" cmpd="sng">
                          <a:noFill/>
                        </a:lnT>
                        <a:noFill/>
                      </a:tcPr>
                    </a:tc>
                    <a:tc hMerge="1">
                      <a:txBody>
                        <a:bodyPr/>
                        <a:lstStyle/>
                        <a:p>
                          <a:endParaRPr lang="en-US" dirty="0"/>
                        </a:p>
                      </a:txBody>
                      <a:tcPr>
                        <a:noFill/>
                      </a:tcPr>
                    </a:tc>
                  </a:tr>
                  <a:tr h="640080">
                    <a:tc>
                      <a:txBody>
                        <a:bodyPr/>
                        <a:lstStyle/>
                        <a:p>
                          <a:r>
                            <a:rPr lang="en-US" sz="1800" b="1" dirty="0" smtClean="0">
                              <a:latin typeface="Courier New" panose="02070309020205020404" pitchFamily="49" charset="0"/>
                              <a:cs typeface="Courier New" panose="02070309020205020404" pitchFamily="49" charset="0"/>
                            </a:rPr>
                            <a:t>Setup</a:t>
                          </a:r>
                          <a:endParaRPr lang="en-US" dirty="0"/>
                        </a:p>
                      </a:txBody>
                      <a:tcPr>
                        <a:noFill/>
                      </a:tcPr>
                    </a:tc>
                    <a:tc>
                      <a:txBody>
                        <a:bodyPr/>
                        <a:lstStyle/>
                        <a:p>
                          <a:r>
                            <a:rPr lang="en-US" sz="1800" dirty="0" smtClean="0"/>
                            <a:t>&lt;2 min,</a:t>
                          </a:r>
                          <a:br>
                            <a:rPr lang="en-US" sz="1800" dirty="0" smtClean="0"/>
                          </a:br>
                          <a:r>
                            <a:rPr lang="en-US" sz="1800" dirty="0" smtClean="0">
                              <a:solidFill>
                                <a:schemeClr val="accent2">
                                  <a:lumMod val="60000"/>
                                  <a:lumOff val="40000"/>
                                </a:schemeClr>
                              </a:solidFill>
                            </a:rPr>
                            <a:t>896MB</a:t>
                          </a:r>
                          <a:r>
                            <a:rPr lang="en-US" sz="1800" dirty="0" smtClean="0"/>
                            <a:t> </a:t>
                          </a:r>
                          <a:r>
                            <a:rPr lang="en-US" sz="1800" dirty="0" err="1" smtClean="0"/>
                            <a:t>params</a:t>
                          </a:r>
                          <a:endParaRPr lang="en-US" dirty="0"/>
                        </a:p>
                      </a:txBody>
                      <a:tcPr>
                        <a:noFill/>
                      </a:tcPr>
                    </a:tc>
                  </a:tr>
                  <a:tr h="914400">
                    <a:tc>
                      <a:txBody>
                        <a:bodyPr/>
                        <a:lstStyle/>
                        <a:p>
                          <a:r>
                            <a:rPr lang="en-US" sz="1800" b="1" dirty="0" smtClean="0">
                              <a:latin typeface="Courier New" panose="02070309020205020404" pitchFamily="49" charset="0"/>
                              <a:cs typeface="Courier New" panose="02070309020205020404" pitchFamily="49" charset="0"/>
                            </a:rPr>
                            <a:t>Mint</a:t>
                          </a:r>
                          <a:endParaRPr lang="en-US" dirty="0"/>
                        </a:p>
                      </a:txBody>
                      <a:tcPr>
                        <a:noFill/>
                      </a:tcPr>
                    </a:tc>
                    <a:tc>
                      <a:txBody>
                        <a:bodyPr/>
                        <a:lstStyle/>
                        <a:p>
                          <a:endParaRPr lang="en-US"/>
                        </a:p>
                      </a:txBody>
                      <a:tcPr>
                        <a:blipFill rotWithShape="0">
                          <a:blip r:embed="rId3"/>
                          <a:stretch>
                            <a:fillRect l="-70199" t="-164667" r="-1656" b="-272000"/>
                          </a:stretch>
                        </a:blipFill>
                      </a:tcPr>
                    </a:tc>
                  </a:tr>
                  <a:tr h="640080">
                    <a:tc>
                      <a:txBody>
                        <a:bodyPr/>
                        <a:lstStyle/>
                        <a:p>
                          <a:r>
                            <a:rPr lang="en-US" sz="1800" b="1" dirty="0" smtClean="0">
                              <a:latin typeface="Courier New" panose="02070309020205020404" pitchFamily="49" charset="0"/>
                              <a:cs typeface="Courier New" panose="02070309020205020404" pitchFamily="49" charset="0"/>
                            </a:rPr>
                            <a:t>Pour</a:t>
                          </a:r>
                          <a:endParaRPr lang="en-US" dirty="0"/>
                        </a:p>
                      </a:txBody>
                      <a:tcPr>
                        <a:noFill/>
                      </a:tcPr>
                    </a:tc>
                    <a:tc>
                      <a:txBody>
                        <a:bodyPr/>
                        <a:lstStyle/>
                        <a:p>
                          <a:r>
                            <a:rPr lang="en-US" sz="1800" dirty="0" smtClean="0">
                              <a:solidFill>
                                <a:schemeClr val="accent2">
                                  <a:lumMod val="60000"/>
                                  <a:lumOff val="40000"/>
                                </a:schemeClr>
                              </a:solidFill>
                            </a:rPr>
                            <a:t>46 s</a:t>
                          </a:r>
                          <a:r>
                            <a:rPr lang="en-US" sz="1800" dirty="0" smtClean="0"/>
                            <a:t>,</a:t>
                          </a:r>
                          <a:br>
                            <a:rPr lang="en-US" sz="1800" dirty="0" smtClean="0"/>
                          </a:br>
                          <a:r>
                            <a:rPr lang="en-US" sz="1800" dirty="0" smtClean="0">
                              <a:solidFill>
                                <a:schemeClr val="accent2">
                                  <a:lumMod val="60000"/>
                                  <a:lumOff val="40000"/>
                                </a:schemeClr>
                              </a:solidFill>
                            </a:rPr>
                            <a:t>1KB transaction</a:t>
                          </a:r>
                          <a:endParaRPr lang="en-US" dirty="0"/>
                        </a:p>
                      </a:txBody>
                      <a:tcPr>
                        <a:noFill/>
                      </a:tcPr>
                    </a:tc>
                  </a:tr>
                  <a:tr h="914400">
                    <a:tc>
                      <a:txBody>
                        <a:bodyPr/>
                        <a:lstStyle/>
                        <a:p>
                          <a:r>
                            <a:rPr lang="en-US" sz="1800" b="1" dirty="0" smtClean="0">
                              <a:latin typeface="Courier New" panose="02070309020205020404" pitchFamily="49" charset="0"/>
                              <a:cs typeface="Courier New" panose="02070309020205020404" pitchFamily="49" charset="0"/>
                            </a:rPr>
                            <a:t>Verify</a:t>
                          </a:r>
                          <a:br>
                            <a:rPr lang="en-US" sz="1800" b="1" dirty="0" smtClean="0">
                              <a:latin typeface="Courier New" panose="02070309020205020404" pitchFamily="49" charset="0"/>
                              <a:cs typeface="Courier New" panose="02070309020205020404" pitchFamily="49" charset="0"/>
                            </a:rPr>
                          </a:br>
                          <a:r>
                            <a:rPr lang="en-US" sz="1800" b="1" dirty="0" smtClean="0">
                              <a:latin typeface="Courier New" panose="02070309020205020404" pitchFamily="49" charset="0"/>
                              <a:cs typeface="Courier New" panose="02070309020205020404" pitchFamily="49" charset="0"/>
                            </a:rPr>
                            <a:t>Transaction</a:t>
                          </a:r>
                          <a:endParaRPr lang="en-US" dirty="0"/>
                        </a:p>
                      </a:txBody>
                      <a:tcPr>
                        <a:noFill/>
                      </a:tcPr>
                    </a:tc>
                    <a:tc>
                      <a:txBody>
                        <a:bodyPr/>
                        <a:lstStyle/>
                        <a:p>
                          <a:r>
                            <a:rPr lang="en-US" sz="1800" dirty="0" smtClean="0"/>
                            <a:t>&lt;9 </a:t>
                          </a:r>
                          <a:r>
                            <a:rPr lang="en-US" sz="1800" dirty="0" err="1" smtClean="0"/>
                            <a:t>ms</a:t>
                          </a:r>
                          <a:r>
                            <a:rPr lang="en-US" sz="1800" dirty="0" smtClean="0"/>
                            <a:t>/transaction</a:t>
                          </a:r>
                          <a:endParaRPr lang="en-US" dirty="0"/>
                        </a:p>
                      </a:txBody>
                      <a:tcPr>
                        <a:noFill/>
                      </a:tcPr>
                    </a:tc>
                  </a:tr>
                  <a:tr h="914400">
                    <a:tc>
                      <a:txBody>
                        <a:bodyPr/>
                        <a:lstStyle/>
                        <a:p>
                          <a:r>
                            <a:rPr lang="en-US" sz="1800" b="1" dirty="0" smtClean="0">
                              <a:latin typeface="Courier New" panose="02070309020205020404" pitchFamily="49" charset="0"/>
                              <a:cs typeface="Courier New" panose="02070309020205020404" pitchFamily="49" charset="0"/>
                            </a:rPr>
                            <a:t>Receive</a:t>
                          </a:r>
                          <a:endParaRPr lang="en-US"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&lt;2 </a:t>
                          </a:r>
                          <a:r>
                            <a:rPr lang="en-US" sz="1800" dirty="0" err="1" smtClean="0"/>
                            <a:t>ms</a:t>
                          </a:r>
                          <a:r>
                            <a:rPr lang="en-US" sz="1800" dirty="0" smtClean="0"/>
                            <a:t>/transaction</a:t>
                          </a:r>
                        </a:p>
                        <a:p>
                          <a:endParaRPr lang="en-US" dirty="0"/>
                        </a:p>
                      </a:txBody>
                      <a:tcPr>
                        <a:noFill/>
                      </a:tcPr>
                    </a:tc>
                  </a:tr>
                </a:tbl>
              </a:graphicData>
            </a:graphic>
          </p:graphicFrame>
        </mc:Fallback>
      </mc:AlternateContent>
    </p:spTree>
    <p:extLst>
      <p:ext uri="{BB962C8B-B14F-4D97-AF65-F5344CB8AC3E}">
        <p14:creationId xmlns:p14="http://schemas.microsoft.com/office/powerpoint/2010/main" val="26465309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p:txBody>
          <a:bodyPr/>
          <a:lstStyle/>
          <a:p>
            <a:r>
              <a:rPr lang="en-US" dirty="0" smtClean="0"/>
              <a:t>Integration</a:t>
            </a:r>
            <a:endParaRPr lang="en-US" dirty="0"/>
          </a:p>
        </p:txBody>
      </p:sp>
      <p:sp>
        <p:nvSpPr>
          <p:cNvPr id="3" name="Content Placeholder 2"/>
          <p:cNvSpPr>
            <a:spLocks noGrp="1"/>
          </p:cNvSpPr>
          <p:nvPr>
            <p:ph idx="1"/>
          </p:nvPr>
        </p:nvSpPr>
        <p:spPr>
          <a:xfrm>
            <a:off x="190478" y="1061995"/>
            <a:ext cx="8763000" cy="5029200"/>
          </a:xfrm>
        </p:spPr>
        <p:txBody>
          <a:bodyPr/>
          <a:lstStyle/>
          <a:p>
            <a:r>
              <a:rPr lang="en-US" sz="2000" b="1" dirty="0" smtClean="0"/>
              <a:t>Stand-alone currency</a:t>
            </a:r>
            <a:r>
              <a:rPr lang="en-US" sz="2000" dirty="0" smtClean="0"/>
              <a:t> (on top of any sufficiently-stable ledger).</a:t>
            </a:r>
          </a:p>
          <a:p>
            <a:r>
              <a:rPr lang="en-US" sz="2000" b="1" dirty="0" smtClean="0"/>
              <a:t>Hybrid system</a:t>
            </a:r>
            <a:r>
              <a:rPr lang="en-US" sz="2000" dirty="0" smtClean="0"/>
              <a:t>, on top of a base currency (e.g., Bitcoin)</a:t>
            </a:r>
          </a:p>
          <a:p>
            <a:pPr lvl="1"/>
            <a:r>
              <a:rPr lang="en-US" sz="1600" dirty="0" smtClean="0"/>
              <a:t>Ledger </a:t>
            </a:r>
            <a:r>
              <a:rPr lang="en-US" sz="1600" dirty="0"/>
              <a:t>consists of Bitcoin-style transactions, containing inputs and </a:t>
            </a:r>
            <a:r>
              <a:rPr lang="en-US" sz="1600" dirty="0" smtClean="0"/>
              <a:t>outputs.</a:t>
            </a:r>
            <a:endParaRPr lang="en-US" sz="1600" dirty="0"/>
          </a:p>
          <a:p>
            <a:pPr lvl="1"/>
            <a:r>
              <a:rPr lang="en-US" sz="2000" dirty="0" smtClean="0"/>
              <a:t>Input:</a:t>
            </a:r>
          </a:p>
          <a:p>
            <a:pPr lvl="2"/>
            <a:r>
              <a:rPr lang="en-US" sz="1800" dirty="0" smtClean="0"/>
              <a:t>a </a:t>
            </a:r>
            <a:r>
              <a:rPr lang="en-US" sz="1800" dirty="0"/>
              <a:t>pointer to an output of a previous </a:t>
            </a:r>
            <a:r>
              <a:rPr lang="en-US" sz="1800" dirty="0" smtClean="0"/>
              <a:t>transaction; or</a:t>
            </a:r>
          </a:p>
          <a:p>
            <a:pPr lvl="2"/>
            <a:r>
              <a:rPr lang="en-US" sz="1800" dirty="0" smtClean="0"/>
              <a:t>a </a:t>
            </a:r>
            <a:r>
              <a:rPr lang="en-US" sz="1800" dirty="0" err="1"/>
              <a:t>Zerocash</a:t>
            </a:r>
            <a:r>
              <a:rPr lang="en-US" sz="1800" dirty="0"/>
              <a:t> pour transaction </a:t>
            </a:r>
            <a:r>
              <a:rPr lang="en-US" sz="1800" dirty="0" smtClean="0"/>
              <a:t>(contributes </a:t>
            </a:r>
            <a:r>
              <a:rPr lang="en-US" sz="1800" dirty="0"/>
              <a:t>its public </a:t>
            </a:r>
            <a:r>
              <a:rPr lang="en-US" sz="1800" dirty="0" smtClean="0"/>
              <a:t>value to </a:t>
            </a:r>
            <a:r>
              <a:rPr lang="en-US" sz="1800" dirty="0"/>
              <a:t>this transaction).</a:t>
            </a:r>
          </a:p>
          <a:p>
            <a:pPr lvl="1"/>
            <a:r>
              <a:rPr lang="en-US" sz="2000" dirty="0" smtClean="0"/>
              <a:t>Outputs:</a:t>
            </a:r>
          </a:p>
          <a:p>
            <a:pPr lvl="2"/>
            <a:r>
              <a:rPr lang="en-US" sz="1800" dirty="0" smtClean="0"/>
              <a:t>an </a:t>
            </a:r>
            <a:r>
              <a:rPr lang="en-US" sz="1800" dirty="0"/>
              <a:t>amount and destination public </a:t>
            </a:r>
            <a:r>
              <a:rPr lang="en-US" sz="1800" dirty="0" smtClean="0"/>
              <a:t>address/script; or</a:t>
            </a:r>
          </a:p>
          <a:p>
            <a:pPr lvl="2"/>
            <a:r>
              <a:rPr lang="en-US" sz="1800" dirty="0" smtClean="0"/>
              <a:t>a </a:t>
            </a:r>
            <a:r>
              <a:rPr lang="en-US" sz="1800" dirty="0" err="1"/>
              <a:t>Zerocash</a:t>
            </a:r>
            <a:r>
              <a:rPr lang="en-US" sz="1800" dirty="0"/>
              <a:t> mint transaction (which consumes the input bitcoins to produce </a:t>
            </a:r>
            <a:r>
              <a:rPr lang="en-US" sz="1800" dirty="0" err="1"/>
              <a:t>zerocoins</a:t>
            </a:r>
            <a:r>
              <a:rPr lang="en-US" sz="1800" dirty="0"/>
              <a:t>).</a:t>
            </a:r>
          </a:p>
          <a:p>
            <a:pPr lvl="1"/>
            <a:r>
              <a:rPr lang="en-US" sz="2000" dirty="0" smtClean="0"/>
              <a:t>Invariants:</a:t>
            </a:r>
          </a:p>
          <a:p>
            <a:pPr lvl="2"/>
            <a:r>
              <a:rPr lang="en-US" sz="1800" dirty="0" smtClean="0"/>
              <a:t>The </a:t>
            </a:r>
            <a:r>
              <a:rPr lang="en-US" sz="1800" dirty="0"/>
              <a:t>sum of bitcoin inputs (including pours’ </a:t>
            </a:r>
            <a:r>
              <a:rPr lang="en-US" sz="1800" dirty="0" err="1"/>
              <a:t>vpub</a:t>
            </a:r>
            <a:r>
              <a:rPr lang="en-US" sz="1800" dirty="0"/>
              <a:t> ) must be at least the sum of bitcoin outputs (including mints’ v), and any difference is offered as a transaction fee. </a:t>
            </a:r>
            <a:endParaRPr lang="en-US" sz="1800" dirty="0" smtClean="0"/>
          </a:p>
          <a:p>
            <a:pPr lvl="2"/>
            <a:r>
              <a:rPr lang="en-US" sz="1800" dirty="0" smtClean="0"/>
              <a:t>The </a:t>
            </a:r>
            <a:r>
              <a:rPr lang="en-US" sz="1800" dirty="0"/>
              <a:t>accounting for </a:t>
            </a:r>
            <a:r>
              <a:rPr lang="en-US" sz="1800" dirty="0" err="1"/>
              <a:t>zerocoins</a:t>
            </a:r>
            <a:r>
              <a:rPr lang="en-US" sz="1800" dirty="0"/>
              <a:t> consumed and produced is done separately and implicitly by the DAP scheme</a:t>
            </a:r>
            <a:r>
              <a:rPr lang="en-US" sz="1800" dirty="0" smtClean="0"/>
              <a:t>.</a:t>
            </a:r>
            <a:endParaRPr lang="en-US" sz="1800" dirty="0"/>
          </a:p>
        </p:txBody>
      </p:sp>
    </p:spTree>
    <p:extLst>
      <p:ext uri="{BB962C8B-B14F-4D97-AF65-F5344CB8AC3E}">
        <p14:creationId xmlns:p14="http://schemas.microsoft.com/office/powerpoint/2010/main" val="2860866592"/>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Trusted setup</a:t>
            </a:r>
            <a:endParaRPr lang="en-US" dirty="0"/>
          </a:p>
        </p:txBody>
      </p:sp>
      <p:sp>
        <p:nvSpPr>
          <p:cNvPr id="3" name="Content Placeholder 2"/>
          <p:cNvSpPr>
            <a:spLocks noGrp="1"/>
          </p:cNvSpPr>
          <p:nvPr>
            <p:ph idx="1"/>
          </p:nvPr>
        </p:nvSpPr>
        <p:spPr>
          <a:xfrm>
            <a:off x="228600" y="1023035"/>
            <a:ext cx="8763000" cy="5029200"/>
          </a:xfrm>
        </p:spPr>
        <p:txBody>
          <a:bodyPr/>
          <a:lstStyle/>
          <a:p>
            <a:r>
              <a:rPr lang="en-US" sz="2800" dirty="0" smtClean="0">
                <a:latin typeface="Courier New" panose="02070309020205020404" pitchFamily="49" charset="0"/>
                <a:cs typeface="Courier New" panose="02070309020205020404" pitchFamily="49" charset="0"/>
              </a:rPr>
              <a:t>Setup</a:t>
            </a:r>
            <a:r>
              <a:rPr lang="en-US" sz="2800" dirty="0" smtClean="0"/>
              <a:t> generate </a:t>
            </a:r>
            <a:r>
              <a:rPr lang="en-US" sz="2800" dirty="0"/>
              <a:t>fixed keys used by all </a:t>
            </a:r>
            <a:r>
              <a:rPr lang="en-US" sz="2800" dirty="0" err="1"/>
              <a:t>provers</a:t>
            </a:r>
            <a:r>
              <a:rPr lang="en-US" sz="2800" dirty="0"/>
              <a:t> and </a:t>
            </a:r>
            <a:r>
              <a:rPr lang="en-US" sz="2800" dirty="0" smtClean="0"/>
              <a:t>verifiers.</a:t>
            </a:r>
            <a:endParaRPr lang="en-US" sz="2800" dirty="0"/>
          </a:p>
          <a:p>
            <a:r>
              <a:rPr lang="en-US" sz="2800" dirty="0" smtClean="0">
                <a:solidFill>
                  <a:schemeClr val="accent2"/>
                </a:solidFill>
              </a:rPr>
              <a:t>If </a:t>
            </a:r>
            <a:r>
              <a:rPr lang="en-US" sz="2800" dirty="0">
                <a:solidFill>
                  <a:schemeClr val="accent2"/>
                </a:solidFill>
                <a:latin typeface="Courier New" panose="02070309020205020404" pitchFamily="49" charset="0"/>
                <a:cs typeface="Courier New" panose="02070309020205020404" pitchFamily="49" charset="0"/>
              </a:rPr>
              <a:t>Setup</a:t>
            </a:r>
            <a:r>
              <a:rPr lang="en-US" sz="2800" dirty="0">
                <a:solidFill>
                  <a:schemeClr val="accent2"/>
                </a:solidFill>
              </a:rPr>
              <a:t> </a:t>
            </a:r>
            <a:r>
              <a:rPr lang="en-US" sz="2800" dirty="0" smtClean="0">
                <a:solidFill>
                  <a:schemeClr val="accent2"/>
                </a:solidFill>
              </a:rPr>
              <a:t>is compromised at the dawn of the currency, attacker could later forge coins.</a:t>
            </a:r>
            <a:endParaRPr lang="en-US" sz="2800" dirty="0">
              <a:solidFill>
                <a:schemeClr val="accent2"/>
              </a:solidFill>
            </a:endParaRPr>
          </a:p>
          <a:p>
            <a:r>
              <a:rPr lang="en-US" sz="2800" dirty="0" smtClean="0">
                <a:solidFill>
                  <a:srgbClr val="00B050"/>
                </a:solidFill>
              </a:rPr>
              <a:t>Ran once. Once done and intermediate results erased, no further trust (beyond underlying cryptographic assumptions)</a:t>
            </a:r>
          </a:p>
          <a:p>
            <a:pPr marL="342900" lvl="1" indent="-342900">
              <a:buFontTx/>
              <a:buChar char="•"/>
            </a:pPr>
            <a:r>
              <a:rPr lang="en-US" dirty="0">
                <a:solidFill>
                  <a:srgbClr val="00B050"/>
                </a:solidFill>
              </a:rPr>
              <a:t>Anonymity </a:t>
            </a:r>
            <a:r>
              <a:rPr lang="en-US" dirty="0" smtClean="0">
                <a:solidFill>
                  <a:srgbClr val="00B050"/>
                </a:solidFill>
              </a:rPr>
              <a:t>is unaffected by corrupted setup</a:t>
            </a:r>
          </a:p>
          <a:p>
            <a:pPr marL="342900" lvl="1" indent="-342900">
              <a:buFontTx/>
              <a:buChar char="•"/>
              <a:tabLst>
                <a:tab pos="8461375" algn="r"/>
              </a:tabLst>
            </a:pPr>
            <a:r>
              <a:rPr lang="en-US" dirty="0" smtClean="0">
                <a:solidFill>
                  <a:srgbClr val="0070C0"/>
                </a:solidFill>
              </a:rPr>
              <a:t>Can be done by an MPC protocol, secure if even one of the participants is honest.</a:t>
            </a:r>
            <a:br>
              <a:rPr lang="en-US" dirty="0" smtClean="0">
                <a:solidFill>
                  <a:srgbClr val="0070C0"/>
                </a:solidFill>
              </a:rPr>
            </a:br>
            <a:r>
              <a:rPr lang="en-US" dirty="0" smtClean="0">
                <a:solidFill>
                  <a:srgbClr val="0070C0"/>
                </a:solidFill>
              </a:rPr>
              <a:t>	</a:t>
            </a:r>
            <a:r>
              <a:rPr lang="en-US" sz="1800" dirty="0" smtClean="0">
                <a:solidFill>
                  <a:srgbClr val="0070C0"/>
                </a:solidFill>
              </a:rPr>
              <a:t>[</a:t>
            </a:r>
            <a:r>
              <a:rPr lang="en-US" sz="1800" dirty="0">
                <a:solidFill>
                  <a:srgbClr val="0070C0"/>
                </a:solidFill>
              </a:rPr>
              <a:t>Ben-</a:t>
            </a:r>
            <a:r>
              <a:rPr lang="en-US" sz="1800" dirty="0" err="1">
                <a:solidFill>
                  <a:srgbClr val="0070C0"/>
                </a:solidFill>
              </a:rPr>
              <a:t>Sasson</a:t>
            </a:r>
            <a:r>
              <a:rPr lang="en-US" sz="1800" dirty="0">
                <a:solidFill>
                  <a:srgbClr val="0070C0"/>
                </a:solidFill>
              </a:rPr>
              <a:t> Chiesa Green Tromer </a:t>
            </a:r>
            <a:r>
              <a:rPr lang="en-US" sz="1800" dirty="0" err="1">
                <a:solidFill>
                  <a:srgbClr val="0070C0"/>
                </a:solidFill>
              </a:rPr>
              <a:t>Virza</a:t>
            </a:r>
            <a:r>
              <a:rPr lang="en-US" sz="1800" dirty="0">
                <a:solidFill>
                  <a:srgbClr val="0070C0"/>
                </a:solidFill>
              </a:rPr>
              <a:t> 2015</a:t>
            </a:r>
            <a:r>
              <a:rPr lang="en-US" sz="1800" dirty="0" smtClean="0">
                <a:solidFill>
                  <a:srgbClr val="0070C0"/>
                </a:solidFill>
              </a:rPr>
              <a:t>]</a:t>
            </a:r>
            <a:endParaRPr lang="en-US" sz="1800" dirty="0">
              <a:solidFill>
                <a:srgbClr val="0070C0"/>
              </a:solidFill>
            </a:endParaRPr>
          </a:p>
        </p:txBody>
      </p:sp>
    </p:spTree>
    <p:extLst>
      <p:ext uri="{BB962C8B-B14F-4D97-AF65-F5344CB8AC3E}">
        <p14:creationId xmlns:p14="http://schemas.microsoft.com/office/powerpoint/2010/main" val="481639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p:txBody>
          <a:bodyPr/>
          <a:lstStyle/>
          <a:p>
            <a:r>
              <a:rPr lang="en-US" dirty="0" smtClean="0"/>
              <a:t>Other applications of </a:t>
            </a:r>
            <a:r>
              <a:rPr lang="en-US" dirty="0" err="1" smtClean="0"/>
              <a:t>zk</a:t>
            </a:r>
            <a:r>
              <a:rPr lang="en-US" dirty="0" smtClean="0"/>
              <a:t>-SNARK for Bitcoin</a:t>
            </a:r>
            <a:endParaRPr lang="en-US" dirty="0"/>
          </a:p>
        </p:txBody>
      </p:sp>
      <p:sp>
        <p:nvSpPr>
          <p:cNvPr id="3" name="Content Placeholder 2"/>
          <p:cNvSpPr>
            <a:spLocks noGrp="1"/>
          </p:cNvSpPr>
          <p:nvPr>
            <p:ph idx="1"/>
          </p:nvPr>
        </p:nvSpPr>
        <p:spPr/>
        <p:txBody>
          <a:bodyPr/>
          <a:lstStyle/>
          <a:p>
            <a:r>
              <a:rPr lang="en-US" dirty="0" smtClean="0"/>
              <a:t>Lightweight clients</a:t>
            </a:r>
          </a:p>
          <a:p>
            <a:pPr lvl="1"/>
            <a:r>
              <a:rPr lang="en-US" dirty="0" smtClean="0"/>
              <a:t>Proof of transaction validity: </a:t>
            </a:r>
            <a:br>
              <a:rPr lang="en-US" dirty="0" smtClean="0"/>
            </a:br>
            <a:endParaRPr lang="en-US" dirty="0" smtClean="0"/>
          </a:p>
          <a:p>
            <a:pPr lvl="1"/>
            <a:r>
              <a:rPr lang="en-US" dirty="0" err="1" smtClean="0"/>
              <a:t>Blockchain</a:t>
            </a:r>
            <a:r>
              <a:rPr lang="en-US" dirty="0" smtClean="0"/>
              <a:t> compression</a:t>
            </a:r>
          </a:p>
          <a:p>
            <a:pPr lvl="1"/>
            <a:endParaRPr lang="en-US" dirty="0"/>
          </a:p>
          <a:p>
            <a:r>
              <a:rPr lang="en-US" dirty="0"/>
              <a:t>Turing-complete scripts/contracts with cheap </a:t>
            </a:r>
            <a:r>
              <a:rPr lang="en-US" dirty="0" smtClean="0"/>
              <a:t>verification (e.g., </a:t>
            </a:r>
            <a:r>
              <a:rPr lang="en-US" i="1" dirty="0" err="1" smtClean="0"/>
              <a:t>Ethereum</a:t>
            </a:r>
            <a:r>
              <a:rPr lang="en-US" dirty="0" smtClean="0"/>
              <a:t>)</a:t>
            </a:r>
            <a:endParaRPr lang="en-US" dirty="0"/>
          </a:p>
          <a:p>
            <a:r>
              <a:rPr lang="en-US" dirty="0"/>
              <a:t>Proof of reserve</a:t>
            </a:r>
          </a:p>
          <a:p>
            <a:r>
              <a:rPr lang="en-US" dirty="0"/>
              <a:t>... and many other amazing ideas on the Bitcoin forums</a:t>
            </a:r>
          </a:p>
          <a:p>
            <a:endParaRPr lang="en-US" dirty="0"/>
          </a:p>
        </p:txBody>
      </p:sp>
      <mc:AlternateContent xmlns:mc="http://schemas.openxmlformats.org/markup-compatibility/2006" xmlns:a14="http://schemas.microsoft.com/office/drawing/2010/main">
        <mc:Choice Requires="a14">
          <p:sp>
            <p:nvSpPr>
              <p:cNvPr id="4" name="Horizontal Scroll 3"/>
              <p:cNvSpPr/>
              <p:nvPr/>
            </p:nvSpPr>
            <p:spPr bwMode="auto">
              <a:xfrm>
                <a:off x="1058650" y="2296686"/>
                <a:ext cx="7706613" cy="500835"/>
              </a:xfrm>
              <a:prstGeom prst="horizontalScroll">
                <a:avLst>
                  <a:gd name="adj" fmla="val 9437"/>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400" dirty="0" smtClean="0">
                    <a:solidFill>
                      <a:srgbClr val="000000"/>
                    </a:solidFill>
                    <a:latin typeface="Times New Roman" panose="02020603050405020304" pitchFamily="18" charset="0"/>
                    <a:cs typeface="Times New Roman" panose="02020603050405020304" pitchFamily="18" charset="0"/>
                  </a:rPr>
                  <a:t>“This transaction is valid with respect to block chain head </a:t>
                </a:r>
                <a14:m>
                  <m:oMath xmlns:m="http://schemas.openxmlformats.org/officeDocument/2006/math">
                    <m:r>
                      <a:rPr lang="en-US" sz="2400" i="1" smtClean="0">
                        <a:solidFill>
                          <a:srgbClr val="000000"/>
                        </a:solidFill>
                        <a:latin typeface="Cambria Math" panose="02040503050406030204" pitchFamily="18" charset="0"/>
                        <a:cs typeface="Times New Roman" panose="02020603050405020304" pitchFamily="18" charset="0"/>
                      </a:rPr>
                      <m:t>𝐻</m:t>
                    </m:r>
                  </m:oMath>
                </a14:m>
                <a:r>
                  <a:rPr lang="en-US" sz="2400" dirty="0" smtClean="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4" name="Horizontal Scroll 3"/>
              <p:cNvSpPr>
                <a:spLocks noRot="1" noChangeAspect="1" noMove="1" noResize="1" noEditPoints="1" noAdjustHandles="1" noChangeArrowheads="1" noChangeShapeType="1" noTextEdit="1"/>
              </p:cNvSpPr>
              <p:nvPr/>
            </p:nvSpPr>
            <p:spPr bwMode="auto">
              <a:xfrm>
                <a:off x="1058650" y="2296686"/>
                <a:ext cx="7706613" cy="500835"/>
              </a:xfrm>
              <a:prstGeom prst="horizontalScroll">
                <a:avLst>
                  <a:gd name="adj" fmla="val 9437"/>
                </a:avLst>
              </a:prstGeom>
              <a:blipFill rotWithShape="0">
                <a:blip r:embed="rId2"/>
                <a:stretch>
                  <a:fillRect l="-1343" t="-9524" r="-1659" b="-16667"/>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Horizontal Scroll 4"/>
              <p:cNvSpPr/>
              <p:nvPr/>
            </p:nvSpPr>
            <p:spPr bwMode="auto">
              <a:xfrm>
                <a:off x="1058650" y="3232965"/>
                <a:ext cx="7706613" cy="500835"/>
              </a:xfrm>
              <a:prstGeom prst="horizontalScroll">
                <a:avLst>
                  <a:gd name="adj" fmla="val 9437"/>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400" dirty="0" smtClean="0">
                    <a:solidFill>
                      <a:srgbClr val="000000"/>
                    </a:solidFill>
                    <a:latin typeface="Times New Roman" panose="02020603050405020304" pitchFamily="18" charset="0"/>
                    <a:cs typeface="Times New Roman" panose="02020603050405020304" pitchFamily="18" charset="0"/>
                  </a:rPr>
                  <a:t>“Here’s a summary of the 24GB </a:t>
                </a:r>
                <a:r>
                  <a:rPr lang="en-US" sz="2400" dirty="0" err="1" smtClean="0">
                    <a:solidFill>
                      <a:srgbClr val="000000"/>
                    </a:solidFill>
                    <a:latin typeface="Times New Roman" panose="02020603050405020304" pitchFamily="18" charset="0"/>
                    <a:cs typeface="Times New Roman" panose="02020603050405020304" pitchFamily="18" charset="0"/>
                  </a:rPr>
                  <a:t>blockchain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smtClean="0">
                    <a:solidFill>
                      <a:srgbClr val="000000"/>
                    </a:solidFill>
                    <a:latin typeface="Times New Roman" panose="02020603050405020304" pitchFamily="18" charset="0"/>
                    <a:cs typeface="Times New Roman" panose="02020603050405020304" pitchFamily="18" charset="0"/>
                  </a:rPr>
                  <a:t>with head </a:t>
                </a:r>
                <a14:m>
                  <m:oMath xmlns:m="http://schemas.openxmlformats.org/officeDocument/2006/math">
                    <m:r>
                      <a:rPr lang="en-US" sz="2400" i="1" smtClean="0">
                        <a:solidFill>
                          <a:srgbClr val="000000"/>
                        </a:solidFill>
                        <a:latin typeface="Cambria Math" panose="02040503050406030204" pitchFamily="18" charset="0"/>
                        <a:cs typeface="Times New Roman" panose="02020603050405020304" pitchFamily="18" charset="0"/>
                      </a:rPr>
                      <m:t>𝐻</m:t>
                    </m:r>
                    <m:r>
                      <a:rPr lang="en-US" sz="2400" smtClean="0">
                        <a:solidFill>
                          <a:srgbClr val="000000"/>
                        </a:solidFill>
                        <a:latin typeface="Cambria Math" panose="02040503050406030204" pitchFamily="18" charset="0"/>
                        <a:cs typeface="Times New Roman" panose="02020603050405020304" pitchFamily="18" charset="0"/>
                      </a:rPr>
                      <m:t>.</m:t>
                    </m:r>
                  </m:oMath>
                </a14:m>
                <a:endParaRPr lang="en-US" sz="24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5" name="Horizontal Scroll 4"/>
              <p:cNvSpPr>
                <a:spLocks noRot="1" noChangeAspect="1" noMove="1" noResize="1" noEditPoints="1" noAdjustHandles="1" noChangeArrowheads="1" noChangeShapeType="1" noTextEdit="1"/>
              </p:cNvSpPr>
              <p:nvPr/>
            </p:nvSpPr>
            <p:spPr bwMode="auto">
              <a:xfrm>
                <a:off x="1058650" y="3232965"/>
                <a:ext cx="7706613" cy="500835"/>
              </a:xfrm>
              <a:prstGeom prst="horizontalScroll">
                <a:avLst>
                  <a:gd name="adj" fmla="val 9437"/>
                </a:avLst>
              </a:prstGeom>
              <a:blipFill rotWithShape="0">
                <a:blip r:embed="rId3"/>
                <a:stretch>
                  <a:fillRect t="-9412" b="-15294"/>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4833" y="792302"/>
            <a:ext cx="2172831" cy="1428021"/>
          </a:xfrm>
          <a:prstGeom prst="rect">
            <a:avLst/>
          </a:prstGeom>
          <a:ln w="19050">
            <a:solidFill>
              <a:schemeClr val="tx1"/>
            </a:solidFill>
          </a:ln>
        </p:spPr>
      </p:pic>
      <p:sp>
        <p:nvSpPr>
          <p:cNvPr id="7" name="TextBox 6"/>
          <p:cNvSpPr txBox="1"/>
          <p:nvPr/>
        </p:nvSpPr>
        <p:spPr>
          <a:xfrm>
            <a:off x="6874797" y="1065756"/>
            <a:ext cx="1334019" cy="720197"/>
          </a:xfrm>
          <a:prstGeom prst="rect">
            <a:avLst/>
          </a:prstGeom>
          <a:noFill/>
        </p:spPr>
        <p:txBody>
          <a:bodyPr wrap="none" rtlCol="0">
            <a:spAutoFit/>
          </a:bodyPr>
          <a:lstStyle/>
          <a:p>
            <a:r>
              <a:rPr lang="en-US" sz="1600" dirty="0" smtClean="0">
                <a:solidFill>
                  <a:srgbClr val="7030A0"/>
                </a:solidFill>
              </a:rPr>
              <a:t>Bitcoin block</a:t>
            </a:r>
            <a:br>
              <a:rPr lang="en-US" sz="1600" dirty="0" smtClean="0">
                <a:solidFill>
                  <a:srgbClr val="7030A0"/>
                </a:solidFill>
              </a:rPr>
            </a:br>
            <a:r>
              <a:rPr lang="en-US" sz="1600" dirty="0" smtClean="0">
                <a:solidFill>
                  <a:srgbClr val="7030A0"/>
                </a:solidFill>
              </a:rPr>
              <a:t>chain size</a:t>
            </a:r>
            <a:br>
              <a:rPr lang="en-US" sz="1600" dirty="0" smtClean="0">
                <a:solidFill>
                  <a:srgbClr val="7030A0"/>
                </a:solidFill>
              </a:rPr>
            </a:br>
            <a:r>
              <a:rPr lang="en-US" sz="1600" dirty="0" smtClean="0">
                <a:solidFill>
                  <a:srgbClr val="7030A0"/>
                </a:solidFill>
              </a:rPr>
              <a:t>2009-2014</a:t>
            </a:r>
            <a:endParaRPr lang="en-US" sz="1600" dirty="0">
              <a:solidFill>
                <a:srgbClr val="7030A0"/>
              </a:solidFill>
            </a:endParaRPr>
          </a:p>
        </p:txBody>
      </p:sp>
      <mc:AlternateContent xmlns:mc="http://schemas.openxmlformats.org/markup-compatibility/2006" xmlns:a14="http://schemas.microsoft.com/office/drawing/2010/main">
        <mc:Choice Requires="a14">
          <p:sp>
            <p:nvSpPr>
              <p:cNvPr id="8" name="Horizontal Scroll 7"/>
              <p:cNvSpPr/>
              <p:nvPr/>
            </p:nvSpPr>
            <p:spPr bwMode="auto">
              <a:xfrm>
                <a:off x="5380518" y="4913136"/>
                <a:ext cx="3384745" cy="500835"/>
              </a:xfrm>
              <a:prstGeom prst="horizontalScroll">
                <a:avLst>
                  <a:gd name="adj" fmla="val 9437"/>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US" sz="2400" dirty="0" smtClean="0">
                    <a:solidFill>
                      <a:srgbClr val="000000"/>
                    </a:solidFill>
                    <a:latin typeface="Times New Roman" panose="02020603050405020304" pitchFamily="18" charset="0"/>
                    <a:cs typeface="Times New Roman" panose="02020603050405020304" pitchFamily="18" charset="0"/>
                  </a:rPr>
                  <a:t>“I own </a:t>
                </a:r>
                <a14:m>
                  <m:oMath xmlns:m="http://schemas.openxmlformats.org/officeDocument/2006/math">
                    <m:r>
                      <a:rPr lang="en-US" sz="2400" i="1" smtClean="0">
                        <a:solidFill>
                          <a:srgbClr val="000000"/>
                        </a:solidFill>
                        <a:latin typeface="Cambria Math" panose="02040503050406030204" pitchFamily="18" charset="0"/>
                        <a:cs typeface="Times New Roman" panose="02020603050405020304" pitchFamily="18" charset="0"/>
                      </a:rPr>
                      <m:t>𝑁</m:t>
                    </m:r>
                  </m:oMath>
                </a14:m>
                <a:r>
                  <a:rPr lang="en-US" sz="2400" dirty="0" smtClean="0">
                    <a:solidFill>
                      <a:srgbClr val="000000"/>
                    </a:solidFill>
                    <a:latin typeface="Times New Roman" panose="02020603050405020304" pitchFamily="18" charset="0"/>
                    <a:cs typeface="Times New Roman" panose="02020603050405020304" pitchFamily="18" charset="0"/>
                  </a:rPr>
                  <a:t> bitcoins.”</a:t>
                </a:r>
                <a:endParaRPr lang="en-US" sz="24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8" name="Horizontal Scroll 7"/>
              <p:cNvSpPr>
                <a:spLocks noRot="1" noChangeAspect="1" noMove="1" noResize="1" noEditPoints="1" noAdjustHandles="1" noChangeArrowheads="1" noChangeShapeType="1" noTextEdit="1"/>
              </p:cNvSpPr>
              <p:nvPr/>
            </p:nvSpPr>
            <p:spPr bwMode="auto">
              <a:xfrm>
                <a:off x="5380518" y="4913136"/>
                <a:ext cx="3384745" cy="500835"/>
              </a:xfrm>
              <a:prstGeom prst="horizontalScroll">
                <a:avLst>
                  <a:gd name="adj" fmla="val 9437"/>
                </a:avLst>
              </a:prstGeom>
              <a:blipFill rotWithShape="0">
                <a:blip r:embed="rId5"/>
                <a:stretch>
                  <a:fillRect t="-9524" b="-16667"/>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sp>
        <p:nvSpPr>
          <p:cNvPr id="9" name="TextBox 8"/>
          <p:cNvSpPr txBox="1"/>
          <p:nvPr/>
        </p:nvSpPr>
        <p:spPr>
          <a:xfrm>
            <a:off x="8282752" y="792302"/>
            <a:ext cx="708848" cy="301621"/>
          </a:xfrm>
          <a:prstGeom prst="rect">
            <a:avLst/>
          </a:prstGeom>
          <a:noFill/>
        </p:spPr>
        <p:txBody>
          <a:bodyPr wrap="none" rtlCol="0">
            <a:spAutoFit/>
          </a:bodyPr>
          <a:lstStyle/>
          <a:p>
            <a:r>
              <a:rPr lang="en-US" sz="1600" dirty="0" smtClean="0">
                <a:solidFill>
                  <a:srgbClr val="7030A0"/>
                </a:solidFill>
              </a:rPr>
              <a:t>24GB</a:t>
            </a:r>
            <a:endParaRPr lang="en-US" sz="1600" dirty="0">
              <a:solidFill>
                <a:srgbClr val="7030A0"/>
              </a:solidFill>
            </a:endParaRPr>
          </a:p>
        </p:txBody>
      </p:sp>
    </p:spTree>
    <p:extLst>
      <p:ext uri="{BB962C8B-B14F-4D97-AF65-F5344CB8AC3E}">
        <p14:creationId xmlns:p14="http://schemas.microsoft.com/office/powerpoint/2010/main" val="2991811506"/>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Building SNARKs</a:t>
            </a:r>
            <a:endParaRPr lang="en-US" dirty="0"/>
          </a:p>
        </p:txBody>
      </p:sp>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59665764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p:txBody>
          <a:bodyPr/>
          <a:lstStyle/>
          <a:p>
            <a:r>
              <a:rPr lang="en-US" dirty="0" err="1" smtClean="0"/>
              <a:t>zkSNARK</a:t>
            </a:r>
            <a:r>
              <a:rPr lang="en-US" dirty="0" smtClean="0"/>
              <a:t> for NP: setting</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6073" y="3568910"/>
            <a:ext cx="838095" cy="170158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174" y="3543512"/>
            <a:ext cx="825397" cy="1752381"/>
          </a:xfrm>
          <a:prstGeom prst="rect">
            <a:avLst/>
          </a:prstGeom>
        </p:spPr>
      </p:pic>
      <p:cxnSp>
        <p:nvCxnSpPr>
          <p:cNvPr id="13" name="Straight Arrow Connector 12"/>
          <p:cNvCxnSpPr>
            <a:stCxn id="6" idx="3"/>
          </p:cNvCxnSpPr>
          <p:nvPr/>
        </p:nvCxnSpPr>
        <p:spPr bwMode="auto">
          <a:xfrm flipV="1">
            <a:off x="3724168" y="4419702"/>
            <a:ext cx="3676755" cy="2"/>
          </a:xfrm>
          <a:prstGeom prst="straightConnector1">
            <a:avLst/>
          </a:prstGeom>
          <a:solidFill>
            <a:srgbClr val="FFFFFF"/>
          </a:solidFill>
          <a:ln w="38100" cap="flat" cmpd="sng" algn="ctr">
            <a:solidFill>
              <a:srgbClr val="FFC000"/>
            </a:solidFill>
            <a:prstDash val="solid"/>
            <a:round/>
            <a:headEnd type="none" w="med" len="med"/>
            <a:tailEnd type="arrow"/>
          </a:ln>
          <a:effectLst/>
        </p:spPr>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1712" y="3806757"/>
            <a:ext cx="643310" cy="530732"/>
          </a:xfrm>
          <a:prstGeom prst="rect">
            <a:avLst/>
          </a:prstGeom>
        </p:spPr>
      </p:pic>
      <p:sp>
        <p:nvSpPr>
          <p:cNvPr id="12" name="TextBox 11"/>
          <p:cNvSpPr txBox="1"/>
          <p:nvPr/>
        </p:nvSpPr>
        <p:spPr>
          <a:xfrm>
            <a:off x="4061520" y="4065759"/>
            <a:ext cx="1087157" cy="353943"/>
          </a:xfrm>
          <a:prstGeom prst="rect">
            <a:avLst/>
          </a:prstGeom>
          <a:noFill/>
        </p:spPr>
        <p:txBody>
          <a:bodyPr wrap="none" rtlCol="0">
            <a:spAutoFit/>
          </a:bodyPr>
          <a:lstStyle/>
          <a:p>
            <a:r>
              <a:rPr lang="en-US" sz="2000" dirty="0" smtClean="0">
                <a:solidFill>
                  <a:srgbClr val="000000"/>
                </a:solidFill>
              </a:rPr>
              <a:t>f(</a:t>
            </a:r>
            <a:r>
              <a:rPr lang="en-US" sz="2000" dirty="0" err="1" smtClean="0">
                <a:solidFill>
                  <a:srgbClr val="000000"/>
                </a:solidFill>
              </a:rPr>
              <a:t>x,w</a:t>
            </a:r>
            <a:r>
              <a:rPr lang="en-US" sz="2000" dirty="0" smtClean="0">
                <a:solidFill>
                  <a:srgbClr val="000000"/>
                </a:solidFill>
              </a:rPr>
              <a:t>)=y</a:t>
            </a:r>
            <a:endParaRPr lang="en-US" sz="2000" dirty="0">
              <a:solidFill>
                <a:srgbClr val="000000"/>
              </a:solidFill>
            </a:endParaRPr>
          </a:p>
        </p:txBody>
      </p:sp>
      <p:grpSp>
        <p:nvGrpSpPr>
          <p:cNvPr id="28" name="Group 27"/>
          <p:cNvGrpSpPr/>
          <p:nvPr/>
        </p:nvGrpSpPr>
        <p:grpSpPr>
          <a:xfrm>
            <a:off x="5278697" y="3872029"/>
            <a:ext cx="951314" cy="391171"/>
            <a:chOff x="4821499" y="4855441"/>
            <a:chExt cx="951314" cy="391171"/>
          </a:xfrm>
        </p:grpSpPr>
        <p:cxnSp>
          <p:nvCxnSpPr>
            <p:cNvPr id="16" name="Straight Connector 15"/>
            <p:cNvCxnSpPr/>
            <p:nvPr/>
          </p:nvCxnSpPr>
          <p:spPr bwMode="auto">
            <a:xfrm flipV="1">
              <a:off x="4836020" y="4855441"/>
              <a:ext cx="936793" cy="391171"/>
            </a:xfrm>
            <a:prstGeom prst="line">
              <a:avLst/>
            </a:prstGeom>
            <a:solidFill>
              <a:srgbClr val="FFFFFF"/>
            </a:solidFill>
            <a:ln w="57150" cap="flat" cmpd="sng" algn="ctr">
              <a:solidFill>
                <a:schemeClr val="accent2"/>
              </a:solidFill>
              <a:prstDash val="solid"/>
              <a:round/>
              <a:headEnd type="none" w="med" len="med"/>
              <a:tailEnd type="none" w="med" len="med"/>
            </a:ln>
            <a:effectLst/>
          </p:spPr>
        </p:cxnSp>
        <p:cxnSp>
          <p:nvCxnSpPr>
            <p:cNvPr id="19" name="Straight Connector 18"/>
            <p:cNvCxnSpPr/>
            <p:nvPr/>
          </p:nvCxnSpPr>
          <p:spPr bwMode="auto">
            <a:xfrm>
              <a:off x="4821499" y="4976738"/>
              <a:ext cx="951314" cy="152540"/>
            </a:xfrm>
            <a:prstGeom prst="line">
              <a:avLst/>
            </a:prstGeom>
            <a:solidFill>
              <a:srgbClr val="FFFFFF"/>
            </a:solidFill>
            <a:ln w="57150" cap="flat" cmpd="sng" algn="ctr">
              <a:solidFill>
                <a:schemeClr val="accent2"/>
              </a:solidFill>
              <a:prstDash val="solid"/>
              <a:round/>
              <a:headEnd type="none" w="med" len="med"/>
              <a:tailEnd type="none" w="med" len="med"/>
            </a:ln>
            <a:effectLst/>
          </p:spPr>
        </p:cxnSp>
      </p:grpSp>
      <p:sp>
        <p:nvSpPr>
          <p:cNvPr id="22" name="Freeform 21"/>
          <p:cNvSpPr/>
          <p:nvPr/>
        </p:nvSpPr>
        <p:spPr bwMode="auto">
          <a:xfrm>
            <a:off x="1095553" y="2700067"/>
            <a:ext cx="6305370" cy="2078966"/>
          </a:xfrm>
          <a:custGeom>
            <a:avLst/>
            <a:gdLst>
              <a:gd name="connsiteX0" fmla="*/ 0 w 7047781"/>
              <a:gd name="connsiteY0" fmla="*/ 0 h 2199736"/>
              <a:gd name="connsiteX1" fmla="*/ 0 w 7047781"/>
              <a:gd name="connsiteY1" fmla="*/ 2199736 h 2199736"/>
              <a:gd name="connsiteX2" fmla="*/ 7047781 w 7047781"/>
              <a:gd name="connsiteY2" fmla="*/ 2199736 h 2199736"/>
            </a:gdLst>
            <a:ahLst/>
            <a:cxnLst>
              <a:cxn ang="0">
                <a:pos x="connsiteX0" y="connsiteY0"/>
              </a:cxn>
              <a:cxn ang="0">
                <a:pos x="connsiteX1" y="connsiteY1"/>
              </a:cxn>
              <a:cxn ang="0">
                <a:pos x="connsiteX2" y="connsiteY2"/>
              </a:cxn>
            </a:cxnLst>
            <a:rect l="l" t="t" r="r" b="b"/>
            <a:pathLst>
              <a:path w="7047781" h="2199736">
                <a:moveTo>
                  <a:pt x="0" y="0"/>
                </a:moveTo>
                <a:lnTo>
                  <a:pt x="0" y="2199736"/>
                </a:lnTo>
                <a:lnTo>
                  <a:pt x="7047781" y="2199736"/>
                </a:lnTo>
              </a:path>
            </a:pathLst>
          </a:custGeom>
          <a:noFill/>
          <a:ln w="38100" cap="flat" cmpd="sng" algn="ctr">
            <a:solidFill>
              <a:srgbClr val="FFC000"/>
            </a:solidFill>
            <a:prstDash val="solid"/>
            <a:round/>
            <a:headEnd type="none" w="med" len="med"/>
            <a:tailEnd type="arrow"/>
          </a:ln>
          <a:effectLst/>
        </p:spPr>
        <p:txBody>
          <a:bodyPr vert="eaVert" wrap="none" lIns="91440" tIns="45720" rIns="91440" bIns="45720" numCol="1" rtlCol="0" anchor="ctr" anchorCtr="0" compatLnSpc="1">
            <a:prstTxWarp prst="textNoShape">
              <a:avLst/>
            </a:prstTxWarp>
          </a:bodyPr>
          <a:lstStyle/>
          <a:p>
            <a:endParaRPr lang="en-US" smtClean="0"/>
          </a:p>
        </p:txBody>
      </p:sp>
      <p:sp>
        <p:nvSpPr>
          <p:cNvPr id="25" name="Cloud Callout 24"/>
          <p:cNvSpPr/>
          <p:nvPr/>
        </p:nvSpPr>
        <p:spPr bwMode="auto">
          <a:xfrm rot="20310638">
            <a:off x="476676" y="2682394"/>
            <a:ext cx="1540043" cy="1942551"/>
          </a:xfrm>
          <a:prstGeom prst="cloudCallout">
            <a:avLst>
              <a:gd name="adj1" fmla="val 84410"/>
              <a:gd name="adj2" fmla="val 74460"/>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p>
        </p:txBody>
      </p:sp>
      <mc:AlternateContent xmlns:mc="http://schemas.openxmlformats.org/markup-compatibility/2006" xmlns:a14="http://schemas.microsoft.com/office/drawing/2010/main">
        <mc:Choice Requires="a14">
          <p:sp>
            <p:nvSpPr>
              <p:cNvPr id="27" name="Up Ribbon 26"/>
              <p:cNvSpPr/>
              <p:nvPr/>
            </p:nvSpPr>
            <p:spPr bwMode="auto">
              <a:xfrm>
                <a:off x="4801904" y="4927315"/>
                <a:ext cx="1649089" cy="657046"/>
              </a:xfrm>
              <a:prstGeom prst="ribbon2">
                <a:avLst>
                  <a:gd name="adj1" fmla="val 12028"/>
                  <a:gd name="adj2" fmla="val 68483"/>
                </a:avLst>
              </a:prstGeom>
              <a:solidFill>
                <a:srgbClr val="99FF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000" dirty="0" smtClean="0">
                    <a:solidFill>
                      <a:srgbClr val="000000"/>
                    </a:solidFill>
                  </a:rPr>
                  <a:t>proof </a:t>
                </a:r>
                <a14:m>
                  <m:oMath xmlns:m="http://schemas.openxmlformats.org/officeDocument/2006/math">
                    <m:r>
                      <a:rPr lang="en-US" sz="2000" b="0" i="1" smtClean="0">
                        <a:solidFill>
                          <a:srgbClr val="000000"/>
                        </a:solidFill>
                        <a:latin typeface="Cambria Math" panose="02040503050406030204" pitchFamily="18" charset="0"/>
                      </a:rPr>
                      <m:t>𝜋</m:t>
                    </m:r>
                  </m:oMath>
                </a14:m>
                <a:endParaRPr lang="en-US" sz="2000" dirty="0" smtClean="0">
                  <a:solidFill>
                    <a:srgbClr val="000000"/>
                  </a:solidFill>
                </a:endParaRPr>
              </a:p>
            </p:txBody>
          </p:sp>
        </mc:Choice>
        <mc:Fallback xmlns="">
          <p:sp>
            <p:nvSpPr>
              <p:cNvPr id="27" name="Up Ribbon 26"/>
              <p:cNvSpPr>
                <a:spLocks noRot="1" noChangeAspect="1" noMove="1" noResize="1" noEditPoints="1" noAdjustHandles="1" noChangeArrowheads="1" noChangeShapeType="1" noTextEdit="1"/>
              </p:cNvSpPr>
              <p:nvPr/>
            </p:nvSpPr>
            <p:spPr bwMode="auto">
              <a:xfrm>
                <a:off x="4801904" y="4927315"/>
                <a:ext cx="1649089" cy="657046"/>
              </a:xfrm>
              <a:prstGeom prst="ribbon2">
                <a:avLst>
                  <a:gd name="adj1" fmla="val 12028"/>
                  <a:gd name="adj2" fmla="val 68483"/>
                </a:avLst>
              </a:prstGeom>
              <a:blipFill rotWithShape="0">
                <a:blip r:embed="rId5"/>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pic>
        <p:nvPicPr>
          <p:cNvPr id="5" name="Picture 4"/>
          <p:cNvPicPr>
            <a:picLocks noChangeAspect="1"/>
          </p:cNvPicPr>
          <p:nvPr/>
        </p:nvPicPr>
        <p:blipFill>
          <a:blip r:embed="rId6">
            <a:clrChange>
              <a:clrFrom>
                <a:srgbClr val="FCFFFF"/>
              </a:clrFrom>
              <a:clrTo>
                <a:srgbClr val="FCFFFF">
                  <a:alpha val="0"/>
                </a:srgbClr>
              </a:clrTo>
            </a:clrChange>
            <a:extLst>
              <a:ext uri="{28A0092B-C50C-407E-A947-70E740481C1C}">
                <a14:useLocalDpi xmlns:a14="http://schemas.microsoft.com/office/drawing/2010/main" val="0"/>
              </a:ext>
            </a:extLst>
          </a:blip>
          <a:stretch>
            <a:fillRect/>
          </a:stretch>
        </p:blipFill>
        <p:spPr>
          <a:xfrm>
            <a:off x="660206" y="1338830"/>
            <a:ext cx="635255" cy="1300761"/>
          </a:xfrm>
          <a:prstGeom prst="rect">
            <a:avLst/>
          </a:prstGeom>
        </p:spPr>
      </p:pic>
      <mc:AlternateContent xmlns:mc="http://schemas.openxmlformats.org/markup-compatibility/2006" xmlns:a14="http://schemas.microsoft.com/office/drawing/2010/main">
        <mc:Choice Requires="a14">
          <p:sp>
            <p:nvSpPr>
              <p:cNvPr id="21" name="TextBox 20"/>
              <p:cNvSpPr txBox="1"/>
              <p:nvPr/>
            </p:nvSpPr>
            <p:spPr>
              <a:xfrm>
                <a:off x="801001" y="2089013"/>
                <a:ext cx="491737"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panose="02040503050406030204" pitchFamily="18" charset="0"/>
                        </a:rPr>
                        <m:t>𝑓</m:t>
                      </m:r>
                    </m:oMath>
                  </m:oMathPara>
                </a14:m>
                <a:endParaRPr lang="en-US" dirty="0">
                  <a:solidFill>
                    <a:schemeClr val="tx2"/>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01001" y="2089013"/>
                <a:ext cx="491737" cy="458587"/>
              </a:xfrm>
              <a:prstGeom prst="rect">
                <a:avLst/>
              </a:prstGeom>
              <a:blipFill rotWithShape="0">
                <a:blip r:embed="rId7"/>
                <a:stretch>
                  <a:fillRect l="-14815" t="-2667" b="-2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071154" y="3339616"/>
                <a:ext cx="491737"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panose="02040503050406030204" pitchFamily="18" charset="0"/>
                        </a:rPr>
                        <m:t>𝑓</m:t>
                      </m:r>
                    </m:oMath>
                  </m:oMathPara>
                </a14:m>
                <a:endParaRPr lang="en-US" dirty="0">
                  <a:solidFill>
                    <a:schemeClr val="tx2"/>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071154" y="3339616"/>
                <a:ext cx="491737" cy="458587"/>
              </a:xfrm>
              <a:prstGeom prst="rect">
                <a:avLst/>
              </a:prstGeom>
              <a:blipFill rotWithShape="0">
                <a:blip r:embed="rId8"/>
                <a:stretch>
                  <a:fillRect l="-15000" t="-1333" b="-2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2666731" y="5217276"/>
                <a:ext cx="1175194" cy="353943"/>
              </a:xfrm>
              <a:prstGeom prst="rect">
                <a:avLst/>
              </a:prstGeom>
              <a:noFill/>
            </p:spPr>
            <p:txBody>
              <a:bodyPr wrap="none" rtlCol="0">
                <a:spAutoFit/>
              </a:bodyPr>
              <a:lstStyle/>
              <a:p>
                <a:r>
                  <a:rPr lang="en-US" sz="2000" dirty="0" smtClean="0">
                    <a:solidFill>
                      <a:srgbClr val="000000"/>
                    </a:solidFill>
                  </a:rPr>
                  <a:t>Prover </a:t>
                </a:r>
                <a14:m>
                  <m:oMath xmlns:m="http://schemas.openxmlformats.org/officeDocument/2006/math">
                    <m:r>
                      <a:rPr lang="en-US" sz="2000" b="0" i="1" smtClean="0">
                        <a:solidFill>
                          <a:srgbClr val="000000"/>
                        </a:solidFill>
                        <a:latin typeface="Cambria Math" panose="02040503050406030204" pitchFamily="18" charset="0"/>
                      </a:rPr>
                      <m:t>𝑃</m:t>
                    </m:r>
                  </m:oMath>
                </a14:m>
                <a:endParaRPr lang="en-US" sz="2000" dirty="0">
                  <a:solidFill>
                    <a:srgbClr val="000000"/>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666731" y="5217276"/>
                <a:ext cx="1175194" cy="353943"/>
              </a:xfrm>
              <a:prstGeom prst="rect">
                <a:avLst/>
              </a:prstGeom>
              <a:blipFill rotWithShape="0">
                <a:blip r:embed="rId9"/>
                <a:stretch>
                  <a:fillRect l="-4663" t="-22414" b="-31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7489552" y="5217276"/>
                <a:ext cx="1222193" cy="353943"/>
              </a:xfrm>
              <a:prstGeom prst="rect">
                <a:avLst/>
              </a:prstGeom>
              <a:noFill/>
            </p:spPr>
            <p:txBody>
              <a:bodyPr wrap="none" rtlCol="0">
                <a:spAutoFit/>
              </a:bodyPr>
              <a:lstStyle/>
              <a:p>
                <a:r>
                  <a:rPr lang="en-US" sz="2000" dirty="0" smtClean="0">
                    <a:solidFill>
                      <a:srgbClr val="000000"/>
                    </a:solidFill>
                  </a:rPr>
                  <a:t>Verifier </a:t>
                </a:r>
                <a14:m>
                  <m:oMath xmlns:m="http://schemas.openxmlformats.org/officeDocument/2006/math">
                    <m:r>
                      <a:rPr lang="en-US" sz="2000" b="0" i="1" smtClean="0">
                        <a:solidFill>
                          <a:srgbClr val="000000"/>
                        </a:solidFill>
                        <a:latin typeface="Cambria Math" panose="02040503050406030204" pitchFamily="18" charset="0"/>
                      </a:rPr>
                      <m:t>𝑉</m:t>
                    </m:r>
                  </m:oMath>
                </a14:m>
                <a:endParaRPr lang="en-US" sz="2000" dirty="0">
                  <a:solidFill>
                    <a:srgbClr val="000000"/>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7489552" y="5217276"/>
                <a:ext cx="1222193" cy="353943"/>
              </a:xfrm>
              <a:prstGeom prst="rect">
                <a:avLst/>
              </a:prstGeom>
              <a:blipFill rotWithShape="0">
                <a:blip r:embed="rId10"/>
                <a:stretch>
                  <a:fillRect l="-5000" t="-22414" b="-31034"/>
                </a:stretch>
              </a:blipFill>
            </p:spPr>
            <p:txBody>
              <a:bodyPr/>
              <a:lstStyle/>
              <a:p>
                <a:r>
                  <a:rPr lang="en-US">
                    <a:noFill/>
                  </a:rPr>
                  <a:t> </a:t>
                </a:r>
              </a:p>
            </p:txBody>
          </p:sp>
        </mc:Fallback>
      </mc:AlternateContent>
      <p:sp>
        <p:nvSpPr>
          <p:cNvPr id="32" name="Rounded Rectangular Callout 31"/>
          <p:cNvSpPr/>
          <p:nvPr/>
        </p:nvSpPr>
        <p:spPr bwMode="auto">
          <a:xfrm>
            <a:off x="106354" y="5707903"/>
            <a:ext cx="2847977" cy="789527"/>
          </a:xfrm>
          <a:prstGeom prst="wedgeRoundRectCallout">
            <a:avLst>
              <a:gd name="adj1" fmla="val 54022"/>
              <a:gd name="adj2" fmla="val -183957"/>
              <a:gd name="adj3" fmla="val 16667"/>
            </a:avLst>
          </a:prstGeom>
          <a:solidFill>
            <a:srgbClr val="FFFFFF"/>
          </a:solidFill>
          <a:ln w="19050" cap="flat" cmpd="sng" algn="ctr">
            <a:solidFill>
              <a:srgbClr val="993B8E"/>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p>
            <a:pPr algn="l"/>
            <a:r>
              <a:rPr lang="en-US" dirty="0" smtClean="0">
                <a:solidFill>
                  <a:srgbClr val="993B8E"/>
                </a:solidFill>
              </a:rPr>
              <a:t>witness w,</a:t>
            </a:r>
            <a:br>
              <a:rPr lang="en-US" dirty="0" smtClean="0">
                <a:solidFill>
                  <a:srgbClr val="993B8E"/>
                </a:solidFill>
              </a:rPr>
            </a:br>
            <a:r>
              <a:rPr lang="en-US" dirty="0" smtClean="0">
                <a:solidFill>
                  <a:srgbClr val="993B8E"/>
                </a:solidFill>
              </a:rPr>
              <a:t>internal values z</a:t>
            </a:r>
          </a:p>
        </p:txBody>
      </p:sp>
    </p:spTree>
    <p:extLst>
      <p:ext uri="{BB962C8B-B14F-4D97-AF65-F5344CB8AC3E}">
        <p14:creationId xmlns:p14="http://schemas.microsoft.com/office/powerpoint/2010/main" val="41904818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0"/>
                            </p:stCondLst>
                            <p:childTnLst>
                              <p:par>
                                <p:cTn id="12" presetID="31" presetClass="exit" presetSubtype="0" fill="hold" nodeType="afterEffect">
                                  <p:stCondLst>
                                    <p:cond delay="1000"/>
                                  </p:stCondLst>
                                  <p:childTnLst>
                                    <p:anim calcmode="lin" valueType="num">
                                      <p:cBhvr>
                                        <p:cTn id="13" dur="1000"/>
                                        <p:tgtEl>
                                          <p:spTgt spid="3"/>
                                        </p:tgtEl>
                                        <p:attrNameLst>
                                          <p:attrName>ppt_w</p:attrName>
                                        </p:attrNameLst>
                                      </p:cBhvr>
                                      <p:tavLst>
                                        <p:tav tm="0">
                                          <p:val>
                                            <p:strVal val="ppt_w"/>
                                          </p:val>
                                        </p:tav>
                                        <p:tav tm="100000">
                                          <p:val>
                                            <p:fltVal val="0"/>
                                          </p:val>
                                        </p:tav>
                                      </p:tavLst>
                                    </p:anim>
                                    <p:anim calcmode="lin" valueType="num">
                                      <p:cBhvr>
                                        <p:cTn id="14" dur="1000"/>
                                        <p:tgtEl>
                                          <p:spTgt spid="3"/>
                                        </p:tgtEl>
                                        <p:attrNameLst>
                                          <p:attrName>ppt_h</p:attrName>
                                        </p:attrNameLst>
                                      </p:cBhvr>
                                      <p:tavLst>
                                        <p:tav tm="0">
                                          <p:val>
                                            <p:strVal val="ppt_h"/>
                                          </p:val>
                                        </p:tav>
                                        <p:tav tm="100000">
                                          <p:val>
                                            <p:fltVal val="0"/>
                                          </p:val>
                                        </p:tav>
                                      </p:tavLst>
                                    </p:anim>
                                    <p:anim calcmode="lin" valueType="num">
                                      <p:cBhvr>
                                        <p:cTn id="15" dur="1000"/>
                                        <p:tgtEl>
                                          <p:spTgt spid="3"/>
                                        </p:tgtEl>
                                        <p:attrNameLst>
                                          <p:attrName>style.rotation</p:attrName>
                                        </p:attrNameLst>
                                      </p:cBhvr>
                                      <p:tavLst>
                                        <p:tav tm="0">
                                          <p:val>
                                            <p:fltVal val="0"/>
                                          </p:val>
                                        </p:tav>
                                        <p:tav tm="100000">
                                          <p:val>
                                            <p:fltVal val="90"/>
                                          </p:val>
                                        </p:tav>
                                      </p:tavLst>
                                    </p:anim>
                                    <p:animEffect transition="out" filter="fade">
                                      <p:cBhvr>
                                        <p:cTn id="16" dur="1000"/>
                                        <p:tgtEl>
                                          <p:spTgt spid="3"/>
                                        </p:tgtEl>
                                      </p:cBhvr>
                                    </p:animEffect>
                                    <p:set>
                                      <p:cBhvr>
                                        <p:cTn id="17" dur="1" fill="hold">
                                          <p:stCondLst>
                                            <p:cond delay="999"/>
                                          </p:stCondLst>
                                        </p:cTn>
                                        <p:tgtEl>
                                          <p:spTgt spid="3"/>
                                        </p:tgtEl>
                                        <p:attrNameLst>
                                          <p:attrName>style.visibility</p:attrName>
                                        </p:attrNameLst>
                                      </p:cBhvr>
                                      <p:to>
                                        <p:strVal val="hidden"/>
                                      </p:to>
                                    </p:set>
                                  </p:childTnLst>
                                </p:cTn>
                              </p:par>
                              <p:par>
                                <p:cTn id="18" presetID="31" presetClass="exit" presetSubtype="0" fill="hold" nodeType="withEffect">
                                  <p:stCondLst>
                                    <p:cond delay="1000"/>
                                  </p:stCondLst>
                                  <p:childTnLst>
                                    <p:anim calcmode="lin" valueType="num">
                                      <p:cBhvr>
                                        <p:cTn id="19" dur="1000"/>
                                        <p:tgtEl>
                                          <p:spTgt spid="28"/>
                                        </p:tgtEl>
                                        <p:attrNameLst>
                                          <p:attrName>ppt_w</p:attrName>
                                        </p:attrNameLst>
                                      </p:cBhvr>
                                      <p:tavLst>
                                        <p:tav tm="0">
                                          <p:val>
                                            <p:strVal val="ppt_w"/>
                                          </p:val>
                                        </p:tav>
                                        <p:tav tm="100000">
                                          <p:val>
                                            <p:fltVal val="0"/>
                                          </p:val>
                                        </p:tav>
                                      </p:tavLst>
                                    </p:anim>
                                    <p:anim calcmode="lin" valueType="num">
                                      <p:cBhvr>
                                        <p:cTn id="20" dur="1000"/>
                                        <p:tgtEl>
                                          <p:spTgt spid="28"/>
                                        </p:tgtEl>
                                        <p:attrNameLst>
                                          <p:attrName>ppt_h</p:attrName>
                                        </p:attrNameLst>
                                      </p:cBhvr>
                                      <p:tavLst>
                                        <p:tav tm="0">
                                          <p:val>
                                            <p:strVal val="ppt_h"/>
                                          </p:val>
                                        </p:tav>
                                        <p:tav tm="100000">
                                          <p:val>
                                            <p:fltVal val="0"/>
                                          </p:val>
                                        </p:tav>
                                      </p:tavLst>
                                    </p:anim>
                                    <p:anim calcmode="lin" valueType="num">
                                      <p:cBhvr>
                                        <p:cTn id="21" dur="1000"/>
                                        <p:tgtEl>
                                          <p:spTgt spid="28"/>
                                        </p:tgtEl>
                                        <p:attrNameLst>
                                          <p:attrName>style.rotation</p:attrName>
                                        </p:attrNameLst>
                                      </p:cBhvr>
                                      <p:tavLst>
                                        <p:tav tm="0">
                                          <p:val>
                                            <p:fltVal val="0"/>
                                          </p:val>
                                        </p:tav>
                                        <p:tav tm="100000">
                                          <p:val>
                                            <p:fltVal val="90"/>
                                          </p:val>
                                        </p:tav>
                                      </p:tavLst>
                                    </p:anim>
                                    <p:animEffect transition="out" filter="fade">
                                      <p:cBhvr>
                                        <p:cTn id="22" dur="1000"/>
                                        <p:tgtEl>
                                          <p:spTgt spid="28"/>
                                        </p:tgtEl>
                                      </p:cBhvr>
                                    </p:animEffect>
                                    <p:set>
                                      <p:cBhvr>
                                        <p:cTn id="23" dur="1" fill="hold">
                                          <p:stCondLst>
                                            <p:cond delay="999"/>
                                          </p:stCondLst>
                                        </p:cTn>
                                        <p:tgtEl>
                                          <p:spTgt spid="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42" presetClass="path" presetSubtype="0" accel="50000" decel="50000" fill="hold" nodeType="withEffect">
                                  <p:stCondLst>
                                    <p:cond delay="0"/>
                                  </p:stCondLst>
                                  <p:childTnLst>
                                    <p:animMotion origin="layout" path="M -4.44444E-6 3.7037E-6 L 0.0257 0.23055 " pathEditMode="relative" rAng="0" ptsTypes="AA">
                                      <p:cBhvr>
                                        <p:cTn id="33" dur="2000" fill="hold"/>
                                        <p:tgtEl>
                                          <p:spTgt spid="5"/>
                                        </p:tgtEl>
                                        <p:attrNameLst>
                                          <p:attrName>ppt_x</p:attrName>
                                          <p:attrName>ppt_y</p:attrName>
                                        </p:attrNameLst>
                                      </p:cBhvr>
                                      <p:rCtr x="1285" y="11528"/>
                                    </p:animMotion>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p:txBody>
          <a:bodyPr/>
          <a:lstStyle/>
          <a:p>
            <a:r>
              <a:rPr lang="en-US" dirty="0" err="1"/>
              <a:t>zkSNARK</a:t>
            </a:r>
            <a:r>
              <a:rPr lang="en-US" dirty="0"/>
              <a:t> for NP: setting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6073" y="3568910"/>
            <a:ext cx="838095" cy="170158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174" y="3543512"/>
            <a:ext cx="825397" cy="1752381"/>
          </a:xfrm>
          <a:prstGeom prst="rect">
            <a:avLst/>
          </a:prstGeom>
        </p:spPr>
      </p:pic>
      <p:cxnSp>
        <p:nvCxnSpPr>
          <p:cNvPr id="13" name="Straight Arrow Connector 12"/>
          <p:cNvCxnSpPr>
            <a:stCxn id="6" idx="3"/>
          </p:cNvCxnSpPr>
          <p:nvPr/>
        </p:nvCxnSpPr>
        <p:spPr bwMode="auto">
          <a:xfrm flipV="1">
            <a:off x="3724168" y="4419702"/>
            <a:ext cx="3676755" cy="2"/>
          </a:xfrm>
          <a:prstGeom prst="straightConnector1">
            <a:avLst/>
          </a:prstGeom>
          <a:solidFill>
            <a:srgbClr val="FFFFFF"/>
          </a:solidFill>
          <a:ln w="38100" cap="flat" cmpd="sng" algn="ctr">
            <a:solidFill>
              <a:srgbClr val="FFC000"/>
            </a:solidFill>
            <a:prstDash val="solid"/>
            <a:round/>
            <a:headEnd type="none" w="med" len="med"/>
            <a:tailEnd type="arrow"/>
          </a:ln>
          <a:effectLst/>
        </p:spPr>
      </p:cxnSp>
      <p:sp>
        <p:nvSpPr>
          <p:cNvPr id="22" name="Freeform 21"/>
          <p:cNvSpPr/>
          <p:nvPr/>
        </p:nvSpPr>
        <p:spPr bwMode="auto">
          <a:xfrm>
            <a:off x="1095553" y="2700067"/>
            <a:ext cx="6305370" cy="2078966"/>
          </a:xfrm>
          <a:custGeom>
            <a:avLst/>
            <a:gdLst>
              <a:gd name="connsiteX0" fmla="*/ 0 w 7047781"/>
              <a:gd name="connsiteY0" fmla="*/ 0 h 2199736"/>
              <a:gd name="connsiteX1" fmla="*/ 0 w 7047781"/>
              <a:gd name="connsiteY1" fmla="*/ 2199736 h 2199736"/>
              <a:gd name="connsiteX2" fmla="*/ 7047781 w 7047781"/>
              <a:gd name="connsiteY2" fmla="*/ 2199736 h 2199736"/>
            </a:gdLst>
            <a:ahLst/>
            <a:cxnLst>
              <a:cxn ang="0">
                <a:pos x="connsiteX0" y="connsiteY0"/>
              </a:cxn>
              <a:cxn ang="0">
                <a:pos x="connsiteX1" y="connsiteY1"/>
              </a:cxn>
              <a:cxn ang="0">
                <a:pos x="connsiteX2" y="connsiteY2"/>
              </a:cxn>
            </a:cxnLst>
            <a:rect l="l" t="t" r="r" b="b"/>
            <a:pathLst>
              <a:path w="7047781" h="2199736">
                <a:moveTo>
                  <a:pt x="0" y="0"/>
                </a:moveTo>
                <a:lnTo>
                  <a:pt x="0" y="2199736"/>
                </a:lnTo>
                <a:lnTo>
                  <a:pt x="7047781" y="2199736"/>
                </a:lnTo>
              </a:path>
            </a:pathLst>
          </a:custGeom>
          <a:noFill/>
          <a:ln w="38100" cap="flat" cmpd="sng" algn="ctr">
            <a:solidFill>
              <a:srgbClr val="FFC000"/>
            </a:solidFill>
            <a:prstDash val="solid"/>
            <a:round/>
            <a:headEnd type="none" w="med" len="med"/>
            <a:tailEnd type="arrow"/>
          </a:ln>
          <a:effectLst/>
        </p:spPr>
        <p:txBody>
          <a:bodyPr vert="eaVert" wrap="none" lIns="91440" tIns="45720" rIns="91440" bIns="45720" numCol="1" rtlCol="0" anchor="ctr" anchorCtr="0" compatLnSpc="1">
            <a:prstTxWarp prst="textNoShape">
              <a:avLst/>
            </a:prstTxWarp>
          </a:bodyPr>
          <a:lstStyle/>
          <a:p>
            <a:endParaRPr lang="en-US" smtClean="0"/>
          </a:p>
        </p:txBody>
      </p:sp>
      <p:sp>
        <p:nvSpPr>
          <p:cNvPr id="25" name="Cloud Callout 24"/>
          <p:cNvSpPr/>
          <p:nvPr/>
        </p:nvSpPr>
        <p:spPr bwMode="auto">
          <a:xfrm rot="20310638">
            <a:off x="476676" y="2682394"/>
            <a:ext cx="1540043" cy="1942551"/>
          </a:xfrm>
          <a:prstGeom prst="cloudCallout">
            <a:avLst>
              <a:gd name="adj1" fmla="val 84410"/>
              <a:gd name="adj2" fmla="val 74460"/>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p>
        </p:txBody>
      </p:sp>
      <mc:AlternateContent xmlns:mc="http://schemas.openxmlformats.org/markup-compatibility/2006" xmlns:a14="http://schemas.microsoft.com/office/drawing/2010/main">
        <mc:Choice Requires="a14">
          <p:sp>
            <p:nvSpPr>
              <p:cNvPr id="27" name="Up Ribbon 26"/>
              <p:cNvSpPr/>
              <p:nvPr/>
            </p:nvSpPr>
            <p:spPr bwMode="auto">
              <a:xfrm>
                <a:off x="4801904" y="4927315"/>
                <a:ext cx="1649089" cy="657046"/>
              </a:xfrm>
              <a:prstGeom prst="ribbon2">
                <a:avLst>
                  <a:gd name="adj1" fmla="val 12028"/>
                  <a:gd name="adj2" fmla="val 68483"/>
                </a:avLst>
              </a:prstGeom>
              <a:solidFill>
                <a:srgbClr val="99FF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000" dirty="0">
                    <a:solidFill>
                      <a:srgbClr val="000000"/>
                    </a:solidFill>
                  </a:rPr>
                  <a:t>proof </a:t>
                </a:r>
                <a14:m>
                  <m:oMath xmlns:m="http://schemas.openxmlformats.org/officeDocument/2006/math">
                    <m:r>
                      <a:rPr lang="en-US" sz="2000" i="1">
                        <a:solidFill>
                          <a:srgbClr val="000000"/>
                        </a:solidFill>
                        <a:latin typeface="Cambria Math" panose="02040503050406030204" pitchFamily="18" charset="0"/>
                      </a:rPr>
                      <m:t>𝜋</m:t>
                    </m:r>
                  </m:oMath>
                </a14:m>
                <a:endParaRPr lang="en-US" sz="2000" dirty="0">
                  <a:solidFill>
                    <a:srgbClr val="000000"/>
                  </a:solidFill>
                </a:endParaRPr>
              </a:p>
            </p:txBody>
          </p:sp>
        </mc:Choice>
        <mc:Fallback xmlns="">
          <p:sp>
            <p:nvSpPr>
              <p:cNvPr id="27" name="Up Ribbon 26"/>
              <p:cNvSpPr>
                <a:spLocks noRot="1" noChangeAspect="1" noMove="1" noResize="1" noEditPoints="1" noAdjustHandles="1" noChangeArrowheads="1" noChangeShapeType="1" noTextEdit="1"/>
              </p:cNvSpPr>
              <p:nvPr/>
            </p:nvSpPr>
            <p:spPr bwMode="auto">
              <a:xfrm>
                <a:off x="4801904" y="4927315"/>
                <a:ext cx="1649089" cy="657046"/>
              </a:xfrm>
              <a:prstGeom prst="ribbon2">
                <a:avLst>
                  <a:gd name="adj1" fmla="val 12028"/>
                  <a:gd name="adj2" fmla="val 68483"/>
                </a:avLst>
              </a:prstGeom>
              <a:blipFill rotWithShape="0">
                <a:blip r:embed="rId4"/>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088" y="2893131"/>
            <a:ext cx="635255" cy="1300761"/>
          </a:xfrm>
          <a:prstGeom prst="rect">
            <a:avLst/>
          </a:prstGeom>
        </p:spPr>
      </p:pic>
      <p:sp>
        <p:nvSpPr>
          <p:cNvPr id="20" name="TextBox 19"/>
          <p:cNvSpPr txBox="1"/>
          <p:nvPr/>
        </p:nvSpPr>
        <p:spPr>
          <a:xfrm>
            <a:off x="3177509" y="1451057"/>
            <a:ext cx="1503938" cy="458587"/>
          </a:xfrm>
          <a:prstGeom prst="rect">
            <a:avLst/>
          </a:prstGeom>
          <a:noFill/>
        </p:spPr>
        <p:txBody>
          <a:bodyPr wrap="none" rtlCol="0">
            <a:spAutoFit/>
          </a:bodyPr>
          <a:lstStyle/>
          <a:p>
            <a:pPr algn="l"/>
            <a:r>
              <a:rPr lang="en-US" b="1" dirty="0" smtClean="0">
                <a:solidFill>
                  <a:srgbClr val="00B050"/>
                </a:solidFill>
              </a:rPr>
              <a:t>s</a:t>
            </a:r>
            <a:r>
              <a:rPr lang="en-US" dirty="0" smtClean="0">
                <a:solidFill>
                  <a:srgbClr val="00B050"/>
                </a:solidFill>
              </a:rPr>
              <a:t>uccinct</a:t>
            </a:r>
          </a:p>
        </p:txBody>
      </p:sp>
      <p:sp>
        <p:nvSpPr>
          <p:cNvPr id="21" name="TextBox 20"/>
          <p:cNvSpPr txBox="1"/>
          <p:nvPr/>
        </p:nvSpPr>
        <p:spPr>
          <a:xfrm>
            <a:off x="7126042" y="1895919"/>
            <a:ext cx="1826141" cy="563231"/>
          </a:xfrm>
          <a:prstGeom prst="rect">
            <a:avLst/>
          </a:prstGeom>
          <a:noFill/>
        </p:spPr>
        <p:txBody>
          <a:bodyPr wrap="none" rtlCol="0">
            <a:spAutoFit/>
          </a:bodyPr>
          <a:lstStyle/>
          <a:p>
            <a:pPr algn="r"/>
            <a:r>
              <a:rPr lang="en-US" sz="3600" b="1" dirty="0" smtClean="0">
                <a:solidFill>
                  <a:srgbClr val="00B050"/>
                </a:solidFill>
              </a:rPr>
              <a:t>SNARK</a:t>
            </a:r>
          </a:p>
        </p:txBody>
      </p:sp>
      <p:sp>
        <p:nvSpPr>
          <p:cNvPr id="23" name="TextBox 22"/>
          <p:cNvSpPr txBox="1"/>
          <p:nvPr/>
        </p:nvSpPr>
        <p:spPr>
          <a:xfrm>
            <a:off x="3177509" y="1006195"/>
            <a:ext cx="2706190" cy="458587"/>
          </a:xfrm>
          <a:prstGeom prst="rect">
            <a:avLst/>
          </a:prstGeom>
          <a:noFill/>
        </p:spPr>
        <p:txBody>
          <a:bodyPr wrap="none" rtlCol="0">
            <a:spAutoFit/>
          </a:bodyPr>
          <a:lstStyle/>
          <a:p>
            <a:pPr algn="l"/>
            <a:r>
              <a:rPr lang="en-US" b="1" dirty="0" smtClean="0">
                <a:solidFill>
                  <a:srgbClr val="00B050"/>
                </a:solidFill>
              </a:rPr>
              <a:t>z</a:t>
            </a:r>
            <a:r>
              <a:rPr lang="en-US" dirty="0" smtClean="0">
                <a:solidFill>
                  <a:srgbClr val="00B050"/>
                </a:solidFill>
              </a:rPr>
              <a:t>ero </a:t>
            </a:r>
            <a:r>
              <a:rPr lang="en-US" b="1" dirty="0" smtClean="0">
                <a:solidFill>
                  <a:srgbClr val="00B050"/>
                </a:solidFill>
              </a:rPr>
              <a:t>k</a:t>
            </a:r>
            <a:r>
              <a:rPr lang="en-US" dirty="0" smtClean="0">
                <a:solidFill>
                  <a:srgbClr val="00B050"/>
                </a:solidFill>
              </a:rPr>
              <a:t>nowledge</a:t>
            </a:r>
          </a:p>
        </p:txBody>
      </p:sp>
      <p:sp>
        <p:nvSpPr>
          <p:cNvPr id="26" name="TextBox 25"/>
          <p:cNvSpPr txBox="1"/>
          <p:nvPr/>
        </p:nvSpPr>
        <p:spPr>
          <a:xfrm>
            <a:off x="3177509" y="1895919"/>
            <a:ext cx="2444900" cy="458587"/>
          </a:xfrm>
          <a:prstGeom prst="rect">
            <a:avLst/>
          </a:prstGeom>
          <a:noFill/>
        </p:spPr>
        <p:txBody>
          <a:bodyPr wrap="none" rtlCol="0">
            <a:spAutoFit/>
          </a:bodyPr>
          <a:lstStyle/>
          <a:p>
            <a:pPr algn="l"/>
            <a:r>
              <a:rPr lang="en-US" b="1" dirty="0" err="1" smtClean="0">
                <a:solidFill>
                  <a:srgbClr val="00B050"/>
                </a:solidFill>
              </a:rPr>
              <a:t>n</a:t>
            </a:r>
            <a:r>
              <a:rPr lang="en-US" dirty="0" err="1" smtClean="0">
                <a:solidFill>
                  <a:srgbClr val="00B050"/>
                </a:solidFill>
              </a:rPr>
              <a:t>oninteractive</a:t>
            </a:r>
            <a:endParaRPr lang="en-US" dirty="0" smtClean="0">
              <a:solidFill>
                <a:srgbClr val="00B050"/>
              </a:solidFill>
            </a:endParaRPr>
          </a:p>
        </p:txBody>
      </p:sp>
      <p:sp>
        <p:nvSpPr>
          <p:cNvPr id="29" name="TextBox 28"/>
          <p:cNvSpPr txBox="1"/>
          <p:nvPr/>
        </p:nvSpPr>
        <p:spPr>
          <a:xfrm>
            <a:off x="3177509" y="2340781"/>
            <a:ext cx="1725152" cy="458587"/>
          </a:xfrm>
          <a:prstGeom prst="rect">
            <a:avLst/>
          </a:prstGeom>
          <a:noFill/>
        </p:spPr>
        <p:txBody>
          <a:bodyPr wrap="none" rtlCol="0">
            <a:spAutoFit/>
          </a:bodyPr>
          <a:lstStyle/>
          <a:p>
            <a:pPr algn="l"/>
            <a:r>
              <a:rPr lang="en-US" b="1" dirty="0" smtClean="0">
                <a:solidFill>
                  <a:srgbClr val="00B050"/>
                </a:solidFill>
              </a:rPr>
              <a:t>ar</a:t>
            </a:r>
            <a:r>
              <a:rPr lang="en-US" dirty="0" smtClean="0">
                <a:solidFill>
                  <a:srgbClr val="00B050"/>
                </a:solidFill>
              </a:rPr>
              <a:t>gument</a:t>
            </a:r>
          </a:p>
        </p:txBody>
      </p:sp>
      <p:sp>
        <p:nvSpPr>
          <p:cNvPr id="30" name="TextBox 29"/>
          <p:cNvSpPr txBox="1"/>
          <p:nvPr/>
        </p:nvSpPr>
        <p:spPr>
          <a:xfrm>
            <a:off x="3177509" y="2785641"/>
            <a:ext cx="2326278" cy="458587"/>
          </a:xfrm>
          <a:prstGeom prst="rect">
            <a:avLst/>
          </a:prstGeom>
          <a:noFill/>
        </p:spPr>
        <p:txBody>
          <a:bodyPr wrap="none" rtlCol="0">
            <a:spAutoFit/>
          </a:bodyPr>
          <a:lstStyle/>
          <a:p>
            <a:pPr algn="l"/>
            <a:r>
              <a:rPr lang="en-US" dirty="0" smtClean="0">
                <a:solidFill>
                  <a:srgbClr val="00B050"/>
                </a:solidFill>
              </a:rPr>
              <a:t>of </a:t>
            </a:r>
            <a:r>
              <a:rPr lang="en-US" b="1" dirty="0" smtClean="0">
                <a:solidFill>
                  <a:srgbClr val="00B050"/>
                </a:solidFill>
              </a:rPr>
              <a:t>k</a:t>
            </a:r>
            <a:r>
              <a:rPr lang="en-US" dirty="0" smtClean="0">
                <a:solidFill>
                  <a:srgbClr val="00B050"/>
                </a:solidFill>
              </a:rPr>
              <a:t>nowledge</a:t>
            </a:r>
          </a:p>
        </p:txBody>
      </p:sp>
      <p:sp>
        <p:nvSpPr>
          <p:cNvPr id="32" name="TextBox 31"/>
          <p:cNvSpPr txBox="1"/>
          <p:nvPr/>
        </p:nvSpPr>
        <p:spPr>
          <a:xfrm>
            <a:off x="3191073" y="2353067"/>
            <a:ext cx="1005403" cy="458587"/>
          </a:xfrm>
          <a:prstGeom prst="rect">
            <a:avLst/>
          </a:prstGeom>
          <a:noFill/>
        </p:spPr>
        <p:txBody>
          <a:bodyPr wrap="none" rtlCol="0">
            <a:spAutoFit/>
          </a:bodyPr>
          <a:lstStyle/>
          <a:p>
            <a:pPr algn="l"/>
            <a:r>
              <a:rPr lang="en-US" dirty="0" smtClean="0">
                <a:solidFill>
                  <a:srgbClr val="00B050"/>
                </a:solidFill>
              </a:rPr>
              <a:t>proof</a:t>
            </a:r>
          </a:p>
        </p:txBody>
      </p:sp>
      <p:sp>
        <p:nvSpPr>
          <p:cNvPr id="7" name="Right Brace 6"/>
          <p:cNvSpPr/>
          <p:nvPr/>
        </p:nvSpPr>
        <p:spPr bwMode="auto">
          <a:xfrm>
            <a:off x="6286062" y="936419"/>
            <a:ext cx="234045" cy="2423673"/>
          </a:xfrm>
          <a:prstGeom prst="rightBrace">
            <a:avLst>
              <a:gd name="adj1" fmla="val 10543"/>
              <a:gd name="adj2" fmla="val 50000"/>
            </a:avLst>
          </a:prstGeom>
          <a:solidFill>
            <a:srgbClr val="FFFFFF"/>
          </a:solidFill>
          <a:ln w="28575" cap="flat" cmpd="sng" algn="ctr">
            <a:solidFill>
              <a:srgbClr val="00B05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endParaRPr lang="en-US" smtClean="0"/>
          </a:p>
        </p:txBody>
      </p:sp>
      <p:sp>
        <p:nvSpPr>
          <p:cNvPr id="33" name="TextBox 32"/>
          <p:cNvSpPr txBox="1"/>
          <p:nvPr/>
        </p:nvSpPr>
        <p:spPr>
          <a:xfrm>
            <a:off x="6638729" y="1888647"/>
            <a:ext cx="671979" cy="563231"/>
          </a:xfrm>
          <a:prstGeom prst="rect">
            <a:avLst/>
          </a:prstGeom>
          <a:noFill/>
        </p:spPr>
        <p:txBody>
          <a:bodyPr wrap="none" rtlCol="0">
            <a:spAutoFit/>
          </a:bodyPr>
          <a:lstStyle/>
          <a:p>
            <a:pPr algn="l"/>
            <a:r>
              <a:rPr lang="en-US" sz="3600" b="1" dirty="0" err="1" smtClean="0">
                <a:solidFill>
                  <a:srgbClr val="00B050"/>
                </a:solidFill>
              </a:rPr>
              <a:t>zk</a:t>
            </a:r>
            <a:endParaRPr lang="en-US" sz="3600" b="1" dirty="0" smtClean="0">
              <a:solidFill>
                <a:srgbClr val="00B050"/>
              </a:solidFill>
            </a:endParaRPr>
          </a:p>
        </p:txBody>
      </p:sp>
      <mc:AlternateContent xmlns:mc="http://schemas.openxmlformats.org/markup-compatibility/2006" xmlns:a14="http://schemas.microsoft.com/office/drawing/2010/main">
        <mc:Choice Requires="a14">
          <p:sp>
            <p:nvSpPr>
              <p:cNvPr id="36" name="TextBox 35"/>
              <p:cNvSpPr txBox="1"/>
              <p:nvPr/>
            </p:nvSpPr>
            <p:spPr>
              <a:xfrm>
                <a:off x="2666731" y="5217276"/>
                <a:ext cx="1175194" cy="353943"/>
              </a:xfrm>
              <a:prstGeom prst="rect">
                <a:avLst/>
              </a:prstGeom>
              <a:noFill/>
            </p:spPr>
            <p:txBody>
              <a:bodyPr wrap="none" rtlCol="0">
                <a:spAutoFit/>
              </a:bodyPr>
              <a:lstStyle/>
              <a:p>
                <a:r>
                  <a:rPr lang="en-US" sz="2000" dirty="0" smtClean="0">
                    <a:solidFill>
                      <a:srgbClr val="000000"/>
                    </a:solidFill>
                  </a:rPr>
                  <a:t>Prover </a:t>
                </a:r>
                <a14:m>
                  <m:oMath xmlns:m="http://schemas.openxmlformats.org/officeDocument/2006/math">
                    <m:r>
                      <a:rPr lang="en-US" sz="2000" b="0" i="1" smtClean="0">
                        <a:solidFill>
                          <a:srgbClr val="000000"/>
                        </a:solidFill>
                        <a:latin typeface="Cambria Math" panose="02040503050406030204" pitchFamily="18" charset="0"/>
                      </a:rPr>
                      <m:t>𝑃</m:t>
                    </m:r>
                  </m:oMath>
                </a14:m>
                <a:endParaRPr lang="en-US" sz="2000" dirty="0">
                  <a:solidFill>
                    <a:srgbClr val="000000"/>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2666731" y="5217276"/>
                <a:ext cx="1175194" cy="353943"/>
              </a:xfrm>
              <a:prstGeom prst="rect">
                <a:avLst/>
              </a:prstGeom>
              <a:blipFill rotWithShape="0">
                <a:blip r:embed="rId6"/>
                <a:stretch>
                  <a:fillRect l="-4663" t="-22414" b="-31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7489552" y="5217276"/>
                <a:ext cx="1222193" cy="353943"/>
              </a:xfrm>
              <a:prstGeom prst="rect">
                <a:avLst/>
              </a:prstGeom>
              <a:noFill/>
            </p:spPr>
            <p:txBody>
              <a:bodyPr wrap="none" rtlCol="0">
                <a:spAutoFit/>
              </a:bodyPr>
              <a:lstStyle/>
              <a:p>
                <a:r>
                  <a:rPr lang="en-US" sz="2000" dirty="0" smtClean="0">
                    <a:solidFill>
                      <a:srgbClr val="000000"/>
                    </a:solidFill>
                  </a:rPr>
                  <a:t>Verifier </a:t>
                </a:r>
                <a14:m>
                  <m:oMath xmlns:m="http://schemas.openxmlformats.org/officeDocument/2006/math">
                    <m:r>
                      <a:rPr lang="en-US" sz="2000" b="0" i="1" smtClean="0">
                        <a:solidFill>
                          <a:srgbClr val="000000"/>
                        </a:solidFill>
                        <a:latin typeface="Cambria Math" panose="02040503050406030204" pitchFamily="18" charset="0"/>
                      </a:rPr>
                      <m:t>𝑉</m:t>
                    </m:r>
                  </m:oMath>
                </a14:m>
                <a:endParaRPr lang="en-US" sz="2000" dirty="0">
                  <a:solidFill>
                    <a:srgbClr val="00000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7489552" y="5217276"/>
                <a:ext cx="1222193" cy="353943"/>
              </a:xfrm>
              <a:prstGeom prst="rect">
                <a:avLst/>
              </a:prstGeom>
              <a:blipFill rotWithShape="0">
                <a:blip r:embed="rId7"/>
                <a:stretch>
                  <a:fillRect l="-5000" t="-22414" b="-31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1071154" y="3339616"/>
                <a:ext cx="491737"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panose="02040503050406030204" pitchFamily="18" charset="0"/>
                        </a:rPr>
                        <m:t>𝑓</m:t>
                      </m:r>
                    </m:oMath>
                  </m:oMathPara>
                </a14:m>
                <a:endParaRPr lang="en-US" dirty="0">
                  <a:solidFill>
                    <a:schemeClr val="tx2"/>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071154" y="3339616"/>
                <a:ext cx="491737" cy="458587"/>
              </a:xfrm>
              <a:prstGeom prst="rect">
                <a:avLst/>
              </a:prstGeom>
              <a:blipFill rotWithShape="0">
                <a:blip r:embed="rId8"/>
                <a:stretch>
                  <a:fillRect l="-15000" t="-1333" b="-22667"/>
                </a:stretch>
              </a:blipFill>
            </p:spPr>
            <p:txBody>
              <a:bodyPr/>
              <a:lstStyle/>
              <a:p>
                <a:r>
                  <a:rPr lang="en-US">
                    <a:noFill/>
                  </a:rPr>
                  <a:t> </a:t>
                </a:r>
              </a:p>
            </p:txBody>
          </p:sp>
        </mc:Fallback>
      </mc:AlternateContent>
      <p:sp>
        <p:nvSpPr>
          <p:cNvPr id="37" name="TextBox 36"/>
          <p:cNvSpPr txBox="1"/>
          <p:nvPr/>
        </p:nvSpPr>
        <p:spPr>
          <a:xfrm>
            <a:off x="4061520" y="4056234"/>
            <a:ext cx="1087157" cy="353943"/>
          </a:xfrm>
          <a:prstGeom prst="rect">
            <a:avLst/>
          </a:prstGeom>
          <a:noFill/>
        </p:spPr>
        <p:txBody>
          <a:bodyPr wrap="none" rtlCol="0">
            <a:spAutoFit/>
          </a:bodyPr>
          <a:lstStyle/>
          <a:p>
            <a:r>
              <a:rPr lang="en-US" sz="2000" dirty="0" smtClean="0">
                <a:solidFill>
                  <a:srgbClr val="000000"/>
                </a:solidFill>
              </a:rPr>
              <a:t>f(</a:t>
            </a:r>
            <a:r>
              <a:rPr lang="en-US" sz="2000" dirty="0" err="1" smtClean="0">
                <a:solidFill>
                  <a:srgbClr val="000000"/>
                </a:solidFill>
              </a:rPr>
              <a:t>x,w</a:t>
            </a:r>
            <a:r>
              <a:rPr lang="en-US" sz="2000" dirty="0" smtClean="0">
                <a:solidFill>
                  <a:srgbClr val="000000"/>
                </a:solidFill>
              </a:rPr>
              <a:t>)=y</a:t>
            </a:r>
            <a:endParaRPr lang="en-US" sz="2000" dirty="0">
              <a:solidFill>
                <a:srgbClr val="000000"/>
              </a:solidFill>
            </a:endParaRPr>
          </a:p>
        </p:txBody>
      </p:sp>
      <mc:AlternateContent xmlns:mc="http://schemas.openxmlformats.org/markup-compatibility/2006" xmlns:a14="http://schemas.microsoft.com/office/drawing/2010/main">
        <mc:Choice Requires="a14">
          <p:sp>
            <p:nvSpPr>
              <p:cNvPr id="39" name="TextBox 38"/>
              <p:cNvSpPr txBox="1"/>
              <p:nvPr/>
            </p:nvSpPr>
            <p:spPr>
              <a:xfrm>
                <a:off x="4682729" y="1451057"/>
                <a:ext cx="1678345" cy="458587"/>
              </a:xfrm>
              <a:prstGeom prst="rect">
                <a:avLst/>
              </a:prstGeom>
              <a:noFill/>
            </p:spPr>
            <p:txBody>
              <a:bodyPr wrap="none" rtlCol="0">
                <a:spAutoFit/>
              </a:bodyPr>
              <a:lstStyle/>
              <a:p>
                <a:pPr algn="l"/>
                <a:r>
                  <a:rPr lang="en-US" b="1" dirty="0" smtClean="0">
                    <a:solidFill>
                      <a:srgbClr val="00B050"/>
                    </a:solidFill>
                  </a:rPr>
                  <a:t>(</a:t>
                </a:r>
                <a14:m>
                  <m:oMath xmlns:m="http://schemas.openxmlformats.org/officeDocument/2006/math">
                    <m:r>
                      <a:rPr lang="en-US" b="1" i="1" smtClean="0">
                        <a:solidFill>
                          <a:srgbClr val="00B050"/>
                        </a:solidFill>
                        <a:latin typeface="Cambria Math" panose="02040503050406030204" pitchFamily="18" charset="0"/>
                      </a:rPr>
                      <m:t>𝑽</m:t>
                    </m:r>
                  </m:oMath>
                </a14:m>
                <a:r>
                  <a:rPr lang="en-US" dirty="0" smtClean="0">
                    <a:solidFill>
                      <a:srgbClr val="00B050"/>
                    </a:solidFill>
                  </a:rPr>
                  <a:t> and </a:t>
                </a:r>
                <a14:m>
                  <m:oMath xmlns:m="http://schemas.openxmlformats.org/officeDocument/2006/math">
                    <m:r>
                      <a:rPr lang="en-US" b="0" i="1" smtClean="0">
                        <a:solidFill>
                          <a:srgbClr val="00B050"/>
                        </a:solidFill>
                        <a:latin typeface="Cambria Math" panose="02040503050406030204" pitchFamily="18" charset="0"/>
                      </a:rPr>
                      <m:t>𝜋</m:t>
                    </m:r>
                  </m:oMath>
                </a14:m>
                <a:r>
                  <a:rPr lang="en-US" dirty="0" smtClean="0">
                    <a:solidFill>
                      <a:srgbClr val="00B050"/>
                    </a:solidFill>
                  </a:rPr>
                  <a:t>)</a:t>
                </a:r>
              </a:p>
            </p:txBody>
          </p:sp>
        </mc:Choice>
        <mc:Fallback xmlns="">
          <p:sp>
            <p:nvSpPr>
              <p:cNvPr id="39" name="TextBox 38"/>
              <p:cNvSpPr txBox="1">
                <a:spLocks noRot="1" noChangeAspect="1" noMove="1" noResize="1" noEditPoints="1" noAdjustHandles="1" noChangeArrowheads="1" noChangeShapeType="1" noTextEdit="1"/>
              </p:cNvSpPr>
              <p:nvPr/>
            </p:nvSpPr>
            <p:spPr>
              <a:xfrm>
                <a:off x="4682729" y="1451057"/>
                <a:ext cx="1678345" cy="458587"/>
              </a:xfrm>
              <a:prstGeom prst="rect">
                <a:avLst/>
              </a:prstGeom>
              <a:blipFill rotWithShape="0">
                <a:blip r:embed="rId9"/>
                <a:stretch>
                  <a:fillRect l="-7273" t="-28000" r="-6545" b="-36000"/>
                </a:stretch>
              </a:blipFill>
            </p:spPr>
            <p:txBody>
              <a:bodyPr/>
              <a:lstStyle/>
              <a:p>
                <a:r>
                  <a:rPr lang="en-US">
                    <a:noFill/>
                  </a:rPr>
                  <a:t> </a:t>
                </a:r>
              </a:p>
            </p:txBody>
          </p:sp>
        </mc:Fallback>
      </mc:AlternateContent>
    </p:spTree>
    <p:extLst>
      <p:ext uri="{BB962C8B-B14F-4D97-AF65-F5344CB8AC3E}">
        <p14:creationId xmlns:p14="http://schemas.microsoft.com/office/powerpoint/2010/main" val="217885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32">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6" grpId="0"/>
      <p:bldP spid="29" grpId="0"/>
      <p:bldP spid="30" grpId="0"/>
      <p:bldP spid="32" grpId="0" build="allAtOnce"/>
      <p:bldP spid="7" grpId="0" animBg="1"/>
      <p:bldP spid="33" grpId="0"/>
      <p:bldP spid="39" grpId="0"/>
      <p:bldP spid="3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p:txBody>
          <a:bodyPr/>
          <a:lstStyle/>
          <a:p>
            <a:r>
              <a:rPr lang="en-US" dirty="0" smtClean="0"/>
              <a:t>Preprocessing </a:t>
            </a:r>
            <a:r>
              <a:rPr lang="en-US" dirty="0" err="1" smtClean="0"/>
              <a:t>zkSNARK</a:t>
            </a:r>
            <a:r>
              <a:rPr lang="en-US" dirty="0" smtClean="0"/>
              <a:t> </a:t>
            </a:r>
            <a:r>
              <a:rPr lang="en-US" dirty="0"/>
              <a:t>for NP: setting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473" y="3568910"/>
            <a:ext cx="838095" cy="170158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4574" y="3543512"/>
            <a:ext cx="825397" cy="1752381"/>
          </a:xfrm>
          <a:prstGeom prst="rect">
            <a:avLst/>
          </a:prstGeom>
        </p:spPr>
      </p:pic>
      <p:cxnSp>
        <p:nvCxnSpPr>
          <p:cNvPr id="13" name="Straight Arrow Connector 12"/>
          <p:cNvCxnSpPr>
            <a:stCxn id="6" idx="3"/>
          </p:cNvCxnSpPr>
          <p:nvPr/>
        </p:nvCxnSpPr>
        <p:spPr bwMode="auto">
          <a:xfrm flipV="1">
            <a:off x="4257568" y="4419702"/>
            <a:ext cx="3676755" cy="2"/>
          </a:xfrm>
          <a:prstGeom prst="straightConnector1">
            <a:avLst/>
          </a:prstGeom>
          <a:solidFill>
            <a:srgbClr val="FFFFFF"/>
          </a:solidFill>
          <a:ln w="38100" cap="flat" cmpd="sng" algn="ctr">
            <a:solidFill>
              <a:srgbClr val="FFC000"/>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7" name="Up Ribbon 26"/>
              <p:cNvSpPr/>
              <p:nvPr/>
            </p:nvSpPr>
            <p:spPr bwMode="auto">
              <a:xfrm>
                <a:off x="5335304" y="4927315"/>
                <a:ext cx="1649089" cy="657046"/>
              </a:xfrm>
              <a:prstGeom prst="ribbon2">
                <a:avLst>
                  <a:gd name="adj1" fmla="val 12028"/>
                  <a:gd name="adj2" fmla="val 68483"/>
                </a:avLst>
              </a:prstGeom>
              <a:solidFill>
                <a:srgbClr val="99FF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000" dirty="0">
                    <a:solidFill>
                      <a:srgbClr val="000000"/>
                    </a:solidFill>
                  </a:rPr>
                  <a:t>proof </a:t>
                </a:r>
                <a14:m>
                  <m:oMath xmlns:m="http://schemas.openxmlformats.org/officeDocument/2006/math">
                    <m:r>
                      <a:rPr lang="en-US" sz="2000" i="1">
                        <a:solidFill>
                          <a:srgbClr val="000000"/>
                        </a:solidFill>
                        <a:latin typeface="Cambria Math" panose="02040503050406030204" pitchFamily="18" charset="0"/>
                      </a:rPr>
                      <m:t>𝜋</m:t>
                    </m:r>
                  </m:oMath>
                </a14:m>
                <a:endParaRPr lang="en-US" sz="2000" dirty="0">
                  <a:solidFill>
                    <a:srgbClr val="000000"/>
                  </a:solidFill>
                </a:endParaRPr>
              </a:p>
            </p:txBody>
          </p:sp>
        </mc:Choice>
        <mc:Fallback xmlns="">
          <p:sp>
            <p:nvSpPr>
              <p:cNvPr id="27" name="Up Ribbon 26"/>
              <p:cNvSpPr>
                <a:spLocks noRot="1" noChangeAspect="1" noMove="1" noResize="1" noEditPoints="1" noAdjustHandles="1" noChangeArrowheads="1" noChangeShapeType="1" noTextEdit="1"/>
              </p:cNvSpPr>
              <p:nvPr/>
            </p:nvSpPr>
            <p:spPr bwMode="auto">
              <a:xfrm>
                <a:off x="5335304" y="4927315"/>
                <a:ext cx="1649089" cy="657046"/>
              </a:xfrm>
              <a:prstGeom prst="ribbon2">
                <a:avLst>
                  <a:gd name="adj1" fmla="val 12028"/>
                  <a:gd name="adj2" fmla="val 68483"/>
                </a:avLst>
              </a:prstGeom>
              <a:blipFill rotWithShape="0">
                <a:blip r:embed="rId4"/>
                <a:stretch>
                  <a:fillRect/>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200131" y="5217276"/>
                <a:ext cx="1175194" cy="353943"/>
              </a:xfrm>
              <a:prstGeom prst="rect">
                <a:avLst/>
              </a:prstGeom>
              <a:noFill/>
            </p:spPr>
            <p:txBody>
              <a:bodyPr wrap="none" rtlCol="0">
                <a:spAutoFit/>
              </a:bodyPr>
              <a:lstStyle/>
              <a:p>
                <a:r>
                  <a:rPr lang="en-US" sz="2000" dirty="0" smtClean="0">
                    <a:solidFill>
                      <a:srgbClr val="000000"/>
                    </a:solidFill>
                  </a:rPr>
                  <a:t>Prover </a:t>
                </a:r>
                <a14:m>
                  <m:oMath xmlns:m="http://schemas.openxmlformats.org/officeDocument/2006/math">
                    <m:r>
                      <a:rPr lang="en-US" sz="2000" b="0" i="1" smtClean="0">
                        <a:solidFill>
                          <a:srgbClr val="000000"/>
                        </a:solidFill>
                        <a:latin typeface="Cambria Math" panose="02040503050406030204" pitchFamily="18" charset="0"/>
                      </a:rPr>
                      <m:t>𝑃</m:t>
                    </m:r>
                  </m:oMath>
                </a14:m>
                <a:endParaRPr lang="en-US" sz="2000" dirty="0">
                  <a:solidFill>
                    <a:srgbClr val="000000"/>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200131" y="5217276"/>
                <a:ext cx="1175194" cy="353943"/>
              </a:xfrm>
              <a:prstGeom prst="rect">
                <a:avLst/>
              </a:prstGeom>
              <a:blipFill rotWithShape="0">
                <a:blip r:embed="rId5"/>
                <a:stretch>
                  <a:fillRect l="-5181" t="-22414" b="-31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5105048" y="2740677"/>
                <a:ext cx="1576202" cy="353943"/>
              </a:xfrm>
              <a:prstGeom prst="rect">
                <a:avLst/>
              </a:prstGeom>
              <a:noFill/>
            </p:spPr>
            <p:txBody>
              <a:bodyPr wrap="none" rtlCol="0">
                <a:spAutoFit/>
              </a:bodyPr>
              <a:lstStyle/>
              <a:p>
                <a:r>
                  <a:rPr lang="en-US" sz="2000" dirty="0" smtClean="0">
                    <a:solidFill>
                      <a:srgbClr val="000000"/>
                    </a:solidFill>
                  </a:rPr>
                  <a:t>Generator </a:t>
                </a:r>
                <a14:m>
                  <m:oMath xmlns:m="http://schemas.openxmlformats.org/officeDocument/2006/math">
                    <m:r>
                      <a:rPr lang="en-US" sz="2000" b="0" i="1" smtClean="0">
                        <a:solidFill>
                          <a:srgbClr val="000000"/>
                        </a:solidFill>
                        <a:latin typeface="Cambria Math" panose="02040503050406030204" pitchFamily="18" charset="0"/>
                      </a:rPr>
                      <m:t>𝐺</m:t>
                    </m:r>
                  </m:oMath>
                </a14:m>
                <a:endParaRPr lang="en-US" sz="2000" dirty="0">
                  <a:solidFill>
                    <a:srgbClr val="00000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5105048" y="2740677"/>
                <a:ext cx="1576202" cy="353943"/>
              </a:xfrm>
              <a:prstGeom prst="rect">
                <a:avLst/>
              </a:prstGeom>
              <a:blipFill rotWithShape="0">
                <a:blip r:embed="rId6"/>
                <a:stretch>
                  <a:fillRect l="-3861" t="-22414" b="-31034"/>
                </a:stretch>
              </a:blipFill>
            </p:spPr>
            <p:txBody>
              <a:bodyPr/>
              <a:lstStyle/>
              <a:p>
                <a:r>
                  <a:rPr lang="en-US">
                    <a:noFill/>
                  </a:rPr>
                  <a:t> </a:t>
                </a:r>
              </a:p>
            </p:txBody>
          </p:sp>
        </mc:Fallback>
      </mc:AlternateContent>
      <p:sp>
        <p:nvSpPr>
          <p:cNvPr id="37" name="TextBox 36"/>
          <p:cNvSpPr txBox="1"/>
          <p:nvPr/>
        </p:nvSpPr>
        <p:spPr>
          <a:xfrm>
            <a:off x="4594920" y="4056234"/>
            <a:ext cx="1087157" cy="353943"/>
          </a:xfrm>
          <a:prstGeom prst="rect">
            <a:avLst/>
          </a:prstGeom>
          <a:noFill/>
        </p:spPr>
        <p:txBody>
          <a:bodyPr wrap="none" rtlCol="0">
            <a:spAutoFit/>
          </a:bodyPr>
          <a:lstStyle/>
          <a:p>
            <a:r>
              <a:rPr lang="en-US" sz="2000" dirty="0" smtClean="0">
                <a:solidFill>
                  <a:srgbClr val="000000"/>
                </a:solidFill>
              </a:rPr>
              <a:t>f(</a:t>
            </a:r>
            <a:r>
              <a:rPr lang="en-US" sz="2000" dirty="0" err="1" smtClean="0">
                <a:solidFill>
                  <a:srgbClr val="000000"/>
                </a:solidFill>
              </a:rPr>
              <a:t>x,w</a:t>
            </a:r>
            <a:r>
              <a:rPr lang="en-US" sz="2000" dirty="0" smtClean="0">
                <a:solidFill>
                  <a:srgbClr val="000000"/>
                </a:solidFill>
              </a:rPr>
              <a:t>)=y</a:t>
            </a:r>
            <a:endParaRPr lang="en-US" sz="2000" dirty="0">
              <a:solidFill>
                <a:srgbClr val="000000"/>
              </a:solidFill>
            </a:endParaRPr>
          </a:p>
        </p:txBody>
      </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33683" r="49815"/>
          <a:stretch/>
        </p:blipFill>
        <p:spPr>
          <a:xfrm>
            <a:off x="5526435" y="879309"/>
            <a:ext cx="733425" cy="1815873"/>
          </a:xfrm>
          <a:prstGeom prst="rect">
            <a:avLst/>
          </a:prstGeom>
        </p:spPr>
      </p:pic>
      <p:cxnSp>
        <p:nvCxnSpPr>
          <p:cNvPr id="10" name="Straight Arrow Connector 9"/>
          <p:cNvCxnSpPr/>
          <p:nvPr/>
        </p:nvCxnSpPr>
        <p:spPr bwMode="auto">
          <a:xfrm flipH="1">
            <a:off x="3990975" y="2095500"/>
            <a:ext cx="1535460" cy="1457325"/>
          </a:xfrm>
          <a:prstGeom prst="straightConnector1">
            <a:avLst/>
          </a:prstGeom>
          <a:solidFill>
            <a:srgbClr val="FFFFFF"/>
          </a:solidFill>
          <a:ln w="28575" cap="flat" cmpd="sng" algn="ctr">
            <a:solidFill>
              <a:srgbClr val="00B05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4" name="TextBox 33"/>
              <p:cNvSpPr txBox="1"/>
              <p:nvPr/>
            </p:nvSpPr>
            <p:spPr>
              <a:xfrm rot="19145821">
                <a:off x="3571226" y="2500106"/>
                <a:ext cx="1886542" cy="353943"/>
              </a:xfrm>
              <a:prstGeom prst="rect">
                <a:avLst/>
              </a:prstGeom>
              <a:noFill/>
            </p:spPr>
            <p:txBody>
              <a:bodyPr wrap="none" rtlCol="0">
                <a:spAutoFit/>
              </a:bodyPr>
              <a:lstStyle/>
              <a:p>
                <a:r>
                  <a:rPr lang="en-US" sz="2000" dirty="0" smtClean="0">
                    <a:solidFill>
                      <a:srgbClr val="000000"/>
                    </a:solidFill>
                  </a:rPr>
                  <a:t>Proving key </a:t>
                </a:r>
                <a14:m>
                  <m:oMath xmlns:m="http://schemas.openxmlformats.org/officeDocument/2006/math">
                    <m:r>
                      <m:rPr>
                        <m:nor/>
                      </m:rPr>
                      <a:rPr lang="en-US" sz="2000" b="0" i="0" smtClean="0">
                        <a:solidFill>
                          <a:srgbClr val="000000"/>
                        </a:solidFill>
                        <a:latin typeface="Cambria Math" panose="02040503050406030204" pitchFamily="18" charset="0"/>
                      </a:rPr>
                      <m:t>pk</m:t>
                    </m:r>
                  </m:oMath>
                </a14:m>
                <a:endParaRPr lang="en-US" sz="2000" dirty="0">
                  <a:solidFill>
                    <a:srgbClr val="000000"/>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rot="19145821">
                <a:off x="3571226" y="2500106"/>
                <a:ext cx="1886542" cy="353943"/>
              </a:xfrm>
              <a:prstGeom prst="rect">
                <a:avLst/>
              </a:prstGeom>
              <a:blipFill rotWithShape="0">
                <a:blip r:embed="rId8"/>
                <a:stretch>
                  <a:fillRect l="-5128" r="-2564" b="-7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rot="2081646">
                <a:off x="6304911" y="2518211"/>
                <a:ext cx="2257606" cy="353943"/>
              </a:xfrm>
              <a:prstGeom prst="rect">
                <a:avLst/>
              </a:prstGeom>
              <a:noFill/>
            </p:spPr>
            <p:txBody>
              <a:bodyPr wrap="none" rtlCol="0">
                <a:spAutoFit/>
              </a:bodyPr>
              <a:lstStyle/>
              <a:p>
                <a:r>
                  <a:rPr lang="en-US" sz="2000" dirty="0" smtClean="0">
                    <a:solidFill>
                      <a:srgbClr val="000000"/>
                    </a:solidFill>
                  </a:rPr>
                  <a:t>Verification key </a:t>
                </a:r>
                <a14:m>
                  <m:oMath xmlns:m="http://schemas.openxmlformats.org/officeDocument/2006/math">
                    <m:r>
                      <m:rPr>
                        <m:nor/>
                      </m:rPr>
                      <a:rPr lang="en-US" sz="2000" b="0" i="0" smtClean="0">
                        <a:solidFill>
                          <a:srgbClr val="000000"/>
                        </a:solidFill>
                        <a:latin typeface="Cambria Math" panose="02040503050406030204" pitchFamily="18" charset="0"/>
                      </a:rPr>
                      <m:t>vk</m:t>
                    </m:r>
                  </m:oMath>
                </a14:m>
                <a:endParaRPr lang="en-US" sz="2000" dirty="0">
                  <a:solidFill>
                    <a:srgbClr val="00000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rot="2081646">
                <a:off x="6304911" y="2518211"/>
                <a:ext cx="2257606" cy="353943"/>
              </a:xfrm>
              <a:prstGeom prst="rect">
                <a:avLst/>
              </a:prstGeom>
              <a:blipFill rotWithShape="0">
                <a:blip r:embed="rId9"/>
                <a:stretch>
                  <a:fillRect l="-4720" t="-5385"/>
                </a:stretch>
              </a:blipFill>
            </p:spPr>
            <p:txBody>
              <a:bodyPr/>
              <a:lstStyle/>
              <a:p>
                <a:r>
                  <a:rPr lang="en-US">
                    <a:noFill/>
                  </a:rPr>
                  <a:t> </a:t>
                </a:r>
              </a:p>
            </p:txBody>
          </p:sp>
        </mc:Fallback>
      </mc:AlternateContent>
      <p:cxnSp>
        <p:nvCxnSpPr>
          <p:cNvPr id="41" name="Straight Arrow Connector 40"/>
          <p:cNvCxnSpPr/>
          <p:nvPr/>
        </p:nvCxnSpPr>
        <p:spPr bwMode="auto">
          <a:xfrm>
            <a:off x="6231146" y="2095500"/>
            <a:ext cx="2188954" cy="1502789"/>
          </a:xfrm>
          <a:prstGeom prst="straightConnector1">
            <a:avLst/>
          </a:prstGeom>
          <a:solidFill>
            <a:srgbClr val="FFFFFF"/>
          </a:solidFill>
          <a:ln w="28575" cap="flat" cmpd="sng" algn="ctr">
            <a:solidFill>
              <a:srgbClr val="00B05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42" name="TextBox 41"/>
              <p:cNvSpPr txBox="1"/>
              <p:nvPr/>
            </p:nvSpPr>
            <p:spPr>
              <a:xfrm>
                <a:off x="5034697" y="986289"/>
                <a:ext cx="491738"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𝑓</m:t>
                      </m:r>
                    </m:oMath>
                  </m:oMathPara>
                </a14:m>
                <a:endParaRPr lang="en-US" dirty="0">
                  <a:solidFill>
                    <a:schemeClr val="tx1"/>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5034697" y="986289"/>
                <a:ext cx="491738" cy="458587"/>
              </a:xfrm>
              <a:prstGeom prst="rect">
                <a:avLst/>
              </a:prstGeom>
              <a:blipFill rotWithShape="0">
                <a:blip r:embed="rId10"/>
                <a:stretch>
                  <a:fillRect l="-14815" t="-1333" b="-2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8056" y="1352550"/>
                <a:ext cx="3054041" cy="3970318"/>
              </a:xfrm>
              <a:prstGeom prst="rect">
                <a:avLst/>
              </a:prstGeom>
              <a:solidFill>
                <a:schemeClr val="tx2">
                  <a:lumMod val="85000"/>
                </a:schemeClr>
              </a:solidFill>
            </p:spPr>
            <p:txBody>
              <a:bodyPr wrap="none" rtlCol="0">
                <a:spAutoFit/>
              </a:bodyPr>
              <a:lstStyle/>
              <a:p>
                <a:pPr marL="228600" indent="-228600" algn="l">
                  <a:lnSpc>
                    <a:spcPct val="150000"/>
                  </a:lnSpc>
                </a:pPr>
                <a:r>
                  <a:rPr lang="en-US" sz="2400" dirty="0" smtClean="0">
                    <a:solidFill>
                      <a:schemeClr val="tx1"/>
                    </a:solidFill>
                  </a:rPr>
                  <a:t>Variants:</a:t>
                </a:r>
              </a:p>
              <a:p>
                <a:pPr marL="228600" indent="-228600" algn="l">
                  <a:lnSpc>
                    <a:spcPct val="150000"/>
                  </a:lnSpc>
                  <a:buFont typeface="Arial" panose="020B0604020202020204" pitchFamily="34" charset="0"/>
                  <a:buChar char="•"/>
                </a:pPr>
                <a:r>
                  <a:rPr lang="en-US" sz="2400" dirty="0" smtClean="0">
                    <a:solidFill>
                      <a:schemeClr val="tx1"/>
                    </a:solidFill>
                  </a:rPr>
                  <a:t>Dependence on </a:t>
                </a:r>
                <a14:m>
                  <m:oMath xmlns:m="http://schemas.openxmlformats.org/officeDocument/2006/math">
                    <m:r>
                      <a:rPr lang="en-US" sz="2400" i="1">
                        <a:solidFill>
                          <a:schemeClr val="tx1"/>
                        </a:solidFill>
                        <a:latin typeface="Cambria Math" panose="02040503050406030204" pitchFamily="18" charset="0"/>
                      </a:rPr>
                      <m:t>𝑓</m:t>
                    </m:r>
                  </m:oMath>
                </a14:m>
                <a:endParaRPr lang="en-US" sz="2400" dirty="0">
                  <a:solidFill>
                    <a:schemeClr val="tx1"/>
                  </a:solidFill>
                </a:endParaRPr>
              </a:p>
              <a:p>
                <a:pPr marL="228600" indent="-228600" algn="l">
                  <a:lnSpc>
                    <a:spcPct val="150000"/>
                  </a:lnSpc>
                  <a:buFont typeface="Arial" panose="020B0604020202020204" pitchFamily="34" charset="0"/>
                  <a:buChar char="•"/>
                </a:pPr>
                <a:r>
                  <a:rPr lang="en-US" sz="2400" dirty="0" smtClean="0">
                    <a:solidFill>
                      <a:schemeClr val="tx1"/>
                    </a:solidFill>
                  </a:rPr>
                  <a:t>Cheap / expensive</a:t>
                </a:r>
              </a:p>
              <a:p>
                <a:pPr marL="228600" indent="-228600" algn="l">
                  <a:lnSpc>
                    <a:spcPct val="150000"/>
                  </a:lnSpc>
                  <a:buFont typeface="Arial" panose="020B0604020202020204" pitchFamily="34" charset="0"/>
                  <a:buChar char="•"/>
                </a:pPr>
                <a:r>
                  <a:rPr lang="en-US" sz="2400" dirty="0" smtClean="0">
                    <a:solidFill>
                      <a:schemeClr val="tx1"/>
                    </a:solidFill>
                  </a:rPr>
                  <a:t>Secret / public</a:t>
                </a:r>
                <a:br>
                  <a:rPr lang="en-US" sz="2400" dirty="0" smtClean="0">
                    <a:solidFill>
                      <a:schemeClr val="tx1"/>
                    </a:solidFill>
                  </a:rPr>
                </a:br>
                <a:r>
                  <a:rPr lang="en-US" sz="2400" dirty="0" smtClean="0">
                    <a:solidFill>
                      <a:schemeClr val="tx1"/>
                    </a:solidFill>
                  </a:rPr>
                  <a:t>randomness</a:t>
                </a:r>
              </a:p>
              <a:p>
                <a:pPr marL="228600" indent="-228600" algn="l">
                  <a:lnSpc>
                    <a:spcPct val="150000"/>
                  </a:lnSpc>
                  <a:buFont typeface="Arial" panose="020B0604020202020204" pitchFamily="34" charset="0"/>
                  <a:buChar char="•"/>
                </a:pPr>
                <a:r>
                  <a:rPr lang="en-US" sz="2400" dirty="0" smtClean="0">
                    <a:solidFill>
                      <a:schemeClr val="tx1"/>
                    </a:solidFill>
                  </a:rPr>
                  <a:t>Publicly-verifiable /</a:t>
                </a:r>
                <a:br>
                  <a:rPr lang="en-US" sz="2400" dirty="0" smtClean="0">
                    <a:solidFill>
                      <a:schemeClr val="tx1"/>
                    </a:solidFill>
                  </a:rPr>
                </a:br>
                <a:r>
                  <a:rPr lang="en-US" sz="2400" dirty="0" smtClean="0">
                    <a:solidFill>
                      <a:schemeClr val="tx1"/>
                    </a:solidFill>
                  </a:rPr>
                  <a:t>designated-verifier</a:t>
                </a:r>
              </a:p>
            </p:txBody>
          </p:sp>
        </mc:Choice>
        <mc:Fallback xmlns="">
          <p:sp>
            <p:nvSpPr>
              <p:cNvPr id="14" name="TextBox 13"/>
              <p:cNvSpPr txBox="1">
                <a:spLocks noRot="1" noChangeAspect="1" noMove="1" noResize="1" noEditPoints="1" noAdjustHandles="1" noChangeArrowheads="1" noChangeShapeType="1" noTextEdit="1"/>
              </p:cNvSpPr>
              <p:nvPr/>
            </p:nvSpPr>
            <p:spPr>
              <a:xfrm>
                <a:off x="58056" y="1352550"/>
                <a:ext cx="3054041" cy="3970318"/>
              </a:xfrm>
              <a:prstGeom prst="rect">
                <a:avLst/>
              </a:prstGeom>
              <a:blipFill rotWithShape="0">
                <a:blip r:embed="rId11"/>
                <a:stretch>
                  <a:fillRect l="-3194" b="-1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6634948" y="940969"/>
                <a:ext cx="465191"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6634948" y="940969"/>
                <a:ext cx="465191" cy="458587"/>
              </a:xfrm>
              <a:prstGeom prst="rect">
                <a:avLst/>
              </a:prstGeom>
              <a:blipFill rotWithShape="0">
                <a:blip r:embed="rId12"/>
                <a:stretch>
                  <a:fillRect l="-11688" t="-1316" b="-7895"/>
                </a:stretch>
              </a:blipFill>
            </p:spPr>
            <p:txBody>
              <a:bodyPr/>
              <a:lstStyle/>
              <a:p>
                <a:r>
                  <a:rPr lang="en-US">
                    <a:noFill/>
                  </a:rPr>
                  <a:t> </a:t>
                </a:r>
              </a:p>
            </p:txBody>
          </p:sp>
        </mc:Fallback>
      </mc:AlternateContent>
      <p:cxnSp>
        <p:nvCxnSpPr>
          <p:cNvPr id="47" name="Straight Arrow Connector 46"/>
          <p:cNvCxnSpPr/>
          <p:nvPr/>
        </p:nvCxnSpPr>
        <p:spPr bwMode="auto">
          <a:xfrm>
            <a:off x="5280566" y="1311238"/>
            <a:ext cx="317421" cy="326057"/>
          </a:xfrm>
          <a:prstGeom prst="straightConnector1">
            <a:avLst/>
          </a:prstGeom>
          <a:solidFill>
            <a:srgbClr val="FFFFFF"/>
          </a:solidFill>
          <a:ln w="28575" cap="flat" cmpd="sng" algn="ctr">
            <a:solidFill>
              <a:srgbClr val="00B050"/>
            </a:solidFill>
            <a:prstDash val="solid"/>
            <a:round/>
            <a:headEnd type="none" w="med" len="med"/>
            <a:tailEnd type="triangle"/>
          </a:ln>
          <a:effectLst/>
        </p:spPr>
      </p:cxnSp>
      <p:cxnSp>
        <p:nvCxnSpPr>
          <p:cNvPr id="48" name="Straight Arrow Connector 47"/>
          <p:cNvCxnSpPr/>
          <p:nvPr/>
        </p:nvCxnSpPr>
        <p:spPr bwMode="auto">
          <a:xfrm flipH="1">
            <a:off x="6240689" y="1277257"/>
            <a:ext cx="394259" cy="374197"/>
          </a:xfrm>
          <a:prstGeom prst="straightConnector1">
            <a:avLst/>
          </a:prstGeom>
          <a:solidFill>
            <a:srgbClr val="FFFFFF"/>
          </a:solidFill>
          <a:ln w="28575"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9737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4" grpId="0"/>
      <p:bldP spid="40" grpId="0"/>
      <p:bldP spid="42" grpId="0"/>
      <p:bldP spid="14" grpId="0" animBg="1"/>
      <p:bldP spid="4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33" name="Rectangle 32"/>
          <p:cNvSpPr/>
          <p:nvPr/>
        </p:nvSpPr>
        <p:spPr bwMode="auto">
          <a:xfrm>
            <a:off x="2855343" y="5488560"/>
            <a:ext cx="3342192" cy="258793"/>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34" name="Rectangle 33"/>
          <p:cNvSpPr/>
          <p:nvPr/>
        </p:nvSpPr>
        <p:spPr bwMode="auto">
          <a:xfrm>
            <a:off x="370936" y="6023086"/>
            <a:ext cx="5826599" cy="258793"/>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26" name="Rectangle 25"/>
          <p:cNvSpPr/>
          <p:nvPr/>
        </p:nvSpPr>
        <p:spPr bwMode="auto">
          <a:xfrm>
            <a:off x="6771736" y="3863274"/>
            <a:ext cx="1515991" cy="225647"/>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39" name="Rectangle 38"/>
          <p:cNvSpPr/>
          <p:nvPr/>
        </p:nvSpPr>
        <p:spPr bwMode="auto">
          <a:xfrm>
            <a:off x="4425950" y="2812495"/>
            <a:ext cx="4553927" cy="255465"/>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21" name="Rectangle 20"/>
          <p:cNvSpPr/>
          <p:nvPr/>
        </p:nvSpPr>
        <p:spPr bwMode="auto">
          <a:xfrm>
            <a:off x="3962400" y="3588325"/>
            <a:ext cx="5017477" cy="255465"/>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27" name="Rectangle 26"/>
          <p:cNvSpPr/>
          <p:nvPr/>
        </p:nvSpPr>
        <p:spPr bwMode="auto">
          <a:xfrm>
            <a:off x="4654550" y="1776057"/>
            <a:ext cx="4325327" cy="255465"/>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35" name="Rectangle 34"/>
          <p:cNvSpPr/>
          <p:nvPr/>
        </p:nvSpPr>
        <p:spPr bwMode="auto">
          <a:xfrm>
            <a:off x="4425950" y="3321625"/>
            <a:ext cx="4553927" cy="255465"/>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36" name="Rectangle 35"/>
          <p:cNvSpPr/>
          <p:nvPr/>
        </p:nvSpPr>
        <p:spPr bwMode="auto">
          <a:xfrm>
            <a:off x="2510287" y="5753818"/>
            <a:ext cx="3687248" cy="258793"/>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5" name="Title 4"/>
          <p:cNvSpPr>
            <a:spLocks noGrp="1"/>
          </p:cNvSpPr>
          <p:nvPr>
            <p:ph type="title"/>
          </p:nvPr>
        </p:nvSpPr>
        <p:spPr/>
        <p:txBody>
          <a:bodyPr/>
          <a:lstStyle/>
          <a:p>
            <a:r>
              <a:rPr lang="en-US" dirty="0" smtClean="0"/>
              <a:t>SNARK constructions</a:t>
            </a:r>
            <a:br>
              <a:rPr lang="en-US" dirty="0" smtClean="0"/>
            </a:br>
            <a:r>
              <a:rPr lang="en-US" sz="2400" dirty="0" smtClean="0"/>
              <a:t>for general NP statement</a:t>
            </a:r>
            <a:endParaRPr lang="en-US" dirty="0"/>
          </a:p>
        </p:txBody>
      </p:sp>
      <p:sp>
        <p:nvSpPr>
          <p:cNvPr id="29" name="Content Placeholder 2"/>
          <p:cNvSpPr txBox="1">
            <a:spLocks/>
          </p:cNvSpPr>
          <p:nvPr/>
        </p:nvSpPr>
        <p:spPr bwMode="auto">
          <a:xfrm>
            <a:off x="161924" y="4444689"/>
            <a:ext cx="6100063" cy="179562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a:tabLst>
                <a:tab pos="5883275" algn="r"/>
              </a:tabLst>
            </a:pPr>
            <a:r>
              <a:rPr lang="en-US" sz="2800" dirty="0"/>
              <a:t>PCP-based SNARKs</a:t>
            </a:r>
          </a:p>
          <a:p>
            <a:pPr marL="457200" lvl="1">
              <a:tabLst>
                <a:tab pos="5883275" algn="r"/>
              </a:tabLst>
            </a:pPr>
            <a:r>
              <a:rPr lang="en-US" dirty="0"/>
              <a:t>Theory</a:t>
            </a:r>
            <a:r>
              <a:rPr lang="en-US" sz="1600" dirty="0"/>
              <a:t>	</a:t>
            </a:r>
            <a:r>
              <a:rPr lang="en-US" sz="1600" dirty="0" smtClean="0"/>
              <a:t> [</a:t>
            </a:r>
            <a:r>
              <a:rPr lang="en-US" sz="1600" dirty="0"/>
              <a:t>BFLS 91</a:t>
            </a:r>
            <a:r>
              <a:rPr lang="en-US" sz="1600" dirty="0" smtClean="0"/>
              <a:t>] [Kilian 92] [</a:t>
            </a:r>
            <a:r>
              <a:rPr lang="en-US" sz="1600" dirty="0" err="1" smtClean="0"/>
              <a:t>Micali</a:t>
            </a:r>
            <a:r>
              <a:rPr lang="en-US" sz="1600" dirty="0" smtClean="0"/>
              <a:t> </a:t>
            </a:r>
            <a:r>
              <a:rPr lang="en-US" sz="1600" dirty="0"/>
              <a:t>94</a:t>
            </a:r>
            <a:r>
              <a:rPr lang="en-US" sz="1600" dirty="0" smtClean="0"/>
              <a:t>]</a:t>
            </a:r>
            <a:br>
              <a:rPr lang="en-US" sz="1600" dirty="0" smtClean="0"/>
            </a:br>
            <a:r>
              <a:rPr lang="en-US" sz="1600" dirty="0"/>
              <a:t>	</a:t>
            </a:r>
            <a:r>
              <a:rPr lang="en-US" sz="1800" dirty="0"/>
              <a:t>{… PCP literature …}</a:t>
            </a:r>
            <a:br>
              <a:rPr lang="en-US" sz="1800" dirty="0"/>
            </a:br>
            <a:r>
              <a:rPr lang="en-US" sz="1600" dirty="0" smtClean="0"/>
              <a:t>	[</a:t>
            </a:r>
            <a:r>
              <a:rPr lang="en-US" sz="1600" dirty="0" err="1" smtClean="0"/>
              <a:t>Bitansky</a:t>
            </a:r>
            <a:r>
              <a:rPr lang="en-US" sz="1600" dirty="0" smtClean="0"/>
              <a:t> Canetti Chiesa Tromer 11]</a:t>
            </a:r>
          </a:p>
          <a:p>
            <a:pPr marL="171450" lvl="1" indent="0">
              <a:buNone/>
              <a:tabLst>
                <a:tab pos="5883275" algn="r"/>
              </a:tabLst>
            </a:pPr>
            <a:r>
              <a:rPr lang="en-US" sz="1600" dirty="0" smtClean="0"/>
              <a:t>	</a:t>
            </a:r>
            <a:r>
              <a:rPr lang="he-IL" sz="1600" dirty="0" smtClean="0"/>
              <a:t>]</a:t>
            </a:r>
            <a:r>
              <a:rPr lang="it-IT" sz="1600" dirty="0"/>
              <a:t>Ben-Sasson</a:t>
            </a:r>
            <a:r>
              <a:rPr lang="he-IL" sz="1600" dirty="0"/>
              <a:t> </a:t>
            </a:r>
            <a:r>
              <a:rPr lang="it-IT" sz="1600" dirty="0"/>
              <a:t>Chiesa</a:t>
            </a:r>
            <a:r>
              <a:rPr lang="he-IL" sz="1600" dirty="0"/>
              <a:t> </a:t>
            </a:r>
            <a:r>
              <a:rPr lang="it-IT" sz="1600" dirty="0"/>
              <a:t>Genkin</a:t>
            </a:r>
            <a:r>
              <a:rPr lang="he-IL" sz="1600" dirty="0"/>
              <a:t> </a:t>
            </a:r>
            <a:r>
              <a:rPr lang="it-IT" sz="1600" dirty="0"/>
              <a:t>Tromer</a:t>
            </a:r>
            <a:r>
              <a:rPr lang="en-US" sz="1600" dirty="0"/>
              <a:t> </a:t>
            </a:r>
            <a:r>
              <a:rPr lang="en-US" sz="1600" dirty="0" smtClean="0"/>
              <a:t>13]</a:t>
            </a:r>
          </a:p>
          <a:p>
            <a:pPr marL="171450" lvl="1" indent="0">
              <a:buNone/>
              <a:tabLst>
                <a:tab pos="5883275" algn="r"/>
              </a:tabLst>
            </a:pPr>
            <a:r>
              <a:rPr lang="en-US" sz="1600" dirty="0" smtClean="0"/>
              <a:t>	[</a:t>
            </a:r>
            <a:r>
              <a:rPr lang="en-US" sz="1600" dirty="0" err="1" smtClean="0"/>
              <a:t>Bitansky</a:t>
            </a:r>
            <a:r>
              <a:rPr lang="en-US" sz="1600" dirty="0" smtClean="0"/>
              <a:t> Canetti Chiesa </a:t>
            </a:r>
            <a:r>
              <a:rPr lang="en-US" sz="1600" dirty="0" err="1" smtClean="0"/>
              <a:t>Goldwasser</a:t>
            </a:r>
            <a:r>
              <a:rPr lang="en-US" sz="1600" dirty="0" smtClean="0"/>
              <a:t> Lin Rubinstein Tromer 14]</a:t>
            </a:r>
            <a:endParaRPr lang="en-US" sz="1600" dirty="0"/>
          </a:p>
          <a:p>
            <a:pPr marL="457200" lvl="1">
              <a:tabLst>
                <a:tab pos="5883275" algn="r"/>
              </a:tabLst>
            </a:pPr>
            <a:r>
              <a:rPr lang="en-US" dirty="0">
                <a:solidFill>
                  <a:srgbClr val="00B050"/>
                </a:solidFill>
              </a:rPr>
              <a:t>No trust assumption</a:t>
            </a:r>
          </a:p>
        </p:txBody>
      </p:sp>
      <p:sp>
        <p:nvSpPr>
          <p:cNvPr id="38" name="Content Placeholder 2"/>
          <p:cNvSpPr txBox="1">
            <a:spLocks/>
          </p:cNvSpPr>
          <p:nvPr/>
        </p:nvSpPr>
        <p:spPr bwMode="auto">
          <a:xfrm>
            <a:off x="161925" y="3622355"/>
            <a:ext cx="8982053" cy="11483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1371600" lvl="3" indent="0">
              <a:lnSpc>
                <a:spcPct val="100000"/>
              </a:lnSpc>
              <a:buFontTx/>
              <a:buNone/>
              <a:tabLst>
                <a:tab pos="8686800" algn="r"/>
              </a:tabLst>
            </a:pPr>
            <a:r>
              <a:rPr lang="en-US" sz="1800" kern="0" dirty="0" smtClean="0"/>
              <a:t>[</a:t>
            </a:r>
          </a:p>
          <a:p>
            <a:pPr lvl="1">
              <a:lnSpc>
                <a:spcPct val="100000"/>
              </a:lnSpc>
              <a:tabLst>
                <a:tab pos="8686800" algn="r"/>
              </a:tabLst>
            </a:pPr>
            <a:r>
              <a:rPr lang="en-US" kern="0" dirty="0" smtClean="0">
                <a:solidFill>
                  <a:schemeClr val="accent2"/>
                </a:solidFill>
              </a:rPr>
              <a:t>Trusted generation of </a:t>
            </a:r>
            <a:r>
              <a:rPr lang="en-US" kern="0" dirty="0" err="1" smtClean="0">
                <a:solidFill>
                  <a:schemeClr val="accent2"/>
                </a:solidFill>
              </a:rPr>
              <a:t>proving+verification</a:t>
            </a:r>
            <a:r>
              <a:rPr lang="en-US" kern="0" dirty="0" smtClean="0">
                <a:solidFill>
                  <a:schemeClr val="accent2"/>
                </a:solidFill>
              </a:rPr>
              <a:t> keys</a:t>
            </a:r>
          </a:p>
        </p:txBody>
      </p:sp>
      <p:sp>
        <p:nvSpPr>
          <p:cNvPr id="3" name="Content Placeholder 2"/>
          <p:cNvSpPr>
            <a:spLocks noGrp="1"/>
          </p:cNvSpPr>
          <p:nvPr>
            <p:ph idx="4294967295"/>
          </p:nvPr>
        </p:nvSpPr>
        <p:spPr>
          <a:xfrm>
            <a:off x="161925" y="765595"/>
            <a:ext cx="8982075" cy="3437245"/>
          </a:xfrm>
        </p:spPr>
        <p:txBody>
          <a:bodyPr/>
          <a:lstStyle/>
          <a:p>
            <a:pPr>
              <a:tabLst>
                <a:tab pos="8686800" algn="r"/>
              </a:tabLst>
            </a:pPr>
            <a:r>
              <a:rPr lang="en-US" sz="2800" dirty="0" smtClean="0"/>
              <a:t>Preprocessing </a:t>
            </a:r>
            <a:r>
              <a:rPr lang="en-US" sz="2800" dirty="0" err="1" smtClean="0"/>
              <a:t>zkSNARK</a:t>
            </a:r>
            <a:endParaRPr lang="en-US" sz="2800" dirty="0" smtClean="0"/>
          </a:p>
          <a:p>
            <a:pPr lvl="1">
              <a:tabLst>
                <a:tab pos="8686800" algn="r"/>
              </a:tabLst>
            </a:pPr>
            <a:r>
              <a:rPr lang="en-US" dirty="0" smtClean="0"/>
              <a:t>Theory	</a:t>
            </a:r>
            <a:r>
              <a:rPr lang="en-US" sz="1700" dirty="0"/>
              <a:t>[</a:t>
            </a:r>
            <a:r>
              <a:rPr lang="en-US" sz="1700" dirty="0" err="1"/>
              <a:t>Groth</a:t>
            </a:r>
            <a:r>
              <a:rPr lang="en-US" sz="1700" dirty="0"/>
              <a:t> 10]  [</a:t>
            </a:r>
            <a:r>
              <a:rPr lang="en-US" sz="1700" dirty="0" err="1"/>
              <a:t>Lipmaa</a:t>
            </a:r>
            <a:r>
              <a:rPr lang="en-US" sz="1700" dirty="0"/>
              <a:t> 12]  [</a:t>
            </a:r>
            <a:r>
              <a:rPr lang="en-US" sz="1700" dirty="0" err="1"/>
              <a:t>Gennaro</a:t>
            </a:r>
            <a:r>
              <a:rPr lang="en-US" sz="1700" dirty="0"/>
              <a:t> Gentry </a:t>
            </a:r>
            <a:r>
              <a:rPr lang="en-US" sz="1700" dirty="0" err="1" smtClean="0"/>
              <a:t>Parno</a:t>
            </a:r>
            <a:r>
              <a:rPr lang="en-US" sz="1700" dirty="0" smtClean="0"/>
              <a:t> </a:t>
            </a:r>
            <a:r>
              <a:rPr lang="en-US" sz="1700" dirty="0" err="1" smtClean="0"/>
              <a:t>Raykova</a:t>
            </a:r>
            <a:r>
              <a:rPr lang="en-US" sz="1700" dirty="0" smtClean="0"/>
              <a:t> </a:t>
            </a:r>
            <a:r>
              <a:rPr lang="en-US" sz="1700" dirty="0"/>
              <a:t>13]  	[</a:t>
            </a:r>
            <a:r>
              <a:rPr lang="en-US" sz="1700" dirty="0" err="1"/>
              <a:t>Bitansky</a:t>
            </a:r>
            <a:r>
              <a:rPr lang="en-US" sz="1700" dirty="0"/>
              <a:t> Chiesa </a:t>
            </a:r>
            <a:r>
              <a:rPr lang="en-US" sz="1700" dirty="0" err="1"/>
              <a:t>Ishai</a:t>
            </a:r>
            <a:r>
              <a:rPr lang="en-US" sz="1700" dirty="0"/>
              <a:t> </a:t>
            </a:r>
            <a:r>
              <a:rPr lang="en-US" sz="1700" dirty="0" err="1"/>
              <a:t>Ostrovsky</a:t>
            </a:r>
            <a:r>
              <a:rPr lang="en-US" sz="1700" dirty="0"/>
              <a:t> </a:t>
            </a:r>
            <a:r>
              <a:rPr lang="en-US" sz="1700" dirty="0" err="1"/>
              <a:t>Paneth</a:t>
            </a:r>
            <a:r>
              <a:rPr lang="en-US" sz="1700" dirty="0"/>
              <a:t> 13]</a:t>
            </a:r>
            <a:br>
              <a:rPr lang="en-US" sz="1700" dirty="0"/>
            </a:br>
            <a:r>
              <a:rPr lang="en-US" sz="1700" dirty="0" smtClean="0"/>
              <a:t>	[</a:t>
            </a:r>
            <a:r>
              <a:rPr lang="en-US" sz="1700" dirty="0" err="1" smtClean="0"/>
              <a:t>Danezis</a:t>
            </a:r>
            <a:r>
              <a:rPr lang="en-US" sz="1700" dirty="0" smtClean="0"/>
              <a:t> </a:t>
            </a:r>
            <a:r>
              <a:rPr lang="en-US" sz="1700" dirty="0" err="1" smtClean="0"/>
              <a:t>Fournet</a:t>
            </a:r>
            <a:r>
              <a:rPr lang="en-US" sz="1700" dirty="0" smtClean="0"/>
              <a:t> Jens </a:t>
            </a:r>
            <a:r>
              <a:rPr lang="en-US" sz="1700" dirty="0" err="1" smtClean="0"/>
              <a:t>Groth</a:t>
            </a:r>
            <a:r>
              <a:rPr lang="en-US" sz="1700" dirty="0" smtClean="0"/>
              <a:t> </a:t>
            </a:r>
            <a:r>
              <a:rPr lang="en-US" sz="1700" dirty="0" err="1" smtClean="0"/>
              <a:t>Kohlweiss</a:t>
            </a:r>
            <a:r>
              <a:rPr lang="en-US" sz="1700" dirty="0" smtClean="0"/>
              <a:t> 14]</a:t>
            </a:r>
            <a:endParaRPr lang="en-US" sz="1700" dirty="0"/>
          </a:p>
          <a:p>
            <a:pPr lvl="1">
              <a:tabLst>
                <a:tab pos="8686800" algn="r"/>
              </a:tabLst>
            </a:pPr>
            <a:r>
              <a:rPr lang="en-US" dirty="0" smtClean="0"/>
              <a:t>Implementations	</a:t>
            </a:r>
            <a:r>
              <a:rPr lang="en-US" sz="1700" dirty="0" smtClean="0"/>
              <a:t>[</a:t>
            </a:r>
            <a:r>
              <a:rPr lang="en-US" sz="1700" dirty="0" err="1" smtClean="0"/>
              <a:t>Parno</a:t>
            </a:r>
            <a:r>
              <a:rPr lang="en-US" sz="1700" dirty="0" smtClean="0"/>
              <a:t> Gentry Howell </a:t>
            </a:r>
            <a:r>
              <a:rPr lang="en-US" sz="1700" dirty="0" err="1" smtClean="0"/>
              <a:t>Raykova</a:t>
            </a:r>
            <a:r>
              <a:rPr lang="en-US" sz="1700" dirty="0" smtClean="0"/>
              <a:t> </a:t>
            </a:r>
            <a:r>
              <a:rPr lang="en-US" sz="1700" dirty="0"/>
              <a:t>13</a:t>
            </a:r>
            <a:r>
              <a:rPr lang="en-US" sz="1700" dirty="0" smtClean="0"/>
              <a:t>]</a:t>
            </a:r>
            <a:br>
              <a:rPr lang="en-US" sz="1700" dirty="0" smtClean="0"/>
            </a:br>
            <a:r>
              <a:rPr lang="he-IL" sz="1700" dirty="0" smtClean="0"/>
              <a:t>	</a:t>
            </a:r>
            <a:r>
              <a:rPr lang="en-US" sz="1700" dirty="0" smtClean="0"/>
              <a:t>[</a:t>
            </a:r>
            <a:r>
              <a:rPr lang="en-US" sz="1700" dirty="0"/>
              <a:t>Ben-</a:t>
            </a:r>
            <a:r>
              <a:rPr lang="en-US" sz="1700" dirty="0" err="1"/>
              <a:t>Sasson</a:t>
            </a:r>
            <a:r>
              <a:rPr lang="en-US" sz="1700" dirty="0"/>
              <a:t> Chiesa </a:t>
            </a:r>
            <a:r>
              <a:rPr lang="en-US" sz="1700" dirty="0" err="1"/>
              <a:t>Genkin</a:t>
            </a:r>
            <a:r>
              <a:rPr lang="en-US" sz="1700" dirty="0"/>
              <a:t> Tromer </a:t>
            </a:r>
            <a:r>
              <a:rPr lang="en-US" sz="1700" dirty="0" err="1"/>
              <a:t>Virza</a:t>
            </a:r>
            <a:r>
              <a:rPr lang="en-US" sz="1700" dirty="0"/>
              <a:t> 13</a:t>
            </a:r>
            <a:r>
              <a:rPr lang="en-US" sz="1700" dirty="0" smtClean="0"/>
              <a:t>]</a:t>
            </a:r>
            <a:br>
              <a:rPr lang="en-US" sz="1700" dirty="0" smtClean="0"/>
            </a:br>
            <a:r>
              <a:rPr lang="en-US" sz="1700" dirty="0" smtClean="0"/>
              <a:t>	</a:t>
            </a:r>
            <a:r>
              <a:rPr lang="en-US" sz="1600" dirty="0" smtClean="0"/>
              <a:t>[</a:t>
            </a:r>
            <a:r>
              <a:rPr lang="en-US" sz="1600" dirty="0"/>
              <a:t>Braun Feldman Ren </a:t>
            </a:r>
            <a:r>
              <a:rPr lang="en-US" sz="1600" dirty="0" err="1"/>
              <a:t>Setty</a:t>
            </a:r>
            <a:r>
              <a:rPr lang="en-US" sz="1600" dirty="0"/>
              <a:t> Blumberg </a:t>
            </a:r>
            <a:r>
              <a:rPr lang="en-US" sz="1600" dirty="0" err="1"/>
              <a:t>Walfish</a:t>
            </a:r>
            <a:r>
              <a:rPr lang="en-US" sz="1600" dirty="0"/>
              <a:t> 2013</a:t>
            </a:r>
            <a:r>
              <a:rPr lang="en-US" sz="1600" dirty="0" smtClean="0"/>
              <a:t>]</a:t>
            </a:r>
            <a:br>
              <a:rPr lang="en-US" sz="1600" dirty="0" smtClean="0"/>
            </a:br>
            <a:r>
              <a:rPr lang="en-US" sz="1600" dirty="0" smtClean="0"/>
              <a:t>	</a:t>
            </a:r>
            <a:r>
              <a:rPr lang="en-US" sz="1700" dirty="0" smtClean="0"/>
              <a:t>[</a:t>
            </a:r>
            <a:r>
              <a:rPr lang="en-US" sz="1700" dirty="0"/>
              <a:t>Ben-</a:t>
            </a:r>
            <a:r>
              <a:rPr lang="en-US" sz="1700" dirty="0" err="1"/>
              <a:t>Sasson</a:t>
            </a:r>
            <a:r>
              <a:rPr lang="en-US" sz="1700" dirty="0"/>
              <a:t> </a:t>
            </a:r>
            <a:r>
              <a:rPr lang="en-US" sz="1700" dirty="0" smtClean="0"/>
              <a:t>Chiesa Tromer </a:t>
            </a:r>
            <a:r>
              <a:rPr lang="en-US" sz="1700" dirty="0" err="1" smtClean="0"/>
              <a:t>Virza</a:t>
            </a:r>
            <a:r>
              <a:rPr lang="en-US" sz="1700" dirty="0" smtClean="0"/>
              <a:t> 14 </a:t>
            </a:r>
            <a:r>
              <a:rPr lang="en-US" sz="1100" dirty="0" smtClean="0"/>
              <a:t>@ CRYPTO</a:t>
            </a:r>
            <a:r>
              <a:rPr lang="en-US" sz="1700" dirty="0" smtClean="0"/>
              <a:t>]</a:t>
            </a:r>
            <a:br>
              <a:rPr lang="en-US" sz="1700" dirty="0" smtClean="0"/>
            </a:br>
            <a:r>
              <a:rPr lang="en-US" sz="1700" dirty="0" smtClean="0"/>
              <a:t>	[</a:t>
            </a:r>
            <a:r>
              <a:rPr lang="en-US" sz="1700" dirty="0"/>
              <a:t>Ben-</a:t>
            </a:r>
            <a:r>
              <a:rPr lang="en-US" sz="1700" dirty="0" err="1"/>
              <a:t>Sasson</a:t>
            </a:r>
            <a:r>
              <a:rPr lang="en-US" sz="1700" dirty="0"/>
              <a:t> Chiesa Tromer </a:t>
            </a:r>
            <a:r>
              <a:rPr lang="en-US" sz="1700" dirty="0" err="1"/>
              <a:t>Virza</a:t>
            </a:r>
            <a:r>
              <a:rPr lang="en-US" sz="1700" dirty="0"/>
              <a:t> </a:t>
            </a:r>
            <a:r>
              <a:rPr lang="en-US" sz="1700" dirty="0" smtClean="0"/>
              <a:t>14 </a:t>
            </a:r>
            <a:r>
              <a:rPr lang="en-US" sz="1100" dirty="0" smtClean="0"/>
              <a:t>@ USENIX Security</a:t>
            </a:r>
            <a:r>
              <a:rPr lang="en-US" sz="1700" dirty="0" smtClean="0"/>
              <a:t>]</a:t>
            </a:r>
            <a:br>
              <a:rPr lang="en-US" sz="1700" dirty="0" smtClean="0"/>
            </a:br>
            <a:r>
              <a:rPr lang="en-US" sz="1700" dirty="0"/>
              <a:t>	</a:t>
            </a:r>
            <a:r>
              <a:rPr lang="en-US" sz="1700" dirty="0" smtClean="0"/>
              <a:t>[BFRSVW13] [BCGGMTV14] [FL14]</a:t>
            </a:r>
            <a:endParaRPr lang="en-US" sz="1700" dirty="0"/>
          </a:p>
        </p:txBody>
      </p:sp>
      <p:grpSp>
        <p:nvGrpSpPr>
          <p:cNvPr id="4" name="Group 3"/>
          <p:cNvGrpSpPr/>
          <p:nvPr/>
        </p:nvGrpSpPr>
        <p:grpSpPr>
          <a:xfrm>
            <a:off x="6329775" y="4722378"/>
            <a:ext cx="2648938" cy="1939557"/>
            <a:chOff x="6329775" y="4722378"/>
            <a:chExt cx="2648938" cy="1939557"/>
          </a:xfrm>
        </p:grpSpPr>
        <p:sp>
          <p:nvSpPr>
            <p:cNvPr id="32" name="Rectangle 31"/>
            <p:cNvSpPr/>
            <p:nvPr/>
          </p:nvSpPr>
          <p:spPr bwMode="auto">
            <a:xfrm>
              <a:off x="6329775" y="4722378"/>
              <a:ext cx="2648938" cy="1897497"/>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grpSp>
          <p:nvGrpSpPr>
            <p:cNvPr id="31" name="Group 30"/>
            <p:cNvGrpSpPr/>
            <p:nvPr/>
          </p:nvGrpSpPr>
          <p:grpSpPr>
            <a:xfrm>
              <a:off x="6435539" y="5199662"/>
              <a:ext cx="2343152" cy="1196992"/>
              <a:chOff x="6457950" y="5162795"/>
              <a:chExt cx="1590677" cy="775769"/>
            </a:xfrm>
          </p:grpSpPr>
          <p:pic>
            <p:nvPicPr>
              <p:cNvPr id="22" name="Picture 2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55736"/>
              <a:stretch/>
            </p:blipFill>
            <p:spPr>
              <a:xfrm>
                <a:off x="6881994" y="5162795"/>
                <a:ext cx="708393" cy="492422"/>
              </a:xfrm>
              <a:prstGeom prst="rect">
                <a:avLst/>
              </a:prstGeom>
            </p:spPr>
          </p:pic>
          <p:pic>
            <p:nvPicPr>
              <p:cNvPr id="23" name="Picture 2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68950"/>
              <a:stretch/>
            </p:blipFill>
            <p:spPr>
              <a:xfrm>
                <a:off x="6457950" y="5216679"/>
                <a:ext cx="434607" cy="598189"/>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r="82737" b="-24264"/>
              <a:stretch/>
            </p:blipFill>
            <p:spPr>
              <a:xfrm>
                <a:off x="7544369" y="5203961"/>
                <a:ext cx="504258" cy="734603"/>
              </a:xfrm>
              <a:prstGeom prst="rect">
                <a:avLst/>
              </a:prstGeom>
            </p:spPr>
          </p:pic>
        </p:grpSp>
        <p:sp>
          <p:nvSpPr>
            <p:cNvPr id="25" name="TextBox 24"/>
            <p:cNvSpPr txBox="1"/>
            <p:nvPr/>
          </p:nvSpPr>
          <p:spPr>
            <a:xfrm>
              <a:off x="6348207" y="4792043"/>
              <a:ext cx="2544287" cy="563231"/>
            </a:xfrm>
            <a:prstGeom prst="rect">
              <a:avLst/>
            </a:prstGeom>
            <a:noFill/>
          </p:spPr>
          <p:txBody>
            <a:bodyPr wrap="none" rtlCol="0">
              <a:spAutoFit/>
            </a:bodyPr>
            <a:lstStyle/>
            <a:p>
              <a:r>
                <a:rPr lang="en-US" sz="3600" b="1" i="1" dirty="0" smtClean="0">
                  <a:solidFill>
                    <a:srgbClr val="008000"/>
                  </a:solidFill>
                  <a:effectLst>
                    <a:glow rad="38100">
                      <a:srgbClr val="CCFFCC"/>
                    </a:glow>
                  </a:effectLst>
                </a:rPr>
                <a:t>SCIPR Lab</a:t>
              </a:r>
              <a:endParaRPr lang="en-US" sz="3600" b="1" i="1" dirty="0">
                <a:solidFill>
                  <a:srgbClr val="008000"/>
                </a:solidFill>
                <a:effectLst>
                  <a:glow rad="38100">
                    <a:srgbClr val="CCFFCC"/>
                  </a:glow>
                </a:effectLst>
              </a:endParaRPr>
            </a:p>
          </p:txBody>
        </p:sp>
        <p:sp>
          <p:nvSpPr>
            <p:cNvPr id="30" name="TextBox 29"/>
            <p:cNvSpPr txBox="1"/>
            <p:nvPr/>
          </p:nvSpPr>
          <p:spPr>
            <a:xfrm>
              <a:off x="6329775" y="6241820"/>
              <a:ext cx="2581156" cy="420115"/>
            </a:xfrm>
            <a:prstGeom prst="rect">
              <a:avLst/>
            </a:prstGeom>
            <a:noFill/>
          </p:spPr>
          <p:txBody>
            <a:bodyPr wrap="none" rtlCol="0">
              <a:spAutoFit/>
            </a:bodyPr>
            <a:lstStyle/>
            <a:p>
              <a:r>
                <a:rPr lang="en-US" sz="2400" b="1" dirty="0" smtClean="0">
                  <a:solidFill>
                    <a:srgbClr val="008000"/>
                  </a:solidFill>
                  <a:effectLst>
                    <a:glow rad="38100">
                      <a:srgbClr val="CCFFCC"/>
                    </a:glow>
                  </a:effectLst>
                  <a:latin typeface="Courier New" panose="02070309020205020404" pitchFamily="49" charset="0"/>
                  <a:cs typeface="Courier New" panose="02070309020205020404" pitchFamily="49" charset="0"/>
                </a:rPr>
                <a:t>scipr-lab.org</a:t>
              </a:r>
              <a:endParaRPr lang="en-US" sz="2400" b="1" dirty="0">
                <a:solidFill>
                  <a:srgbClr val="008000"/>
                </a:solidFill>
                <a:effectLst>
                  <a:glow rad="38100">
                    <a:srgbClr val="CCFFCC"/>
                  </a:glow>
                </a:effectLst>
                <a:latin typeface="Courier New" panose="02070309020205020404" pitchFamily="49" charset="0"/>
                <a:cs typeface="Courier New" panose="02070309020205020404" pitchFamily="49" charset="0"/>
              </a:endParaRPr>
            </a:p>
          </p:txBody>
        </p:sp>
        <p:pic>
          <p:nvPicPr>
            <p:cNvPr id="2" name="Picture 1"/>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708" t="22597" r="38814" b="22597"/>
            <a:stretch/>
          </p:blipFill>
          <p:spPr>
            <a:xfrm>
              <a:off x="7008834" y="5829134"/>
              <a:ext cx="1146187" cy="436790"/>
            </a:xfrm>
            <a:prstGeom prst="rect">
              <a:avLst/>
            </a:prstGeom>
          </p:spPr>
        </p:pic>
      </p:grpSp>
      <p:sp>
        <p:nvSpPr>
          <p:cNvPr id="28" name="Down Arrow 27"/>
          <p:cNvSpPr/>
          <p:nvPr/>
        </p:nvSpPr>
        <p:spPr bwMode="auto">
          <a:xfrm rot="5400000" flipV="1">
            <a:off x="3939499" y="2657151"/>
            <a:ext cx="326181" cy="627674"/>
          </a:xfrm>
          <a:prstGeom prst="downArrow">
            <a:avLst>
              <a:gd name="adj1" fmla="val 50000"/>
              <a:gd name="adj2" fmla="val 42307"/>
            </a:avLst>
          </a:prstGeom>
          <a:solidFill>
            <a:srgbClr val="CC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17" name="Rectangle 16"/>
          <p:cNvSpPr/>
          <p:nvPr/>
        </p:nvSpPr>
        <p:spPr>
          <a:xfrm>
            <a:off x="605244" y="2743767"/>
            <a:ext cx="3183486" cy="1268900"/>
          </a:xfrm>
          <a:prstGeom prst="rect">
            <a:avLst/>
          </a:prstGeom>
          <a:solidFill>
            <a:srgbClr val="CCFFCC"/>
          </a:solidFill>
          <a:ln w="38100">
            <a:solidFill>
              <a:sysClr val="windowText" lastClr="000000"/>
            </a:solidFill>
          </a:ln>
          <a:effectLst>
            <a:outerShdw blurRad="50800" dist="38100" dir="2700000" algn="tl" rotWithShape="0">
              <a:prstClr val="black">
                <a:alpha val="40000"/>
              </a:prstClr>
            </a:outerShdw>
          </a:effectLst>
        </p:spPr>
        <p:txBody>
          <a:bodyPr wrap="square" tIns="91440" bIns="9144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prstClr val="black"/>
                </a:solidFill>
                <a:effectLst/>
                <a:uLnTx/>
                <a:uFillTx/>
                <a:latin typeface="Palatino Linotype"/>
              </a:rPr>
              <a:t>“SNARKs</a:t>
            </a:r>
            <a:r>
              <a:rPr kumimoji="0" lang="en-US" sz="2000" b="1" i="1" u="none" strike="noStrike" kern="0" cap="none" spc="0" normalizeH="0" noProof="0" dirty="0" smtClean="0">
                <a:ln>
                  <a:noFill/>
                </a:ln>
                <a:solidFill>
                  <a:prstClr val="black"/>
                </a:solidFill>
                <a:effectLst/>
                <a:uLnTx/>
                <a:uFillTx/>
                <a:latin typeface="Palatino Linotype"/>
              </a:rPr>
              <a:t> for C”</a:t>
            </a:r>
            <a:br>
              <a:rPr kumimoji="0" lang="en-US" sz="2000" b="1" i="1" u="none" strike="noStrike" kern="0" cap="none" spc="0" normalizeH="0" noProof="0" dirty="0" smtClean="0">
                <a:ln>
                  <a:noFill/>
                </a:ln>
                <a:solidFill>
                  <a:prstClr val="black"/>
                </a:solidFill>
                <a:effectLst/>
                <a:uLnTx/>
                <a:uFillTx/>
                <a:latin typeface="Palatino Linotype"/>
              </a:rPr>
            </a:br>
            <a:r>
              <a:rPr kumimoji="0" lang="en-US" sz="2000" b="0" i="0" u="none" strike="noStrike" kern="0" cap="none" spc="0" normalizeH="0" baseline="0" noProof="0" dirty="0" smtClean="0">
                <a:ln>
                  <a:noFill/>
                </a:ln>
                <a:solidFill>
                  <a:prstClr val="black"/>
                </a:solidFill>
                <a:effectLst/>
                <a:uLnTx/>
                <a:uFillTx/>
                <a:latin typeface="Palatino Linotype"/>
              </a:rPr>
              <a:t>Execution of</a:t>
            </a:r>
            <a:r>
              <a:rPr kumimoji="0" lang="en-US" sz="2000" b="0" i="0" u="none" strike="noStrike" kern="0" cap="none" spc="0" normalizeH="0" noProof="0" dirty="0" smtClean="0">
                <a:ln>
                  <a:noFill/>
                </a:ln>
                <a:solidFill>
                  <a:prstClr val="black"/>
                </a:solidFill>
                <a:effectLst/>
                <a:uLnTx/>
                <a:uFillTx/>
                <a:latin typeface="Palatino Linotype"/>
              </a:rPr>
              <a:t> </a:t>
            </a:r>
            <a:r>
              <a:rPr kumimoji="0" lang="en-US" sz="2000" b="0" i="0" u="none" strike="noStrike" kern="0" cap="none" spc="0" normalizeH="0" baseline="0" noProof="0" dirty="0" smtClean="0">
                <a:ln>
                  <a:noFill/>
                </a:ln>
                <a:solidFill>
                  <a:prstClr val="black"/>
                </a:solidFill>
                <a:effectLst/>
                <a:uLnTx/>
                <a:uFillTx/>
                <a:latin typeface="Palatino Linotype"/>
              </a:rPr>
              <a:t>C programs can be proved in 288 bytes and verified in 6</a:t>
            </a:r>
            <a:r>
              <a:rPr kumimoji="0" lang="en-US" sz="2000" b="0" i="0" u="none" strike="noStrike" kern="0" cap="none" spc="0" normalizeH="0" noProof="0" dirty="0" smtClean="0">
                <a:ln>
                  <a:noFill/>
                </a:ln>
                <a:solidFill>
                  <a:prstClr val="black"/>
                </a:solidFill>
                <a:effectLst/>
                <a:uLnTx/>
                <a:uFillTx/>
                <a:latin typeface="Palatino Linotype"/>
              </a:rPr>
              <a:t> </a:t>
            </a:r>
            <a:r>
              <a:rPr lang="en-US" sz="2000" kern="0" dirty="0" err="1" smtClean="0">
                <a:solidFill>
                  <a:prstClr val="black"/>
                </a:solidFill>
                <a:latin typeface="Palatino Linotype"/>
              </a:rPr>
              <a:t>ms.</a:t>
            </a:r>
            <a:endParaRPr kumimoji="0" lang="en-US" sz="2000" b="0" i="0" u="none" strike="noStrike" kern="0" cap="none" spc="0" normalizeH="0" baseline="0" noProof="0" dirty="0" smtClean="0">
              <a:ln>
                <a:noFill/>
              </a:ln>
              <a:solidFill>
                <a:prstClr val="black"/>
              </a:solidFill>
              <a:effectLst/>
              <a:uLnTx/>
              <a:uFillTx/>
              <a:latin typeface="Palatino Linotype"/>
            </a:endParaRPr>
          </a:p>
        </p:txBody>
      </p:sp>
    </p:spTree>
    <p:extLst>
      <p:ext uri="{BB962C8B-B14F-4D97-AF65-F5344CB8AC3E}">
        <p14:creationId xmlns:p14="http://schemas.microsoft.com/office/powerpoint/2010/main" val="31573809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26" grpId="0" animBg="1"/>
      <p:bldP spid="39" grpId="0" animBg="1"/>
      <p:bldP spid="21" grpId="0" animBg="1"/>
      <p:bldP spid="27" grpId="0" animBg="1"/>
      <p:bldP spid="35" grpId="0" animBg="1"/>
      <p:bldP spid="36" grpId="0" animBg="1"/>
      <p:bldP spid="29" grpId="0"/>
      <p:bldP spid="38" grpId="0"/>
      <p:bldP spid="28"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7534" y="2078657"/>
            <a:ext cx="8978392" cy="2921968"/>
          </a:xfrm>
          <a:prstGeom prst="rect">
            <a:avLst/>
          </a:prstGeom>
          <a:solidFill>
            <a:srgbClr val="FFE4C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p>
        </p:txBody>
      </p:sp>
      <p:sp>
        <p:nvSpPr>
          <p:cNvPr id="151" name="Rectangle 150"/>
          <p:cNvSpPr/>
          <p:nvPr/>
        </p:nvSpPr>
        <p:spPr>
          <a:xfrm>
            <a:off x="2851461" y="3668206"/>
            <a:ext cx="1427568" cy="1097922"/>
          </a:xfrm>
          <a:prstGeom prst="rect">
            <a:avLst/>
          </a:prstGeom>
          <a:solidFill>
            <a:srgbClr val="FFFF00"/>
          </a:solidFill>
          <a:ln w="28575" cap="flat" cmpd="sng" algn="ctr">
            <a:noFill/>
            <a:prstDash val="solid"/>
          </a:ln>
          <a:effectLst/>
        </p:spPr>
        <p:txBody>
          <a:bodyPr rtlCol="0" anchor="ctr"/>
          <a:lstStyle/>
          <a:p>
            <a:pPr fontAlgn="auto">
              <a:lnSpc>
                <a:spcPct val="100000"/>
              </a:lnSpc>
              <a:spcBef>
                <a:spcPts val="0"/>
              </a:spcBef>
              <a:spcAft>
                <a:spcPts val="0"/>
              </a:spcAft>
              <a:defRPr/>
            </a:pPr>
            <a:endParaRPr lang="en-US" sz="1800" kern="0" smtClean="0">
              <a:solidFill>
                <a:prstClr val="white"/>
              </a:solidFill>
              <a:latin typeface="Calibri"/>
            </a:endParaRPr>
          </a:p>
        </p:txBody>
      </p:sp>
      <p:sp>
        <p:nvSpPr>
          <p:cNvPr id="2" name="Title 1"/>
          <p:cNvSpPr>
            <a:spLocks noGrp="1"/>
          </p:cNvSpPr>
          <p:nvPr>
            <p:ph type="title"/>
          </p:nvPr>
        </p:nvSpPr>
        <p:spPr/>
        <p:txBody>
          <a:bodyPr/>
          <a:lstStyle/>
          <a:p>
            <a:r>
              <a:rPr lang="en-US" dirty="0" smtClean="0"/>
              <a:t>Which SNARK?</a:t>
            </a:r>
            <a:endParaRPr lang="en-US" dirty="0"/>
          </a:p>
        </p:txBody>
      </p:sp>
      <p:sp>
        <p:nvSpPr>
          <p:cNvPr id="103" name="TextBox 102"/>
          <p:cNvSpPr txBox="1"/>
          <p:nvPr/>
        </p:nvSpPr>
        <p:spPr>
          <a:xfrm>
            <a:off x="979984" y="3946939"/>
            <a:ext cx="1204882"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[Groth10]</a:t>
            </a:r>
            <a:endParaRPr lang="en-US" sz="2000" dirty="0">
              <a:solidFill>
                <a:prstClr val="black"/>
              </a:solidFill>
              <a:latin typeface="Calibri"/>
            </a:endParaRPr>
          </a:p>
        </p:txBody>
      </p:sp>
      <p:sp>
        <p:nvSpPr>
          <p:cNvPr id="104" name="TextBox 103"/>
          <p:cNvSpPr txBox="1"/>
          <p:nvPr/>
        </p:nvSpPr>
        <p:spPr>
          <a:xfrm>
            <a:off x="172672" y="4414927"/>
            <a:ext cx="1354858"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[Lipmaa12]</a:t>
            </a:r>
            <a:endParaRPr lang="en-US" sz="2000" dirty="0">
              <a:solidFill>
                <a:prstClr val="black"/>
              </a:solidFill>
              <a:latin typeface="Calibri"/>
            </a:endParaRPr>
          </a:p>
        </p:txBody>
      </p:sp>
      <p:sp>
        <p:nvSpPr>
          <p:cNvPr id="105" name="TextBox 104"/>
          <p:cNvSpPr txBox="1"/>
          <p:nvPr/>
        </p:nvSpPr>
        <p:spPr>
          <a:xfrm>
            <a:off x="1496604" y="4345463"/>
            <a:ext cx="1244251"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[BCIOP13]</a:t>
            </a:r>
            <a:endParaRPr lang="en-US" sz="2000" dirty="0">
              <a:solidFill>
                <a:prstClr val="black"/>
              </a:solidFill>
              <a:latin typeface="Calibri"/>
            </a:endParaRPr>
          </a:p>
        </p:txBody>
      </p:sp>
      <p:sp>
        <p:nvSpPr>
          <p:cNvPr id="106" name="TextBox 105"/>
          <p:cNvSpPr txBox="1"/>
          <p:nvPr/>
        </p:nvSpPr>
        <p:spPr>
          <a:xfrm>
            <a:off x="2928921" y="3618023"/>
            <a:ext cx="1197764"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[GGPR13]</a:t>
            </a:r>
            <a:endParaRPr lang="en-US" sz="2000" dirty="0">
              <a:solidFill>
                <a:prstClr val="black"/>
              </a:solidFill>
              <a:latin typeface="Calibri"/>
            </a:endParaRPr>
          </a:p>
        </p:txBody>
      </p:sp>
      <p:sp>
        <p:nvSpPr>
          <p:cNvPr id="107" name="TextBox 106"/>
          <p:cNvSpPr txBox="1"/>
          <p:nvPr/>
        </p:nvSpPr>
        <p:spPr>
          <a:xfrm>
            <a:off x="2907431" y="3986913"/>
            <a:ext cx="1196161"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[PGHR13]</a:t>
            </a:r>
            <a:endParaRPr lang="en-US" sz="2000" dirty="0">
              <a:solidFill>
                <a:prstClr val="black"/>
              </a:solidFill>
              <a:latin typeface="Calibri"/>
            </a:endParaRPr>
          </a:p>
        </p:txBody>
      </p:sp>
      <p:sp>
        <p:nvSpPr>
          <p:cNvPr id="108" name="TextBox 107"/>
          <p:cNvSpPr txBox="1"/>
          <p:nvPr/>
        </p:nvSpPr>
        <p:spPr>
          <a:xfrm>
            <a:off x="1663525" y="2543911"/>
            <a:ext cx="1306448"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[BCGTV13]</a:t>
            </a:r>
            <a:endParaRPr lang="en-US" sz="2000" dirty="0">
              <a:solidFill>
                <a:prstClr val="black"/>
              </a:solidFill>
              <a:latin typeface="Calibri"/>
            </a:endParaRPr>
          </a:p>
        </p:txBody>
      </p:sp>
      <p:sp>
        <p:nvSpPr>
          <p:cNvPr id="109" name="TextBox 108"/>
          <p:cNvSpPr txBox="1"/>
          <p:nvPr/>
        </p:nvSpPr>
        <p:spPr>
          <a:xfrm>
            <a:off x="1331201" y="3145529"/>
            <a:ext cx="1354858"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[Lipmaa13]</a:t>
            </a:r>
            <a:endParaRPr lang="en-US" sz="2000" dirty="0">
              <a:solidFill>
                <a:prstClr val="black"/>
              </a:solidFill>
              <a:latin typeface="Calibri"/>
            </a:endParaRPr>
          </a:p>
        </p:txBody>
      </p:sp>
      <p:sp>
        <p:nvSpPr>
          <p:cNvPr id="110" name="TextBox 109"/>
          <p:cNvSpPr txBox="1"/>
          <p:nvPr/>
        </p:nvSpPr>
        <p:spPr>
          <a:xfrm>
            <a:off x="2933944" y="2521946"/>
            <a:ext cx="947695"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[FLZ13]</a:t>
            </a:r>
            <a:endParaRPr lang="en-US" sz="2000" dirty="0">
              <a:solidFill>
                <a:prstClr val="black"/>
              </a:solidFill>
              <a:latin typeface="Calibri"/>
            </a:endParaRPr>
          </a:p>
        </p:txBody>
      </p:sp>
      <p:sp>
        <p:nvSpPr>
          <p:cNvPr id="111" name="TextBox 110"/>
          <p:cNvSpPr txBox="1"/>
          <p:nvPr/>
        </p:nvSpPr>
        <p:spPr>
          <a:xfrm>
            <a:off x="6418887" y="4160538"/>
            <a:ext cx="1640577"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[BCTV14</a:t>
            </a:r>
            <a:r>
              <a:rPr lang="en-US" sz="1050" dirty="0" smtClean="0">
                <a:solidFill>
                  <a:prstClr val="black"/>
                </a:solidFill>
                <a:latin typeface="Calibri"/>
              </a:rPr>
              <a:t>CRYPTO</a:t>
            </a:r>
            <a:r>
              <a:rPr lang="en-US" sz="2000" dirty="0" smtClean="0">
                <a:solidFill>
                  <a:prstClr val="black"/>
                </a:solidFill>
                <a:latin typeface="Calibri"/>
              </a:rPr>
              <a:t>]</a:t>
            </a:r>
            <a:endParaRPr lang="en-US" sz="2000" dirty="0">
              <a:solidFill>
                <a:prstClr val="black"/>
              </a:solidFill>
              <a:latin typeface="Calibri"/>
            </a:endParaRPr>
          </a:p>
        </p:txBody>
      </p:sp>
      <p:sp>
        <p:nvSpPr>
          <p:cNvPr id="112" name="TextBox 111"/>
          <p:cNvSpPr txBox="1"/>
          <p:nvPr/>
        </p:nvSpPr>
        <p:spPr>
          <a:xfrm>
            <a:off x="308667" y="2745419"/>
            <a:ext cx="1354858"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[Lipmaa14]</a:t>
            </a:r>
            <a:endParaRPr lang="en-US" sz="2000" dirty="0">
              <a:solidFill>
                <a:prstClr val="black"/>
              </a:solidFill>
              <a:latin typeface="Calibri"/>
            </a:endParaRPr>
          </a:p>
        </p:txBody>
      </p:sp>
      <p:sp>
        <p:nvSpPr>
          <p:cNvPr id="113" name="TextBox 112"/>
          <p:cNvSpPr txBox="1"/>
          <p:nvPr/>
        </p:nvSpPr>
        <p:spPr>
          <a:xfrm>
            <a:off x="2584311" y="2937424"/>
            <a:ext cx="1361142"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[KPPSST14]</a:t>
            </a:r>
            <a:endParaRPr lang="en-US" sz="2000" dirty="0">
              <a:solidFill>
                <a:prstClr val="black"/>
              </a:solidFill>
              <a:latin typeface="Calibri"/>
            </a:endParaRPr>
          </a:p>
        </p:txBody>
      </p:sp>
      <p:sp>
        <p:nvSpPr>
          <p:cNvPr id="114" name="TextBox 113"/>
          <p:cNvSpPr txBox="1"/>
          <p:nvPr/>
        </p:nvSpPr>
        <p:spPr>
          <a:xfrm>
            <a:off x="335769" y="3672220"/>
            <a:ext cx="1138453"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[BBFR15]</a:t>
            </a:r>
            <a:endParaRPr lang="en-US" sz="2000" dirty="0">
              <a:solidFill>
                <a:prstClr val="black"/>
              </a:solidFill>
              <a:latin typeface="Calibri"/>
            </a:endParaRPr>
          </a:p>
        </p:txBody>
      </p:sp>
      <p:sp>
        <p:nvSpPr>
          <p:cNvPr id="115" name="TextBox 114"/>
          <p:cNvSpPr txBox="1"/>
          <p:nvPr/>
        </p:nvSpPr>
        <p:spPr>
          <a:xfrm>
            <a:off x="2829080" y="3306848"/>
            <a:ext cx="1449949"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[WSRBW15]</a:t>
            </a:r>
            <a:endParaRPr lang="en-US" sz="2000" dirty="0">
              <a:solidFill>
                <a:prstClr val="black"/>
              </a:solidFill>
              <a:latin typeface="Calibri"/>
            </a:endParaRPr>
          </a:p>
        </p:txBody>
      </p:sp>
      <p:sp>
        <p:nvSpPr>
          <p:cNvPr id="116" name="TextBox 115"/>
          <p:cNvSpPr txBox="1"/>
          <p:nvPr/>
        </p:nvSpPr>
        <p:spPr>
          <a:xfrm>
            <a:off x="247304" y="3126339"/>
            <a:ext cx="987771"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[ZPK14]</a:t>
            </a:r>
            <a:endParaRPr lang="en-US" sz="2000" dirty="0">
              <a:solidFill>
                <a:prstClr val="black"/>
              </a:solidFill>
              <a:latin typeface="Calibri"/>
            </a:endParaRPr>
          </a:p>
        </p:txBody>
      </p:sp>
      <p:sp>
        <p:nvSpPr>
          <p:cNvPr id="117" name="TextBox 116"/>
          <p:cNvSpPr txBox="1"/>
          <p:nvPr/>
        </p:nvSpPr>
        <p:spPr>
          <a:xfrm>
            <a:off x="1500100" y="3545639"/>
            <a:ext cx="1169872"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[DFGK14]</a:t>
            </a:r>
            <a:endParaRPr lang="en-US" sz="2000" dirty="0">
              <a:solidFill>
                <a:prstClr val="black"/>
              </a:solidFill>
              <a:latin typeface="Calibri"/>
            </a:endParaRPr>
          </a:p>
        </p:txBody>
      </p:sp>
      <p:sp>
        <p:nvSpPr>
          <p:cNvPr id="118" name="TextBox 117"/>
          <p:cNvSpPr txBox="1"/>
          <p:nvPr/>
        </p:nvSpPr>
        <p:spPr>
          <a:xfrm>
            <a:off x="4539479" y="3866210"/>
            <a:ext cx="1697452"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[CFHKKNPZ14]</a:t>
            </a:r>
            <a:endParaRPr lang="en-US" sz="2000" dirty="0">
              <a:solidFill>
                <a:prstClr val="black"/>
              </a:solidFill>
              <a:latin typeface="Calibri"/>
            </a:endParaRPr>
          </a:p>
        </p:txBody>
      </p:sp>
      <p:sp>
        <p:nvSpPr>
          <p:cNvPr id="119" name="TextBox 118"/>
          <p:cNvSpPr txBox="1"/>
          <p:nvPr/>
        </p:nvSpPr>
        <p:spPr>
          <a:xfrm>
            <a:off x="6749119" y="2852457"/>
            <a:ext cx="1229311"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[Micali94]</a:t>
            </a:r>
            <a:endParaRPr lang="en-US" sz="2000" dirty="0">
              <a:solidFill>
                <a:prstClr val="black"/>
              </a:solidFill>
              <a:latin typeface="Calibri"/>
            </a:endParaRPr>
          </a:p>
        </p:txBody>
      </p:sp>
      <p:sp>
        <p:nvSpPr>
          <p:cNvPr id="120" name="TextBox 119"/>
          <p:cNvSpPr txBox="1"/>
          <p:nvPr/>
        </p:nvSpPr>
        <p:spPr>
          <a:xfrm>
            <a:off x="6805500" y="3142932"/>
            <a:ext cx="1317348"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[Valiant08]</a:t>
            </a:r>
            <a:endParaRPr lang="en-US" sz="2000" dirty="0">
              <a:solidFill>
                <a:prstClr val="black"/>
              </a:solidFill>
              <a:latin typeface="Calibri"/>
            </a:endParaRPr>
          </a:p>
        </p:txBody>
      </p:sp>
      <p:sp>
        <p:nvSpPr>
          <p:cNvPr id="121" name="TextBox 120"/>
          <p:cNvSpPr txBox="1"/>
          <p:nvPr/>
        </p:nvSpPr>
        <p:spPr>
          <a:xfrm>
            <a:off x="8114065" y="3427447"/>
            <a:ext cx="865943"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[DL08]</a:t>
            </a:r>
            <a:endParaRPr lang="en-US" sz="2000" dirty="0">
              <a:solidFill>
                <a:prstClr val="black"/>
              </a:solidFill>
              <a:latin typeface="Calibri"/>
            </a:endParaRPr>
          </a:p>
        </p:txBody>
      </p:sp>
      <p:sp>
        <p:nvSpPr>
          <p:cNvPr id="122" name="TextBox 121"/>
          <p:cNvSpPr txBox="1"/>
          <p:nvPr/>
        </p:nvSpPr>
        <p:spPr>
          <a:xfrm>
            <a:off x="7878697" y="4120096"/>
            <a:ext cx="1139736"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[BCCT12]</a:t>
            </a:r>
            <a:endParaRPr lang="en-US" sz="2000" dirty="0">
              <a:solidFill>
                <a:prstClr val="black"/>
              </a:solidFill>
              <a:latin typeface="Calibri"/>
            </a:endParaRPr>
          </a:p>
        </p:txBody>
      </p:sp>
      <p:sp>
        <p:nvSpPr>
          <p:cNvPr id="123" name="TextBox 122"/>
          <p:cNvSpPr txBox="1"/>
          <p:nvPr/>
        </p:nvSpPr>
        <p:spPr>
          <a:xfrm>
            <a:off x="6726929" y="3809573"/>
            <a:ext cx="1037463"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[DFH12]</a:t>
            </a:r>
            <a:endParaRPr lang="en-US" sz="2000" dirty="0">
              <a:solidFill>
                <a:prstClr val="black"/>
              </a:solidFill>
              <a:latin typeface="Calibri"/>
            </a:endParaRPr>
          </a:p>
        </p:txBody>
      </p:sp>
      <p:sp>
        <p:nvSpPr>
          <p:cNvPr id="124" name="TextBox 123"/>
          <p:cNvSpPr txBox="1"/>
          <p:nvPr/>
        </p:nvSpPr>
        <p:spPr>
          <a:xfrm>
            <a:off x="8061431" y="2598567"/>
            <a:ext cx="1010213"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[GLR11]</a:t>
            </a:r>
            <a:endParaRPr lang="en-US" sz="2000" dirty="0">
              <a:solidFill>
                <a:prstClr val="black"/>
              </a:solidFill>
              <a:latin typeface="Calibri"/>
            </a:endParaRPr>
          </a:p>
        </p:txBody>
      </p:sp>
      <p:sp>
        <p:nvSpPr>
          <p:cNvPr id="125" name="TextBox 124"/>
          <p:cNvSpPr txBox="1"/>
          <p:nvPr/>
        </p:nvSpPr>
        <p:spPr>
          <a:xfrm>
            <a:off x="8242106" y="2984703"/>
            <a:ext cx="877163"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[BC12]</a:t>
            </a:r>
            <a:endParaRPr lang="en-US" sz="2000" dirty="0">
              <a:solidFill>
                <a:prstClr val="black"/>
              </a:solidFill>
              <a:latin typeface="Calibri"/>
            </a:endParaRPr>
          </a:p>
        </p:txBody>
      </p:sp>
      <p:sp>
        <p:nvSpPr>
          <p:cNvPr id="126" name="TextBox 125"/>
          <p:cNvSpPr txBox="1"/>
          <p:nvPr/>
        </p:nvSpPr>
        <p:spPr>
          <a:xfrm>
            <a:off x="2796039" y="4414927"/>
            <a:ext cx="1554913"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[BCTV14</a:t>
            </a:r>
            <a:r>
              <a:rPr lang="en-US" sz="1000" dirty="0" smtClean="0">
                <a:solidFill>
                  <a:prstClr val="black"/>
                </a:solidFill>
                <a:latin typeface="Calibri"/>
              </a:rPr>
              <a:t>USENIX</a:t>
            </a:r>
            <a:r>
              <a:rPr lang="en-US" sz="2000" dirty="0" smtClean="0">
                <a:solidFill>
                  <a:prstClr val="black"/>
                </a:solidFill>
                <a:latin typeface="Calibri"/>
              </a:rPr>
              <a:t>]</a:t>
            </a:r>
            <a:endParaRPr lang="en-US" sz="2000" dirty="0">
              <a:solidFill>
                <a:prstClr val="black"/>
              </a:solidFill>
              <a:latin typeface="Calibri"/>
            </a:endParaRPr>
          </a:p>
        </p:txBody>
      </p:sp>
      <p:sp>
        <p:nvSpPr>
          <p:cNvPr id="127" name="TextBox 126"/>
          <p:cNvSpPr txBox="1"/>
          <p:nvPr/>
        </p:nvSpPr>
        <p:spPr>
          <a:xfrm>
            <a:off x="6643293" y="3490488"/>
            <a:ext cx="1542474"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[BCCGLRT14]</a:t>
            </a:r>
            <a:endParaRPr lang="en-US" sz="2000" dirty="0">
              <a:solidFill>
                <a:prstClr val="black"/>
              </a:solidFill>
              <a:latin typeface="Calibri"/>
            </a:endParaRPr>
          </a:p>
        </p:txBody>
      </p:sp>
      <p:sp>
        <p:nvSpPr>
          <p:cNvPr id="129" name="TextBox 128"/>
          <p:cNvSpPr txBox="1"/>
          <p:nvPr/>
        </p:nvSpPr>
        <p:spPr>
          <a:xfrm>
            <a:off x="4883259" y="3427447"/>
            <a:ext cx="1009892"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[CTV15]</a:t>
            </a:r>
            <a:endParaRPr lang="en-US" sz="2000" dirty="0">
              <a:solidFill>
                <a:prstClr val="black"/>
              </a:solidFill>
              <a:latin typeface="Calibri"/>
            </a:endParaRPr>
          </a:p>
        </p:txBody>
      </p:sp>
      <p:sp>
        <p:nvSpPr>
          <p:cNvPr id="130" name="TextBox 129"/>
          <p:cNvSpPr txBox="1"/>
          <p:nvPr/>
        </p:nvSpPr>
        <p:spPr>
          <a:xfrm>
            <a:off x="7283393" y="2194671"/>
            <a:ext cx="1782732" cy="461665"/>
          </a:xfrm>
          <a:prstGeom prst="rect">
            <a:avLst/>
          </a:prstGeom>
          <a:noFill/>
        </p:spPr>
        <p:txBody>
          <a:bodyPr wrap="none" rtlCol="0">
            <a:spAutoFit/>
          </a:bodyPr>
          <a:lstStyle/>
          <a:p>
            <a:pPr algn="l" fontAlgn="auto">
              <a:lnSpc>
                <a:spcPct val="100000"/>
              </a:lnSpc>
              <a:spcBef>
                <a:spcPts val="0"/>
              </a:spcBef>
              <a:spcAft>
                <a:spcPts val="0"/>
              </a:spcAft>
            </a:pPr>
            <a:r>
              <a:rPr lang="en-US" sz="2400" b="1" dirty="0" smtClean="0">
                <a:solidFill>
                  <a:prstClr val="black"/>
                </a:solidFill>
                <a:latin typeface="Calibri"/>
              </a:rPr>
              <a:t>“Short” keys</a:t>
            </a:r>
            <a:endParaRPr lang="en-US" sz="2400" b="1" dirty="0">
              <a:solidFill>
                <a:prstClr val="black"/>
              </a:solidFill>
              <a:latin typeface="Calibri"/>
            </a:endParaRPr>
          </a:p>
        </p:txBody>
      </p:sp>
      <p:sp>
        <p:nvSpPr>
          <p:cNvPr id="131" name="TextBox 130"/>
          <p:cNvSpPr txBox="1"/>
          <p:nvPr/>
        </p:nvSpPr>
        <p:spPr>
          <a:xfrm>
            <a:off x="266234" y="2183535"/>
            <a:ext cx="1698414" cy="461665"/>
          </a:xfrm>
          <a:prstGeom prst="rect">
            <a:avLst/>
          </a:prstGeom>
          <a:noFill/>
        </p:spPr>
        <p:txBody>
          <a:bodyPr wrap="none" rtlCol="0">
            <a:spAutoFit/>
          </a:bodyPr>
          <a:lstStyle/>
          <a:p>
            <a:pPr algn="l" fontAlgn="auto">
              <a:lnSpc>
                <a:spcPct val="100000"/>
              </a:lnSpc>
              <a:spcBef>
                <a:spcPts val="0"/>
              </a:spcBef>
              <a:spcAft>
                <a:spcPts val="0"/>
              </a:spcAft>
            </a:pPr>
            <a:r>
              <a:rPr lang="en-US" sz="2400" b="1" dirty="0" smtClean="0">
                <a:solidFill>
                  <a:prstClr val="black"/>
                </a:solidFill>
                <a:latin typeface="Calibri"/>
              </a:rPr>
              <a:t>“Long” keys</a:t>
            </a:r>
            <a:endParaRPr lang="en-US" sz="2400" b="1" dirty="0">
              <a:solidFill>
                <a:prstClr val="black"/>
              </a:solidFill>
              <a:latin typeface="Calibri"/>
            </a:endParaRPr>
          </a:p>
        </p:txBody>
      </p:sp>
      <p:sp>
        <p:nvSpPr>
          <p:cNvPr id="136" name="Rounded Rectangular Callout 135"/>
          <p:cNvSpPr/>
          <p:nvPr/>
        </p:nvSpPr>
        <p:spPr>
          <a:xfrm>
            <a:off x="1785579" y="5753502"/>
            <a:ext cx="5738831" cy="693294"/>
          </a:xfrm>
          <a:prstGeom prst="wedgeRoundRectCallout">
            <a:avLst>
              <a:gd name="adj1" fmla="val -20956"/>
              <a:gd name="adj2" fmla="val -181963"/>
              <a:gd name="adj3" fmla="val 16667"/>
            </a:avLst>
          </a:prstGeom>
          <a:solidFill>
            <a:sysClr val="window" lastClr="FFFFFF">
              <a:lumMod val="95000"/>
            </a:sysClr>
          </a:solidFill>
          <a:ln w="28575" cap="flat" cmpd="sng" algn="ctr">
            <a:solidFill>
              <a:sysClr val="windowText" lastClr="000000"/>
            </a:solidFill>
            <a:prstDash val="solid"/>
          </a:ln>
          <a:effectLst/>
        </p:spPr>
        <p:txBody>
          <a:bodyPr rtlCol="0" anchor="ctr"/>
          <a:lstStyle/>
          <a:p>
            <a:pPr fontAlgn="auto">
              <a:lnSpc>
                <a:spcPct val="100000"/>
              </a:lnSpc>
              <a:spcBef>
                <a:spcPts val="0"/>
              </a:spcBef>
              <a:spcAft>
                <a:spcPts val="0"/>
              </a:spcAft>
              <a:defRPr/>
            </a:pPr>
            <a:endParaRPr lang="en-US" sz="1800" i="1" kern="0" dirty="0" smtClean="0">
              <a:solidFill>
                <a:prstClr val="black"/>
              </a:solidFill>
              <a:latin typeface="Calibri"/>
            </a:endParaRPr>
          </a:p>
        </p:txBody>
      </p:sp>
      <p:sp>
        <p:nvSpPr>
          <p:cNvPr id="137" name="TextBox 136"/>
          <p:cNvSpPr txBox="1"/>
          <p:nvPr/>
        </p:nvSpPr>
        <p:spPr>
          <a:xfrm>
            <a:off x="1851703" y="5864997"/>
            <a:ext cx="5672707" cy="461665"/>
          </a:xfrm>
          <a:prstGeom prst="rect">
            <a:avLst/>
          </a:prstGeom>
          <a:noFill/>
        </p:spPr>
        <p:txBody>
          <a:bodyPr wrap="none" rtlCol="0">
            <a:spAutoFit/>
          </a:bodyPr>
          <a:lstStyle/>
          <a:p>
            <a:pPr algn="l" fontAlgn="auto">
              <a:lnSpc>
                <a:spcPct val="100000"/>
              </a:lnSpc>
              <a:spcBef>
                <a:spcPts val="0"/>
              </a:spcBef>
              <a:spcAft>
                <a:spcPts val="0"/>
              </a:spcAft>
            </a:pPr>
            <a:r>
              <a:rPr lang="en-US" sz="2400" dirty="0" smtClean="0">
                <a:solidFill>
                  <a:prstClr val="black"/>
                </a:solidFill>
                <a:latin typeface="Calibri"/>
              </a:rPr>
              <a:t>Used by </a:t>
            </a:r>
            <a:r>
              <a:rPr lang="en-US" sz="2400" dirty="0" err="1" smtClean="0">
                <a:solidFill>
                  <a:prstClr val="black"/>
                </a:solidFill>
                <a:latin typeface="Calibri"/>
              </a:rPr>
              <a:t>Zerocash</a:t>
            </a:r>
            <a:r>
              <a:rPr lang="en-US" sz="2400" dirty="0" smtClean="0">
                <a:solidFill>
                  <a:prstClr val="black"/>
                </a:solidFill>
                <a:latin typeface="Calibri"/>
              </a:rPr>
              <a:t> (</a:t>
            </a:r>
            <a:r>
              <a:rPr lang="en-US" sz="2400" dirty="0" err="1" smtClean="0">
                <a:solidFill>
                  <a:prstClr val="black"/>
                </a:solidFill>
                <a:latin typeface="Calibri"/>
              </a:rPr>
              <a:t>libsnark</a:t>
            </a:r>
            <a:r>
              <a:rPr lang="en-US" sz="2400" dirty="0" smtClean="0">
                <a:solidFill>
                  <a:prstClr val="black"/>
                </a:solidFill>
                <a:latin typeface="Calibri"/>
              </a:rPr>
              <a:t> implementation)</a:t>
            </a:r>
            <a:endParaRPr lang="en-US" sz="2400" dirty="0">
              <a:solidFill>
                <a:prstClr val="black"/>
              </a:solidFill>
              <a:latin typeface="Calibri"/>
            </a:endParaRPr>
          </a:p>
        </p:txBody>
      </p:sp>
      <p:sp>
        <p:nvSpPr>
          <p:cNvPr id="145" name="Rectangle 144"/>
          <p:cNvSpPr/>
          <p:nvPr/>
        </p:nvSpPr>
        <p:spPr>
          <a:xfrm>
            <a:off x="1020950" y="3043317"/>
            <a:ext cx="300082" cy="369332"/>
          </a:xfrm>
          <a:prstGeom prst="rect">
            <a:avLst/>
          </a:prstGeom>
        </p:spPr>
        <p:txBody>
          <a:bodyPr wrap="none">
            <a:spAutoFit/>
          </a:bodyPr>
          <a:lstStyle/>
          <a:p>
            <a:pPr algn="l" fontAlgn="auto">
              <a:lnSpc>
                <a:spcPct val="100000"/>
              </a:lnSpc>
              <a:spcBef>
                <a:spcPts val="0"/>
              </a:spcBef>
              <a:spcAft>
                <a:spcPts val="0"/>
              </a:spcAft>
            </a:pPr>
            <a:r>
              <a:rPr lang="en-US" sz="1800" dirty="0" smtClean="0">
                <a:solidFill>
                  <a:prstClr val="black"/>
                </a:solidFill>
                <a:latin typeface="Calibri"/>
              </a:rPr>
              <a:t>*</a:t>
            </a:r>
            <a:endParaRPr lang="en-US" sz="1800" dirty="0">
              <a:solidFill>
                <a:prstClr val="black"/>
              </a:solidFill>
              <a:latin typeface="Calibri"/>
            </a:endParaRPr>
          </a:p>
        </p:txBody>
      </p:sp>
      <p:sp>
        <p:nvSpPr>
          <p:cNvPr id="146" name="TextBox 145"/>
          <p:cNvSpPr txBox="1"/>
          <p:nvPr/>
        </p:nvSpPr>
        <p:spPr>
          <a:xfrm>
            <a:off x="7869984" y="3757236"/>
            <a:ext cx="1139736"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[BCCT13]</a:t>
            </a:r>
            <a:endParaRPr lang="en-US" sz="2000" dirty="0">
              <a:solidFill>
                <a:prstClr val="black"/>
              </a:solidFill>
              <a:latin typeface="Calibri"/>
            </a:endParaRPr>
          </a:p>
        </p:txBody>
      </p:sp>
      <p:sp>
        <p:nvSpPr>
          <p:cNvPr id="147" name="TextBox 146"/>
          <p:cNvSpPr txBox="1"/>
          <p:nvPr/>
        </p:nvSpPr>
        <p:spPr>
          <a:xfrm>
            <a:off x="6705174" y="2578486"/>
            <a:ext cx="1170513" cy="400110"/>
          </a:xfrm>
          <a:prstGeom prst="rect">
            <a:avLst/>
          </a:prstGeom>
          <a:noFill/>
        </p:spPr>
        <p:txBody>
          <a:bodyPr wrap="none" rtlCol="0">
            <a:spAutoFit/>
          </a:bodyPr>
          <a:lstStyle/>
          <a:p>
            <a:pPr algn="l" fontAlgn="auto">
              <a:lnSpc>
                <a:spcPct val="100000"/>
              </a:lnSpc>
              <a:spcBef>
                <a:spcPts val="0"/>
              </a:spcBef>
              <a:spcAft>
                <a:spcPts val="0"/>
              </a:spcAft>
            </a:pPr>
            <a:r>
              <a:rPr lang="en-US" sz="2000" dirty="0" smtClean="0">
                <a:solidFill>
                  <a:prstClr val="black"/>
                </a:solidFill>
                <a:latin typeface="Calibri"/>
              </a:rPr>
              <a:t>[Kilian92]</a:t>
            </a:r>
            <a:endParaRPr lang="en-US" sz="2000" dirty="0">
              <a:solidFill>
                <a:prstClr val="black"/>
              </a:solidFill>
              <a:latin typeface="Calibri"/>
            </a:endParaRPr>
          </a:p>
        </p:txBody>
      </p:sp>
    </p:spTree>
    <p:custDataLst>
      <p:tags r:id="rId1"/>
    </p:custDataLst>
    <p:extLst>
      <p:ext uri="{BB962C8B-B14F-4D97-AF65-F5344CB8AC3E}">
        <p14:creationId xmlns:p14="http://schemas.microsoft.com/office/powerpoint/2010/main" val="179779965"/>
      </p:ext>
    </p:extLst>
  </p:cSld>
  <p:clrMapOvr>
    <a:masterClrMapping/>
  </p:clrMapOvr>
  <mc:AlternateContent xmlns:mc="http://schemas.openxmlformats.org/markup-compatibility/2006" xmlns:p14="http://schemas.microsoft.com/office/powerpoint/2010/main">
    <mc:Choice Requires="p14">
      <p:transition spd="slow" p14:dur="2000" advTm="75014"/>
    </mc:Choice>
    <mc:Fallback xmlns="">
      <p:transition spd="slow" advTm="750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36" grpId="0" animBg="1"/>
      <p:bldP spid="1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Integrity of data:</a:t>
            </a:r>
            <a:br>
              <a:rPr lang="en-US" dirty="0" smtClean="0"/>
            </a:br>
            <a:r>
              <a:rPr lang="en-US" dirty="0" smtClean="0"/>
              <a:t>digital signatures / message authentication codes</a:t>
            </a:r>
            <a:endParaRPr lang="en-US" dirty="0"/>
          </a:p>
        </p:txBody>
      </p:sp>
      <p:pic>
        <p:nvPicPr>
          <p:cNvPr id="6" name="Picture 4" descr="MC90043524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1981200"/>
            <a:ext cx="18859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descr="MC900439836"/>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990600" y="1447800"/>
            <a:ext cx="1219200" cy="1219200"/>
          </a:xfrm>
        </p:spPr>
      </p:pic>
      <p:sp>
        <p:nvSpPr>
          <p:cNvPr id="10" name="Line 10"/>
          <p:cNvSpPr>
            <a:spLocks noChangeShapeType="1"/>
          </p:cNvSpPr>
          <p:nvPr/>
        </p:nvSpPr>
        <p:spPr bwMode="auto">
          <a:xfrm>
            <a:off x="2590800" y="2257425"/>
            <a:ext cx="3276600" cy="485775"/>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7249" y="1450567"/>
            <a:ext cx="60007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997056" y="1575616"/>
            <a:ext cx="2031380" cy="2593545"/>
            <a:chOff x="2997056" y="1575616"/>
            <a:chExt cx="2031380" cy="2593545"/>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997056" y="3146039"/>
              <a:ext cx="1669431" cy="1023122"/>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32380" flipH="1">
              <a:off x="3359005" y="1575616"/>
              <a:ext cx="1669431" cy="1023122"/>
            </a:xfrm>
            <a:prstGeom prst="rect">
              <a:avLst/>
            </a:prstGeom>
          </p:spPr>
        </p:pic>
      </p:grpSp>
      <p:sp>
        <p:nvSpPr>
          <p:cNvPr id="21" name="7-Point Star 20"/>
          <p:cNvSpPr/>
          <p:nvPr/>
        </p:nvSpPr>
        <p:spPr bwMode="auto">
          <a:xfrm>
            <a:off x="4003220" y="1752600"/>
            <a:ext cx="381000" cy="381000"/>
          </a:xfrm>
          <a:prstGeom prst="star7">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22" name="Line 10"/>
          <p:cNvSpPr>
            <a:spLocks noChangeShapeType="1"/>
          </p:cNvSpPr>
          <p:nvPr/>
        </p:nvSpPr>
        <p:spPr bwMode="auto">
          <a:xfrm flipH="1" flipV="1">
            <a:off x="2177324" y="2890960"/>
            <a:ext cx="3690073" cy="61424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4" name="7-Point Star 23"/>
          <p:cNvSpPr/>
          <p:nvPr/>
        </p:nvSpPr>
        <p:spPr bwMode="auto">
          <a:xfrm>
            <a:off x="3641271" y="3276600"/>
            <a:ext cx="381000" cy="381000"/>
          </a:xfrm>
          <a:prstGeom prst="star7">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15" name="Horizontal Scroll 14"/>
          <p:cNvSpPr/>
          <p:nvPr/>
        </p:nvSpPr>
        <p:spPr bwMode="auto">
          <a:xfrm>
            <a:off x="3469821" y="3638550"/>
            <a:ext cx="723900" cy="419100"/>
          </a:xfrm>
          <a:prstGeom prst="horizontalScroll">
            <a:avLst>
              <a:gd name="adj" fmla="val 25000"/>
            </a:avLst>
          </a:prstGeom>
          <a:solidFill>
            <a:srgbClr val="00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16" name="Horizontal Scroll 15"/>
          <p:cNvSpPr/>
          <p:nvPr/>
        </p:nvSpPr>
        <p:spPr bwMode="auto">
          <a:xfrm>
            <a:off x="3860674" y="2091258"/>
            <a:ext cx="723900" cy="419100"/>
          </a:xfrm>
          <a:prstGeom prst="horizontalScroll">
            <a:avLst>
              <a:gd name="adj" fmla="val 25000"/>
            </a:avLst>
          </a:prstGeom>
          <a:solidFill>
            <a:srgbClr val="00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4" name="Flowchart: Decision 3"/>
          <p:cNvSpPr/>
          <p:nvPr/>
        </p:nvSpPr>
        <p:spPr bwMode="auto">
          <a:xfrm>
            <a:off x="914400" y="2590800"/>
            <a:ext cx="1219200" cy="614239"/>
          </a:xfrm>
          <a:prstGeom prst="flowChartDecision">
            <a:avLst/>
          </a:prstGeom>
          <a:solidFill>
            <a:srgbClr val="CC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Verify</a:t>
            </a:r>
          </a:p>
        </p:txBody>
      </p:sp>
    </p:spTree>
    <p:custDataLst>
      <p:tags r:id="rId1"/>
    </p:custDataLst>
    <p:extLst>
      <p:ext uri="{BB962C8B-B14F-4D97-AF65-F5344CB8AC3E}">
        <p14:creationId xmlns:p14="http://schemas.microsoft.com/office/powerpoint/2010/main" val="2453213930"/>
      </p:ext>
    </p:extLst>
  </p:cSld>
  <p:clrMapOvr>
    <a:masterClrMapping/>
  </p:clrMapOvr>
  <p:transition spd="slow" advTm="727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22" grpId="0" animBg="1"/>
      <p:bldP spid="24" grpId="0" animBg="1"/>
      <p:bldP spid="15" grpId="0" animBg="1"/>
      <p:bldP spid="16"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Preprocessing SNARKs for NP</a:t>
            </a:r>
            <a:endParaRPr lang="en-US" dirty="0"/>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nvPr>
            </p:nvGraphicFramePr>
            <p:xfrm>
              <a:off x="215901" y="1196975"/>
              <a:ext cx="8788399" cy="5351908"/>
            </p:xfrm>
            <a:graphic>
              <a:graphicData uri="http://schemas.openxmlformats.org/drawingml/2006/table">
                <a:tbl>
                  <a:tblPr firstRow="1" bandRow="1">
                    <a:tableStyleId>{5C22544A-7EE6-4342-B048-85BDC9FD1C3A}</a:tableStyleId>
                  </a:tblPr>
                  <a:tblGrid>
                    <a:gridCol w="3416299"/>
                    <a:gridCol w="2070100"/>
                    <a:gridCol w="1447651"/>
                    <a:gridCol w="1854349"/>
                  </a:tblGrid>
                  <a:tr h="370840">
                    <a:tc>
                      <a:txBody>
                        <a:bodyPr/>
                        <a:lstStyle/>
                        <a:p>
                          <a:endParaRPr lang="en-US" sz="2000" dirty="0">
                            <a:solidFill>
                              <a:schemeClr val="tx1"/>
                            </a:solidFill>
                          </a:endParaRPr>
                        </a:p>
                      </a:txBody>
                      <a:tcPr>
                        <a:solidFill>
                          <a:schemeClr val="bg1">
                            <a:lumMod val="20000"/>
                            <a:lumOff val="80000"/>
                          </a:schemeClr>
                        </a:solidFill>
                      </a:tcPr>
                    </a:tc>
                    <a:tc>
                      <a:txBody>
                        <a:bodyPr/>
                        <a:lstStyle/>
                        <a:p>
                          <a:r>
                            <a:rPr lang="en-US" sz="2000" dirty="0" smtClean="0">
                              <a:solidFill>
                                <a:schemeClr val="tx1"/>
                              </a:solidFill>
                            </a:rPr>
                            <a:t>Proof size</a:t>
                          </a:r>
                          <a:r>
                            <a:rPr lang="en-US" sz="2000" baseline="0" dirty="0" smtClean="0">
                              <a:solidFill>
                                <a:schemeClr val="tx1"/>
                              </a:solidFill>
                            </a:rPr>
                            <a:t> (field elements)</a:t>
                          </a:r>
                          <a:endParaRPr lang="en-US" sz="2000" dirty="0">
                            <a:solidFill>
                              <a:schemeClr val="tx1"/>
                            </a:solidFill>
                          </a:endParaRPr>
                        </a:p>
                      </a:txBody>
                      <a:tcPr>
                        <a:solidFill>
                          <a:schemeClr val="bg1">
                            <a:lumMod val="20000"/>
                            <a:lumOff val="80000"/>
                          </a:schemeClr>
                        </a:solidFill>
                      </a:tcPr>
                    </a:tc>
                    <a:tc>
                      <a:txBody>
                        <a:bodyPr/>
                        <a:lstStyle/>
                        <a:p>
                          <a:r>
                            <a:rPr lang="en-US" sz="2000" dirty="0" smtClean="0">
                              <a:solidFill>
                                <a:schemeClr val="tx1"/>
                              </a:solidFill>
                            </a:rPr>
                            <a:t>CRS size</a:t>
                          </a:r>
                          <a:endParaRPr lang="en-US" sz="2000" dirty="0">
                            <a:solidFill>
                              <a:schemeClr val="tx1"/>
                            </a:solidFill>
                          </a:endParaRPr>
                        </a:p>
                      </a:txBody>
                      <a:tcPr>
                        <a:solidFill>
                          <a:schemeClr val="bg1">
                            <a:lumMod val="20000"/>
                            <a:lumOff val="80000"/>
                          </a:schemeClr>
                        </a:solidFill>
                      </a:tcPr>
                    </a:tc>
                    <a:tc>
                      <a:txBody>
                        <a:bodyPr/>
                        <a:lstStyle/>
                        <a:p>
                          <a:r>
                            <a:rPr lang="en-US" sz="2000" dirty="0" smtClean="0">
                              <a:solidFill>
                                <a:schemeClr val="tx1"/>
                              </a:solidFill>
                            </a:rPr>
                            <a:t>Prover runtime</a:t>
                          </a:r>
                          <a:endParaRPr lang="en-US" sz="2000" dirty="0">
                            <a:solidFill>
                              <a:schemeClr val="tx1"/>
                            </a:solidFill>
                          </a:endParaRPr>
                        </a:p>
                      </a:txBody>
                      <a:tcPr>
                        <a:solidFill>
                          <a:schemeClr val="bg1">
                            <a:lumMod val="20000"/>
                            <a:lumOff val="80000"/>
                          </a:schemeClr>
                        </a:solidFill>
                      </a:tcPr>
                    </a:tc>
                  </a:tr>
                  <a:tr h="370840">
                    <a:tc>
                      <a:txBody>
                        <a:bodyPr/>
                        <a:lstStyle/>
                        <a:p>
                          <a:r>
                            <a:rPr lang="en-US" sz="2000" dirty="0" smtClean="0"/>
                            <a:t>[Groth10]</a:t>
                          </a:r>
                          <a:endParaRPr lang="en-US" sz="2000" dirty="0"/>
                        </a:p>
                      </a:txBody>
                      <a:tcPr>
                        <a:solidFill>
                          <a:schemeClr val="tx2"/>
                        </a:solidFill>
                      </a:tcPr>
                    </a:tc>
                    <a:tc>
                      <a:txBody>
                        <a:bodyPr/>
                        <a:lstStyle/>
                        <a:p>
                          <a:pPr algn="ctr"/>
                          <a:r>
                            <a:rPr lang="en-US" sz="2000" dirty="0" smtClean="0"/>
                            <a:t>42</a:t>
                          </a:r>
                          <a:endParaRPr lang="en-US" sz="2000" dirty="0"/>
                        </a:p>
                      </a:txBody>
                      <a:tcPr>
                        <a:solidFill>
                          <a:schemeClr val="tx2"/>
                        </a:solidFill>
                      </a:tcPr>
                    </a:tc>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𝑠</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oMath>
                            </m:oMathPara>
                          </a14:m>
                          <a:endParaRPr lang="en-US" sz="2400" dirty="0"/>
                        </a:p>
                      </a:txBody>
                      <a:tcPr>
                        <a:solidFill>
                          <a:schemeClr val="tx2"/>
                        </a:solidFill>
                      </a:tcPr>
                    </a:tc>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𝑠</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oMath>
                            </m:oMathPara>
                          </a14:m>
                          <a:endParaRPr lang="en-US" sz="2400" dirty="0"/>
                        </a:p>
                      </a:txBody>
                      <a:tcPr>
                        <a:solidFill>
                          <a:schemeClr val="tx2"/>
                        </a:solidFill>
                      </a:tcPr>
                    </a:tc>
                  </a:tr>
                  <a:tr h="327660">
                    <a:tc>
                      <a:txBody>
                        <a:bodyPr/>
                        <a:lstStyle/>
                        <a:p>
                          <a:r>
                            <a:rPr lang="en-US" sz="2000" dirty="0" smtClean="0"/>
                            <a:t>[Lipmaa12]</a:t>
                          </a:r>
                          <a:endParaRPr lang="en-US" sz="2000" dirty="0"/>
                        </a:p>
                      </a:txBody>
                      <a:tcPr>
                        <a:solidFill>
                          <a:schemeClr val="tx2"/>
                        </a:solidFill>
                      </a:tcPr>
                    </a:tc>
                    <a:tc>
                      <a:txBody>
                        <a:bodyPr/>
                        <a:lstStyle/>
                        <a:p>
                          <a:pPr algn="ctr"/>
                          <a:r>
                            <a:rPr lang="en-US" sz="2000" dirty="0" smtClean="0"/>
                            <a:t>39</a:t>
                          </a:r>
                          <a:endParaRPr lang="en-US" sz="2000" dirty="0"/>
                        </a:p>
                      </a:txBody>
                      <a:tcPr>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𝑂</m:t>
                                    </m:r>
                                  </m:e>
                                </m:acc>
                                <m:r>
                                  <a:rPr lang="en-US" sz="2400" b="0" i="1" smtClean="0">
                                    <a:latin typeface="Cambria Math" panose="02040503050406030204" pitchFamily="18" charset="0"/>
                                  </a:rPr>
                                  <m:t>(</m:t>
                                </m:r>
                                <m:r>
                                  <a:rPr lang="en-US" sz="2400" b="0" i="1" smtClean="0">
                                    <a:latin typeface="Cambria Math" panose="02040503050406030204" pitchFamily="18" charset="0"/>
                                  </a:rPr>
                                  <m:t>𝑠</m:t>
                                </m:r>
                                <m:r>
                                  <a:rPr lang="en-US" sz="2400" b="0" i="1" smtClean="0">
                                    <a:latin typeface="Cambria Math" panose="02040503050406030204" pitchFamily="18" charset="0"/>
                                  </a:rPr>
                                  <m:t>)</m:t>
                                </m:r>
                              </m:oMath>
                            </m:oMathPara>
                          </a14:m>
                          <a:endParaRPr lang="en-US" sz="2400" dirty="0"/>
                        </a:p>
                      </a:txBody>
                      <a:tcPr>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𝑠</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oMath>
                            </m:oMathPara>
                          </a14:m>
                          <a:endParaRPr lang="en-US" sz="2400" dirty="0"/>
                        </a:p>
                      </a:txBody>
                      <a:tcPr>
                        <a:solidFill>
                          <a:schemeClr val="tx2"/>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QAP-based</a:t>
                          </a:r>
                        </a:p>
                        <a:p>
                          <a:r>
                            <a:rPr lang="en-US" sz="2000" dirty="0" smtClean="0"/>
                            <a:t>[GGPR13]</a:t>
                          </a:r>
                          <a:br>
                            <a:rPr lang="en-US" sz="2000" dirty="0" smtClean="0"/>
                          </a:br>
                          <a:r>
                            <a:rPr lang="en-US" sz="2000" dirty="0" smtClean="0"/>
                            <a:t/>
                          </a:r>
                          <a:br>
                            <a:rPr lang="en-US" sz="2000" dirty="0" smtClean="0"/>
                          </a:br>
                          <a:r>
                            <a:rPr lang="en-US" sz="2000" dirty="0" smtClean="0"/>
                            <a:t>Reinterpreted as linear PCPs: [BCIOP13] [SBVBBW13]</a:t>
                          </a:r>
                          <a:br>
                            <a:rPr lang="en-US" sz="2000" dirty="0" smtClean="0"/>
                          </a:br>
                          <a:endParaRPr lang="en-US" sz="2000" dirty="0" smtClean="0"/>
                        </a:p>
                        <a:p>
                          <a:r>
                            <a:rPr lang="en-US" sz="2000" dirty="0" smtClean="0"/>
                            <a:t>Improvements: [PGHR13] [BCTV14usenix]</a:t>
                          </a:r>
                          <a:r>
                            <a:rPr lang="en-US" sz="2000" baseline="0" dirty="0" smtClean="0"/>
                            <a:t> </a:t>
                          </a:r>
                          <a:r>
                            <a:rPr lang="en-US" sz="2000" dirty="0" smtClean="0"/>
                            <a:t>[BBFR15] [CFHKKNPX15] ...</a:t>
                          </a:r>
                        </a:p>
                      </a:txBody>
                      <a:tcPr>
                        <a:solidFill>
                          <a:schemeClr val="tx2"/>
                        </a:solidFill>
                      </a:tcPr>
                    </a:tc>
                    <a:tc>
                      <a:txBody>
                        <a:bodyPr/>
                        <a:lstStyle/>
                        <a:p>
                          <a:pPr algn="ctr"/>
                          <a:r>
                            <a:rPr lang="en-US" sz="2000" dirty="0" smtClean="0"/>
                            <a:t>7—8 </a:t>
                          </a:r>
                          <a:endParaRPr lang="en-US" sz="2000" dirty="0"/>
                        </a:p>
                      </a:txBody>
                      <a:tcPr>
                        <a:solidFill>
                          <a:schemeClr val="tx2"/>
                        </a:solidFill>
                      </a:tcPr>
                    </a:tc>
                    <a:tc>
                      <a:txBody>
                        <a:bodyPr/>
                        <a:lstStyle/>
                        <a:p>
                          <a:pPr algn="ctr"/>
                          <a:r>
                            <a:rPr lang="en-US" sz="2400" baseline="0" dirty="0" smtClean="0"/>
                            <a:t> </a:t>
                          </a:r>
                          <a14:m>
                            <m:oMath xmlns:m="http://schemas.openxmlformats.org/officeDocument/2006/math">
                              <m:r>
                                <a:rPr lang="en-US" sz="2400" b="0" i="1" baseline="0" smtClean="0">
                                  <a:latin typeface="Cambria Math" panose="02040503050406030204" pitchFamily="18" charset="0"/>
                                </a:rPr>
                                <m:t>𝑂</m:t>
                              </m:r>
                              <m:r>
                                <a:rPr lang="en-US" sz="2400" b="0" i="1" baseline="0" smtClean="0">
                                  <a:latin typeface="Cambria Math" panose="02040503050406030204" pitchFamily="18" charset="0"/>
                                </a:rPr>
                                <m:t>(</m:t>
                              </m:r>
                              <m:r>
                                <a:rPr lang="en-US" sz="2400" b="0" i="1" baseline="0" smtClean="0">
                                  <a:latin typeface="Cambria Math" panose="02040503050406030204" pitchFamily="18" charset="0"/>
                                </a:rPr>
                                <m:t>𝑠</m:t>
                              </m:r>
                              <m:r>
                                <a:rPr lang="en-US" sz="2400" b="0" i="1" baseline="0" smtClean="0">
                                  <a:latin typeface="Cambria Math" panose="02040503050406030204" pitchFamily="18" charset="0"/>
                                </a:rPr>
                                <m:t>)</m:t>
                              </m:r>
                            </m:oMath>
                          </a14:m>
                          <a:endParaRPr lang="en-US" sz="2400" dirty="0"/>
                        </a:p>
                      </a:txBody>
                      <a:tcPr>
                        <a:solidFill>
                          <a:schemeClr val="tx2"/>
                        </a:solid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𝑂</m:t>
                                    </m:r>
                                  </m:e>
                                </m:acc>
                                <m:r>
                                  <a:rPr lang="en-US" sz="2400" b="0" i="1" smtClean="0">
                                    <a:latin typeface="Cambria Math" panose="02040503050406030204" pitchFamily="18" charset="0"/>
                                  </a:rPr>
                                  <m:t>(</m:t>
                                </m:r>
                                <m:r>
                                  <a:rPr lang="en-US" sz="2400" b="0" i="1" smtClean="0">
                                    <a:latin typeface="Cambria Math" panose="02040503050406030204" pitchFamily="18" charset="0"/>
                                  </a:rPr>
                                  <m:t>𝑠</m:t>
                                </m:r>
                                <m:r>
                                  <a:rPr lang="en-US" sz="2400" b="0" i="1" smtClean="0">
                                    <a:latin typeface="Cambria Math" panose="02040503050406030204" pitchFamily="18" charset="0"/>
                                  </a:rPr>
                                  <m:t>)</m:t>
                                </m:r>
                              </m:oMath>
                            </m:oMathPara>
                          </a14:m>
                          <a:endParaRPr lang="en-US" sz="2400" dirty="0"/>
                        </a:p>
                      </a:txBody>
                      <a:tcPr>
                        <a:solidFill>
                          <a:schemeClr val="tx2"/>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[DFGK14]</a:t>
                          </a:r>
                          <a:endParaRPr lang="en-US" sz="2000" dirty="0"/>
                        </a:p>
                      </a:txBody>
                      <a:tcPr>
                        <a:solidFill>
                          <a:schemeClr val="tx2"/>
                        </a:solidFill>
                      </a:tcPr>
                    </a:tc>
                    <a:tc>
                      <a:txBody>
                        <a:bodyPr/>
                        <a:lstStyle/>
                        <a:p>
                          <a:pPr algn="ctr"/>
                          <a:r>
                            <a:rPr lang="en-US" sz="2000" dirty="0" smtClean="0"/>
                            <a:t>4</a:t>
                          </a:r>
                          <a:endParaRPr lang="en-US" sz="2000" dirty="0"/>
                        </a:p>
                      </a:txBody>
                      <a:tcPr>
                        <a:solidFill>
                          <a:schemeClr val="tx2"/>
                        </a:solidFill>
                      </a:tcPr>
                    </a:tc>
                    <a:tc>
                      <a:txBody>
                        <a:bodyPr/>
                        <a:lstStyle/>
                        <a:p>
                          <a:pPr algn="ctr"/>
                          <a:r>
                            <a:rPr lang="en-US" sz="2400" baseline="0" dirty="0" smtClean="0"/>
                            <a:t> </a:t>
                          </a:r>
                          <a14:m>
                            <m:oMath xmlns:m="http://schemas.openxmlformats.org/officeDocument/2006/math">
                              <m:r>
                                <a:rPr lang="en-US" sz="2400" b="0" i="1" baseline="0" smtClean="0">
                                  <a:latin typeface="Cambria Math" panose="02040503050406030204" pitchFamily="18" charset="0"/>
                                </a:rPr>
                                <m:t>𝑂</m:t>
                              </m:r>
                              <m:r>
                                <a:rPr lang="en-US" sz="2400" b="0" i="1" baseline="0" smtClean="0">
                                  <a:latin typeface="Cambria Math" panose="02040503050406030204" pitchFamily="18" charset="0"/>
                                </a:rPr>
                                <m:t>(</m:t>
                              </m:r>
                              <m:r>
                                <a:rPr lang="en-US" sz="2400" b="0" i="1" baseline="0" smtClean="0">
                                  <a:latin typeface="Cambria Math" panose="02040503050406030204" pitchFamily="18" charset="0"/>
                                </a:rPr>
                                <m:t>𝑠</m:t>
                              </m:r>
                              <m:r>
                                <a:rPr lang="en-US" sz="2400" b="0" i="1" baseline="0" smtClean="0">
                                  <a:latin typeface="Cambria Math" panose="02040503050406030204" pitchFamily="18" charset="0"/>
                                </a:rPr>
                                <m:t>)</m:t>
                              </m:r>
                            </m:oMath>
                          </a14:m>
                          <a:endParaRPr lang="en-US" sz="2400" dirty="0"/>
                        </a:p>
                      </a:txBody>
                      <a:tcPr>
                        <a:solidFill>
                          <a:schemeClr val="tx2"/>
                        </a:solid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𝑂</m:t>
                                    </m:r>
                                  </m:e>
                                </m:acc>
                                <m:r>
                                  <a:rPr lang="en-US" sz="2400" b="0" i="1" smtClean="0">
                                    <a:latin typeface="Cambria Math" panose="02040503050406030204" pitchFamily="18" charset="0"/>
                                  </a:rPr>
                                  <m:t>(</m:t>
                                </m:r>
                                <m:r>
                                  <a:rPr lang="en-US" sz="2400" b="0" i="1" smtClean="0">
                                    <a:latin typeface="Cambria Math" panose="02040503050406030204" pitchFamily="18" charset="0"/>
                                  </a:rPr>
                                  <m:t>𝑠</m:t>
                                </m:r>
                                <m:r>
                                  <a:rPr lang="en-US" sz="2400" b="0" i="1" smtClean="0">
                                    <a:latin typeface="Cambria Math" panose="02040503050406030204" pitchFamily="18" charset="0"/>
                                  </a:rPr>
                                  <m:t>)</m:t>
                                </m:r>
                              </m:oMath>
                            </m:oMathPara>
                          </a14:m>
                          <a:endParaRPr lang="en-US" sz="2400" dirty="0"/>
                        </a:p>
                      </a:txBody>
                      <a:tcPr>
                        <a:solidFill>
                          <a:schemeClr val="tx2"/>
                        </a:solidFill>
                      </a:tcPr>
                    </a:tc>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2908828568"/>
                  </p:ext>
                </p:extLst>
              </p:nvPr>
            </p:nvGraphicFramePr>
            <p:xfrm>
              <a:off x="215901" y="1196975"/>
              <a:ext cx="8788399" cy="5351908"/>
            </p:xfrm>
            <a:graphic>
              <a:graphicData uri="http://schemas.openxmlformats.org/drawingml/2006/table">
                <a:tbl>
                  <a:tblPr firstRow="1" bandRow="1">
                    <a:tableStyleId>{5C22544A-7EE6-4342-B048-85BDC9FD1C3A}</a:tableStyleId>
                  </a:tblPr>
                  <a:tblGrid>
                    <a:gridCol w="3416299"/>
                    <a:gridCol w="2070100"/>
                    <a:gridCol w="1447651"/>
                    <a:gridCol w="1854349"/>
                  </a:tblGrid>
                  <a:tr h="701040">
                    <a:tc>
                      <a:txBody>
                        <a:bodyPr/>
                        <a:lstStyle/>
                        <a:p>
                          <a:endParaRPr lang="en-US" sz="2000" dirty="0">
                            <a:solidFill>
                              <a:schemeClr val="tx1"/>
                            </a:solidFill>
                          </a:endParaRPr>
                        </a:p>
                      </a:txBody>
                      <a:tcPr>
                        <a:solidFill>
                          <a:schemeClr val="bg1">
                            <a:lumMod val="20000"/>
                            <a:lumOff val="80000"/>
                          </a:schemeClr>
                        </a:solidFill>
                      </a:tcPr>
                    </a:tc>
                    <a:tc>
                      <a:txBody>
                        <a:bodyPr/>
                        <a:lstStyle/>
                        <a:p>
                          <a:r>
                            <a:rPr lang="en-US" sz="2000" dirty="0" smtClean="0">
                              <a:solidFill>
                                <a:schemeClr val="tx1"/>
                              </a:solidFill>
                            </a:rPr>
                            <a:t>Proof size</a:t>
                          </a:r>
                          <a:r>
                            <a:rPr lang="en-US" sz="2000" baseline="0" dirty="0" smtClean="0">
                              <a:solidFill>
                                <a:schemeClr val="tx1"/>
                              </a:solidFill>
                            </a:rPr>
                            <a:t> (field elements)</a:t>
                          </a:r>
                          <a:endParaRPr lang="en-US" sz="2000" dirty="0">
                            <a:solidFill>
                              <a:schemeClr val="tx1"/>
                            </a:solidFill>
                          </a:endParaRPr>
                        </a:p>
                      </a:txBody>
                      <a:tcPr>
                        <a:solidFill>
                          <a:schemeClr val="bg1">
                            <a:lumMod val="20000"/>
                            <a:lumOff val="80000"/>
                          </a:schemeClr>
                        </a:solidFill>
                      </a:tcPr>
                    </a:tc>
                    <a:tc>
                      <a:txBody>
                        <a:bodyPr/>
                        <a:lstStyle/>
                        <a:p>
                          <a:r>
                            <a:rPr lang="en-US" sz="2000" dirty="0" smtClean="0">
                              <a:solidFill>
                                <a:schemeClr val="tx1"/>
                              </a:solidFill>
                            </a:rPr>
                            <a:t>CRS size</a:t>
                          </a:r>
                          <a:endParaRPr lang="en-US" sz="2000" dirty="0">
                            <a:solidFill>
                              <a:schemeClr val="tx1"/>
                            </a:solidFill>
                          </a:endParaRPr>
                        </a:p>
                      </a:txBody>
                      <a:tcPr>
                        <a:solidFill>
                          <a:schemeClr val="bg1">
                            <a:lumMod val="20000"/>
                            <a:lumOff val="80000"/>
                          </a:schemeClr>
                        </a:solidFill>
                      </a:tcPr>
                    </a:tc>
                    <a:tc>
                      <a:txBody>
                        <a:bodyPr/>
                        <a:lstStyle/>
                        <a:p>
                          <a:r>
                            <a:rPr lang="en-US" sz="2000" dirty="0" smtClean="0">
                              <a:solidFill>
                                <a:schemeClr val="tx1"/>
                              </a:solidFill>
                            </a:rPr>
                            <a:t>Prover runtime</a:t>
                          </a:r>
                          <a:endParaRPr lang="en-US" sz="2000" dirty="0">
                            <a:solidFill>
                              <a:schemeClr val="tx1"/>
                            </a:solidFill>
                          </a:endParaRPr>
                        </a:p>
                      </a:txBody>
                      <a:tcPr>
                        <a:solidFill>
                          <a:schemeClr val="bg1">
                            <a:lumMod val="20000"/>
                            <a:lumOff val="80000"/>
                          </a:schemeClr>
                        </a:solidFill>
                      </a:tcPr>
                    </a:tc>
                  </a:tr>
                  <a:tr h="457200">
                    <a:tc>
                      <a:txBody>
                        <a:bodyPr/>
                        <a:lstStyle/>
                        <a:p>
                          <a:r>
                            <a:rPr lang="en-US" sz="2000" dirty="0" smtClean="0"/>
                            <a:t>[Groth10]</a:t>
                          </a:r>
                          <a:endParaRPr lang="en-US" sz="2000" dirty="0"/>
                        </a:p>
                      </a:txBody>
                      <a:tcPr>
                        <a:solidFill>
                          <a:schemeClr val="tx2"/>
                        </a:solidFill>
                      </a:tcPr>
                    </a:tc>
                    <a:tc>
                      <a:txBody>
                        <a:bodyPr/>
                        <a:lstStyle/>
                        <a:p>
                          <a:pPr algn="ctr"/>
                          <a:r>
                            <a:rPr lang="en-US" sz="2000" dirty="0" smtClean="0"/>
                            <a:t>42</a:t>
                          </a:r>
                          <a:endParaRPr lang="en-US" sz="2000" dirty="0"/>
                        </a:p>
                      </a:txBody>
                      <a:tcPr>
                        <a:solidFill>
                          <a:schemeClr val="tx2"/>
                        </a:solidFill>
                      </a:tcPr>
                    </a:tc>
                    <a:tc>
                      <a:txBody>
                        <a:bodyPr/>
                        <a:lstStyle/>
                        <a:p>
                          <a:endParaRPr lang="en-US"/>
                        </a:p>
                      </a:txBody>
                      <a:tcPr>
                        <a:blipFill rotWithShape="0">
                          <a:blip r:embed="rId2"/>
                          <a:stretch>
                            <a:fillRect l="-378992" t="-158667" r="-129412" b="-938667"/>
                          </a:stretch>
                        </a:blipFill>
                      </a:tcPr>
                    </a:tc>
                    <a:tc>
                      <a:txBody>
                        <a:bodyPr/>
                        <a:lstStyle/>
                        <a:p>
                          <a:endParaRPr lang="en-US"/>
                        </a:p>
                      </a:txBody>
                      <a:tcPr>
                        <a:blipFill rotWithShape="0">
                          <a:blip r:embed="rId2"/>
                          <a:stretch>
                            <a:fillRect l="-375000" t="-158667" r="-1316" b="-938667"/>
                          </a:stretch>
                        </a:blipFill>
                      </a:tcPr>
                    </a:tc>
                  </a:tr>
                  <a:tr h="466154">
                    <a:tc>
                      <a:txBody>
                        <a:bodyPr/>
                        <a:lstStyle/>
                        <a:p>
                          <a:r>
                            <a:rPr lang="en-US" sz="2000" dirty="0" smtClean="0"/>
                            <a:t>[</a:t>
                          </a:r>
                          <a:r>
                            <a:rPr lang="en-US" sz="2000" dirty="0" smtClean="0"/>
                            <a:t>Lipmaa12]</a:t>
                          </a:r>
                          <a:endParaRPr lang="en-US" sz="2000" dirty="0"/>
                        </a:p>
                      </a:txBody>
                      <a:tcPr>
                        <a:solidFill>
                          <a:schemeClr val="tx2"/>
                        </a:solidFill>
                      </a:tcPr>
                    </a:tc>
                    <a:tc>
                      <a:txBody>
                        <a:bodyPr/>
                        <a:lstStyle/>
                        <a:p>
                          <a:pPr algn="ctr"/>
                          <a:r>
                            <a:rPr lang="en-US" sz="2000" dirty="0" smtClean="0"/>
                            <a:t>39</a:t>
                          </a:r>
                          <a:endParaRPr lang="en-US" sz="2000" dirty="0"/>
                        </a:p>
                      </a:txBody>
                      <a:tcPr>
                        <a:solidFill>
                          <a:schemeClr val="tx2"/>
                        </a:solidFill>
                      </a:tcPr>
                    </a:tc>
                    <a:tc>
                      <a:txBody>
                        <a:bodyPr/>
                        <a:lstStyle/>
                        <a:p>
                          <a:endParaRPr lang="en-US"/>
                        </a:p>
                      </a:txBody>
                      <a:tcPr>
                        <a:blipFill rotWithShape="0">
                          <a:blip r:embed="rId2"/>
                          <a:stretch>
                            <a:fillRect l="-378992" t="-251948" r="-129412" b="-814286"/>
                          </a:stretch>
                        </a:blipFill>
                      </a:tcPr>
                    </a:tc>
                    <a:tc>
                      <a:txBody>
                        <a:bodyPr/>
                        <a:lstStyle/>
                        <a:p>
                          <a:endParaRPr lang="en-US"/>
                        </a:p>
                      </a:txBody>
                      <a:tcPr>
                        <a:blipFill rotWithShape="0">
                          <a:blip r:embed="rId2"/>
                          <a:stretch>
                            <a:fillRect l="-375000" t="-251948" r="-1316" b="-814286"/>
                          </a:stretch>
                        </a:blipFill>
                      </a:tcPr>
                    </a:tc>
                  </a:tr>
                  <a:tr h="3261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QAP-based</a:t>
                          </a:r>
                        </a:p>
                        <a:p>
                          <a:r>
                            <a:rPr lang="en-US" sz="2000" dirty="0" smtClean="0"/>
                            <a:t>[GGPR13]</a:t>
                          </a:r>
                          <a:br>
                            <a:rPr lang="en-US" sz="2000" dirty="0" smtClean="0"/>
                          </a:br>
                          <a:r>
                            <a:rPr lang="en-US" sz="2000" dirty="0" smtClean="0"/>
                            <a:t/>
                          </a:r>
                          <a:br>
                            <a:rPr lang="en-US" sz="2000" dirty="0" smtClean="0"/>
                          </a:br>
                          <a:r>
                            <a:rPr lang="en-US" sz="2000" dirty="0" smtClean="0"/>
                            <a:t>Reinterpreted as linear </a:t>
                          </a:r>
                          <a:r>
                            <a:rPr lang="en-US" sz="2000" dirty="0" smtClean="0"/>
                            <a:t>PCPs: [</a:t>
                          </a:r>
                          <a:r>
                            <a:rPr lang="en-US" sz="2000" dirty="0" smtClean="0"/>
                            <a:t>BCIOP13] [SBVBBW13]</a:t>
                          </a:r>
                          <a:br>
                            <a:rPr lang="en-US" sz="2000" dirty="0" smtClean="0"/>
                          </a:br>
                          <a:endParaRPr lang="en-US" sz="2000" dirty="0" smtClean="0"/>
                        </a:p>
                        <a:p>
                          <a:r>
                            <a:rPr lang="en-US" sz="2000" dirty="0" smtClean="0"/>
                            <a:t>Improvements: [PGHR13] [BCTV14usenix]</a:t>
                          </a:r>
                          <a:r>
                            <a:rPr lang="en-US" sz="2000" baseline="0" dirty="0" smtClean="0"/>
                            <a:t> </a:t>
                          </a:r>
                          <a:r>
                            <a:rPr lang="en-US" sz="2000" dirty="0" smtClean="0"/>
                            <a:t>[BBFR15] [CFHKKNPX15] ...</a:t>
                          </a:r>
                        </a:p>
                      </a:txBody>
                      <a:tcPr>
                        <a:solidFill>
                          <a:schemeClr val="tx2"/>
                        </a:solidFill>
                      </a:tcPr>
                    </a:tc>
                    <a:tc>
                      <a:txBody>
                        <a:bodyPr/>
                        <a:lstStyle/>
                        <a:p>
                          <a:pPr algn="ctr"/>
                          <a:r>
                            <a:rPr lang="en-US" sz="2000" dirty="0" smtClean="0"/>
                            <a:t>7—8 </a:t>
                          </a:r>
                          <a:endParaRPr lang="en-US" sz="2000" dirty="0"/>
                        </a:p>
                      </a:txBody>
                      <a:tcPr>
                        <a:solidFill>
                          <a:schemeClr val="tx2"/>
                        </a:solidFill>
                      </a:tcPr>
                    </a:tc>
                    <a:tc>
                      <a:txBody>
                        <a:bodyPr/>
                        <a:lstStyle/>
                        <a:p>
                          <a:endParaRPr lang="en-US"/>
                        </a:p>
                      </a:txBody>
                      <a:tcPr>
                        <a:blipFill rotWithShape="0">
                          <a:blip r:embed="rId2"/>
                          <a:stretch>
                            <a:fillRect l="-378992" t="-50654" r="-129412" b="-17196"/>
                          </a:stretch>
                        </a:blipFill>
                      </a:tcPr>
                    </a:tc>
                    <a:tc>
                      <a:txBody>
                        <a:bodyPr/>
                        <a:lstStyle/>
                        <a:p>
                          <a:endParaRPr lang="en-US"/>
                        </a:p>
                      </a:txBody>
                      <a:tcPr>
                        <a:blipFill rotWithShape="0">
                          <a:blip r:embed="rId2"/>
                          <a:stretch>
                            <a:fillRect l="-375000" t="-50654" r="-1316" b="-17196"/>
                          </a:stretch>
                        </a:blipFill>
                      </a:tcPr>
                    </a:tc>
                  </a:tr>
                  <a:tr h="4661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[DFGK14]</a:t>
                          </a:r>
                          <a:endParaRPr lang="en-US" sz="2000" dirty="0"/>
                        </a:p>
                      </a:txBody>
                      <a:tcPr>
                        <a:solidFill>
                          <a:schemeClr val="tx2"/>
                        </a:solidFill>
                      </a:tcPr>
                    </a:tc>
                    <a:tc>
                      <a:txBody>
                        <a:bodyPr/>
                        <a:lstStyle/>
                        <a:p>
                          <a:pPr algn="ctr"/>
                          <a:r>
                            <a:rPr lang="en-US" sz="2000" dirty="0" smtClean="0"/>
                            <a:t>4</a:t>
                          </a:r>
                          <a:endParaRPr lang="en-US" sz="2000" dirty="0"/>
                        </a:p>
                      </a:txBody>
                      <a:tcPr>
                        <a:solidFill>
                          <a:schemeClr val="tx2"/>
                        </a:solidFill>
                      </a:tcPr>
                    </a:tc>
                    <a:tc>
                      <a:txBody>
                        <a:bodyPr/>
                        <a:lstStyle/>
                        <a:p>
                          <a:endParaRPr lang="en-US"/>
                        </a:p>
                      </a:txBody>
                      <a:tcPr>
                        <a:blipFill rotWithShape="0">
                          <a:blip r:embed="rId2"/>
                          <a:stretch>
                            <a:fillRect l="-378992" t="-1046753" r="-129412" b="-19481"/>
                          </a:stretch>
                        </a:blipFill>
                      </a:tcPr>
                    </a:tc>
                    <a:tc>
                      <a:txBody>
                        <a:bodyPr/>
                        <a:lstStyle/>
                        <a:p>
                          <a:endParaRPr lang="en-US"/>
                        </a:p>
                      </a:txBody>
                      <a:tcPr>
                        <a:blipFill rotWithShape="0">
                          <a:blip r:embed="rId2"/>
                          <a:stretch>
                            <a:fillRect l="-375000" t="-1046753" r="-1316" b="-19481"/>
                          </a:stretch>
                        </a:blipFill>
                      </a:tcPr>
                    </a:tc>
                  </a:tr>
                </a:tbl>
              </a:graphicData>
            </a:graphic>
          </p:graphicFrame>
        </mc:Fallback>
      </mc:AlternateContent>
      <mc:AlternateContent xmlns:mc="http://schemas.openxmlformats.org/markup-compatibility/2006" xmlns:a14="http://schemas.microsoft.com/office/drawing/2010/main">
        <mc:Choice Requires="a14">
          <p:sp>
            <p:nvSpPr>
              <p:cNvPr id="4" name="Rectangle 3"/>
              <p:cNvSpPr/>
              <p:nvPr/>
            </p:nvSpPr>
            <p:spPr>
              <a:xfrm>
                <a:off x="4029074" y="3586212"/>
                <a:ext cx="4486253" cy="833754"/>
              </a:xfrm>
              <a:prstGeom prst="rect">
                <a:avLst/>
              </a:prstGeom>
              <a:solidFill>
                <a:schemeClr val="tx2">
                  <a:lumMod val="95000"/>
                </a:schemeClr>
              </a:solidFill>
            </p:spPr>
            <p:txBody>
              <a:bodyPr wrap="square">
                <a:spAutoFit/>
              </a:bodyPr>
              <a:lstStyle/>
              <a:p>
                <a:r>
                  <a:rPr lang="en-US" kern="0" dirty="0" smtClean="0">
                    <a:latin typeface="Arial"/>
                    <a:ea typeface="+mj-ea"/>
                    <a:cs typeface="+mj-cs"/>
                  </a:rPr>
                  <a:t>Preprocessing is</a:t>
                </a:r>
                <a:br>
                  <a:rPr lang="en-US" kern="0" dirty="0" smtClean="0">
                    <a:latin typeface="Arial"/>
                    <a:ea typeface="+mj-ea"/>
                    <a:cs typeface="+mj-cs"/>
                  </a:rPr>
                </a:br>
                <a:r>
                  <a:rPr lang="en-US" kern="0" dirty="0" smtClean="0">
                    <a:latin typeface="Arial"/>
                    <a:ea typeface="+mj-ea"/>
                    <a:cs typeface="+mj-cs"/>
                  </a:rPr>
                  <a:t>private-coin </a:t>
                </a:r>
                <a:r>
                  <a:rPr lang="en-US" kern="0" dirty="0">
                    <a:latin typeface="Arial"/>
                    <a:ea typeface="+mj-ea"/>
                    <a:cs typeface="+mj-cs"/>
                  </a:rPr>
                  <a:t>and </a:t>
                </a:r>
                <a:r>
                  <a:rPr lang="en-US" kern="0" dirty="0" smtClean="0">
                    <a:latin typeface="Arial"/>
                    <a:ea typeface="+mj-ea"/>
                    <a:cs typeface="+mj-cs"/>
                  </a:rPr>
                  <a:t>costs </a:t>
                </a:r>
                <a14:m>
                  <m:oMath xmlns:m="http://schemas.openxmlformats.org/officeDocument/2006/math">
                    <m:acc>
                      <m:accPr>
                        <m:chr m:val="̃"/>
                        <m:ctrlPr>
                          <a:rPr lang="en-US" i="1" kern="0">
                            <a:latin typeface="Cambria Math" panose="02040503050406030204" pitchFamily="18" charset="0"/>
                            <a:ea typeface="+mj-ea"/>
                            <a:cs typeface="+mj-cs"/>
                          </a:rPr>
                        </m:ctrlPr>
                      </m:accPr>
                      <m:e>
                        <m:r>
                          <a:rPr lang="en-US" i="1" kern="0">
                            <a:latin typeface="Cambria Math" panose="02040503050406030204" pitchFamily="18" charset="0"/>
                            <a:ea typeface="+mj-ea"/>
                            <a:cs typeface="+mj-cs"/>
                          </a:rPr>
                          <m:t>𝑂</m:t>
                        </m:r>
                      </m:e>
                    </m:acc>
                    <m:r>
                      <a:rPr lang="en-US" i="1" kern="0" dirty="0">
                        <a:latin typeface="Cambria Math" panose="02040503050406030204" pitchFamily="18" charset="0"/>
                        <a:ea typeface="+mj-ea"/>
                        <a:cs typeface="+mj-cs"/>
                      </a:rPr>
                      <m:t>(</m:t>
                    </m:r>
                    <m:r>
                      <m:rPr>
                        <m:nor/>
                      </m:rPr>
                      <a:rPr lang="en-US" b="0" i="0" kern="0" dirty="0" smtClean="0">
                        <a:latin typeface="Cambria Math" panose="02040503050406030204" pitchFamily="18" charset="0"/>
                        <a:ea typeface="+mj-ea"/>
                        <a:cs typeface="+mj-cs"/>
                      </a:rPr>
                      <m:t>s</m:t>
                    </m:r>
                    <m:r>
                      <a:rPr lang="en-US" i="1" kern="0" dirty="0">
                        <a:latin typeface="Cambria Math" panose="02040503050406030204" pitchFamily="18" charset="0"/>
                        <a:ea typeface="+mj-ea"/>
                        <a:cs typeface="+mj-cs"/>
                      </a:rPr>
                      <m:t>)</m:t>
                    </m:r>
                  </m:oMath>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4029074" y="3586212"/>
                <a:ext cx="4486253" cy="833754"/>
              </a:xfrm>
              <a:prstGeom prst="rect">
                <a:avLst/>
              </a:prstGeom>
              <a:blipFill rotWithShape="0">
                <a:blip r:embed="rId3"/>
                <a:stretch>
                  <a:fillRect l="-2310" t="-15328" b="-18978"/>
                </a:stretch>
              </a:blipFill>
            </p:spPr>
            <p:txBody>
              <a:bodyPr/>
              <a:lstStyle/>
              <a:p>
                <a:r>
                  <a:rPr lang="en-US">
                    <a:noFill/>
                  </a:rPr>
                  <a:t> </a:t>
                </a:r>
              </a:p>
            </p:txBody>
          </p:sp>
        </mc:Fallback>
      </mc:AlternateContent>
    </p:spTree>
    <p:extLst>
      <p:ext uri="{BB962C8B-B14F-4D97-AF65-F5344CB8AC3E}">
        <p14:creationId xmlns:p14="http://schemas.microsoft.com/office/powerpoint/2010/main" val="4119053764"/>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bwMode="auto">
          <a:xfrm rot="5400000">
            <a:off x="-1625230" y="2993729"/>
            <a:ext cx="3922783" cy="402166"/>
          </a:xfrm>
          <a:prstGeom prst="rightArrow">
            <a:avLst>
              <a:gd name="adj1" fmla="val 32838"/>
              <a:gd name="adj2" fmla="val 69675"/>
            </a:avLst>
          </a:prstGeom>
          <a:solidFill>
            <a:srgbClr val="D8FAB6"/>
          </a:solidFill>
          <a:ln w="38100">
            <a:solidFill>
              <a:srgbClr val="000000"/>
            </a:solid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marR="0" lvl="0" indent="0" defTabSz="914099" eaLnBrk="1" fontAlgn="auto" latinLnBrk="0" hangingPunct="1">
              <a:lnSpc>
                <a:spcPct val="100000"/>
              </a:lnSpc>
              <a:spcBef>
                <a:spcPts val="0"/>
              </a:spcBef>
              <a:spcAft>
                <a:spcPts val="0"/>
              </a:spcAft>
              <a:buClrTx/>
              <a:buSzTx/>
              <a:buFontTx/>
              <a:buNone/>
              <a:tabLst/>
              <a:defRPr/>
            </a:pPr>
            <a:endParaRPr kumimoji="0" lang="he-IL" sz="23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Arial" panose="020B0604020202020204" pitchFamily="34" charset="0"/>
            </a:endParaRPr>
          </a:p>
        </p:txBody>
      </p:sp>
      <p:sp>
        <p:nvSpPr>
          <p:cNvPr id="4" name="Title 3"/>
          <p:cNvSpPr>
            <a:spLocks noGrp="1"/>
          </p:cNvSpPr>
          <p:nvPr>
            <p:ph type="title"/>
          </p:nvPr>
        </p:nvSpPr>
        <p:spPr/>
        <p:txBody>
          <a:bodyPr/>
          <a:lstStyle/>
          <a:p>
            <a:r>
              <a:rPr lang="en-US" dirty="0" err="1" smtClean="0"/>
              <a:t>zkSNARK</a:t>
            </a:r>
            <a:r>
              <a:rPr lang="en-US" dirty="0" smtClean="0"/>
              <a:t> construction via QAP and Linear PCPs</a:t>
            </a:r>
            <a:endParaRPr lang="en-US" dirty="0"/>
          </a:p>
        </p:txBody>
      </p:sp>
      <p:sp>
        <p:nvSpPr>
          <p:cNvPr id="5" name="Content Placeholder 4"/>
          <p:cNvSpPr>
            <a:spLocks noGrp="1"/>
          </p:cNvSpPr>
          <p:nvPr>
            <p:ph idx="1"/>
          </p:nvPr>
        </p:nvSpPr>
        <p:spPr>
          <a:xfrm>
            <a:off x="177800" y="1258266"/>
            <a:ext cx="4994275" cy="5029200"/>
          </a:xfrm>
        </p:spPr>
        <p:txBody>
          <a:bodyPr/>
          <a:lstStyle/>
          <a:p>
            <a:r>
              <a:rPr lang="en-US" dirty="0" smtClean="0"/>
              <a:t>Computation</a:t>
            </a:r>
          </a:p>
          <a:p>
            <a:r>
              <a:rPr lang="en-US" dirty="0" smtClean="0"/>
              <a:t>Algebraic Circuit</a:t>
            </a:r>
          </a:p>
          <a:p>
            <a:r>
              <a:rPr lang="en-US" dirty="0" smtClean="0"/>
              <a:t>R1CS</a:t>
            </a:r>
          </a:p>
          <a:p>
            <a:r>
              <a:rPr lang="en-US" dirty="0" smtClean="0"/>
              <a:t>QAP</a:t>
            </a:r>
          </a:p>
          <a:p>
            <a:r>
              <a:rPr lang="en-US" dirty="0"/>
              <a:t>Linear </a:t>
            </a:r>
            <a:r>
              <a:rPr lang="en-US" dirty="0" smtClean="0"/>
              <a:t>PCP</a:t>
            </a:r>
          </a:p>
          <a:p>
            <a:r>
              <a:rPr lang="en-US" dirty="0" smtClean="0"/>
              <a:t>Linear Interactive Proof</a:t>
            </a:r>
          </a:p>
          <a:p>
            <a:r>
              <a:rPr lang="en-US" dirty="0" err="1" smtClean="0"/>
              <a:t>zkSNARK</a:t>
            </a:r>
            <a:endParaRPr lang="en-US" dirty="0" smtClean="0"/>
          </a:p>
          <a:p>
            <a:endParaRPr lang="en-US" dirty="0"/>
          </a:p>
        </p:txBody>
      </p:sp>
    </p:spTree>
    <p:extLst>
      <p:ext uri="{BB962C8B-B14F-4D97-AF65-F5344CB8AC3E}">
        <p14:creationId xmlns:p14="http://schemas.microsoft.com/office/powerpoint/2010/main" val="4159185628"/>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Computation</a:t>
                </a:r>
                <a14:m>
                  <m:oMath xmlns:m="http://schemas.openxmlformats.org/officeDocument/2006/math">
                    <m:r>
                      <a:rPr lang="en-US" b="0" i="0" smtClean="0">
                        <a:latin typeface="Cambria Math" panose="02040503050406030204" pitchFamily="18" charset="0"/>
                      </a:rPr>
                      <m:t> </m:t>
                    </m:r>
                    <m:r>
                      <a:rPr lang="en-US" i="1">
                        <a:latin typeface="Cambria Math" panose="02040503050406030204" pitchFamily="18" charset="0"/>
                      </a:rPr>
                      <m:t>⇒</m:t>
                    </m:r>
                  </m:oMath>
                </a14:m>
                <a:r>
                  <a:rPr lang="en-US" dirty="0" smtClean="0"/>
                  <a:t/>
                </a:r>
                <a:br>
                  <a:rPr lang="en-US" dirty="0" smtClean="0"/>
                </a:br>
                <a:r>
                  <a:rPr lang="en-US" dirty="0" smtClean="0"/>
                  <a:t>Arithmetic Circuit</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733" t="-22464" b="-289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8600" y="1374475"/>
                <a:ext cx="8763000" cy="1834551"/>
              </a:xfrm>
              <a:ln>
                <a:solidFill>
                  <a:schemeClr val="tx1"/>
                </a:solidFill>
              </a:ln>
            </p:spPr>
            <p:txBody>
              <a:bodyPr/>
              <a:lstStyle/>
              <a:p>
                <a:pPr marL="0" indent="0">
                  <a:buNone/>
                </a:pPr>
                <a:r>
                  <a:rPr lang="en-US" sz="2800" dirty="0" smtClean="0"/>
                  <a:t>Efficient computation </a:t>
                </a:r>
                <a14:m>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m:t>
                    </m:r>
                  </m:oMath>
                </a14:m>
                <a:r>
                  <a:rPr lang="en-US" sz="2800" dirty="0" smtClean="0"/>
                  <a:t>.</a:t>
                </a:r>
              </a:p>
              <a:p>
                <a:r>
                  <a:rPr lang="en-US" sz="2800" dirty="0" smtClean="0">
                    <a:solidFill>
                      <a:srgbClr val="009E22"/>
                    </a:solidFill>
                  </a:rPr>
                  <a:t>Deterministic </a:t>
                </a:r>
                <a14:m>
                  <m:oMath xmlns:m="http://schemas.openxmlformats.org/officeDocument/2006/math">
                    <m:r>
                      <a:rPr lang="en-US" sz="2800" b="0" i="1" smtClean="0">
                        <a:solidFill>
                          <a:srgbClr val="009E22"/>
                        </a:solidFill>
                        <a:latin typeface="Cambria Math" panose="02040503050406030204" pitchFamily="18" charset="0"/>
                      </a:rPr>
                      <m:t>𝑓</m:t>
                    </m:r>
                    <m:d>
                      <m:dPr>
                        <m:ctrlPr>
                          <a:rPr lang="en-US" sz="2800" b="0" i="1" smtClean="0">
                            <a:solidFill>
                              <a:srgbClr val="009E22"/>
                            </a:solidFill>
                            <a:latin typeface="Cambria Math" panose="02040503050406030204" pitchFamily="18" charset="0"/>
                          </a:rPr>
                        </m:ctrlPr>
                      </m:dPr>
                      <m:e>
                        <m:r>
                          <a:rPr lang="en-US" sz="2800" b="0" i="1" smtClean="0">
                            <a:solidFill>
                              <a:srgbClr val="009E22"/>
                            </a:solidFill>
                            <a:latin typeface="Cambria Math" panose="02040503050406030204" pitchFamily="18" charset="0"/>
                          </a:rPr>
                          <m:t>𝑥</m:t>
                        </m:r>
                      </m:e>
                    </m:d>
                    <m:r>
                      <a:rPr lang="en-US" sz="2800" b="0" i="1" smtClean="0">
                        <a:solidFill>
                          <a:srgbClr val="009E22"/>
                        </a:solidFill>
                        <a:latin typeface="Cambria Math" panose="02040503050406030204" pitchFamily="18" charset="0"/>
                      </a:rPr>
                      <m:t>→</m:t>
                    </m:r>
                    <m:r>
                      <a:rPr lang="en-US" sz="2800" b="0" i="1" smtClean="0">
                        <a:solidFill>
                          <a:srgbClr val="009E22"/>
                        </a:solidFill>
                        <a:latin typeface="Cambria Math" panose="02040503050406030204" pitchFamily="18" charset="0"/>
                      </a:rPr>
                      <m:t>𝑦</m:t>
                    </m:r>
                  </m:oMath>
                </a14:m>
                <a:endParaRPr lang="en-US" sz="2800" dirty="0" smtClean="0">
                  <a:solidFill>
                    <a:srgbClr val="009E22"/>
                  </a:solidFill>
                </a:endParaRPr>
              </a:p>
              <a:p>
                <a:r>
                  <a:rPr lang="en-US" sz="2800" dirty="0" smtClean="0">
                    <a:solidFill>
                      <a:srgbClr val="009E22"/>
                    </a:solidFill>
                  </a:rPr>
                  <a:t>Nondeterministic:  </a:t>
                </a:r>
                <a14:m>
                  <m:oMath xmlns:m="http://schemas.openxmlformats.org/officeDocument/2006/math">
                    <m:r>
                      <a:rPr lang="en-US" sz="2800" b="0" i="1" smtClean="0">
                        <a:solidFill>
                          <a:srgbClr val="009E22"/>
                        </a:solidFill>
                        <a:latin typeface="Cambria Math" panose="02040503050406030204" pitchFamily="18" charset="0"/>
                      </a:rPr>
                      <m:t>∃</m:t>
                    </m:r>
                    <m:r>
                      <a:rPr lang="en-US" sz="2800" b="0" i="1" smtClean="0">
                        <a:solidFill>
                          <a:srgbClr val="009E22"/>
                        </a:solidFill>
                        <a:latin typeface="Cambria Math" panose="02040503050406030204" pitchFamily="18" charset="0"/>
                      </a:rPr>
                      <m:t>𝑤</m:t>
                    </m:r>
                    <m:r>
                      <a:rPr lang="en-US" sz="2800" b="0" i="1" smtClean="0">
                        <a:solidFill>
                          <a:srgbClr val="009E22"/>
                        </a:solidFill>
                        <a:latin typeface="Cambria Math" panose="02040503050406030204" pitchFamily="18" charset="0"/>
                      </a:rPr>
                      <m:t>: </m:t>
                    </m:r>
                    <m:r>
                      <a:rPr lang="en-US" sz="2800" b="0" i="1" smtClean="0">
                        <a:solidFill>
                          <a:srgbClr val="009E22"/>
                        </a:solidFill>
                        <a:latin typeface="Cambria Math" panose="02040503050406030204" pitchFamily="18" charset="0"/>
                      </a:rPr>
                      <m:t>𝑓</m:t>
                    </m:r>
                    <m:d>
                      <m:dPr>
                        <m:ctrlPr>
                          <a:rPr lang="en-US" sz="2800" b="0" i="1" smtClean="0">
                            <a:solidFill>
                              <a:srgbClr val="009E22"/>
                            </a:solidFill>
                            <a:latin typeface="Cambria Math" panose="02040503050406030204" pitchFamily="18" charset="0"/>
                          </a:rPr>
                        </m:ctrlPr>
                      </m:dPr>
                      <m:e>
                        <m:r>
                          <a:rPr lang="en-US" sz="2800" b="0" i="1" smtClean="0">
                            <a:solidFill>
                              <a:srgbClr val="009E22"/>
                            </a:solidFill>
                            <a:latin typeface="Cambria Math" panose="02040503050406030204" pitchFamily="18" charset="0"/>
                          </a:rPr>
                          <m:t>𝑥</m:t>
                        </m:r>
                        <m:r>
                          <a:rPr lang="en-US" sz="2800" b="0" i="1" smtClean="0">
                            <a:solidFill>
                              <a:srgbClr val="009E22"/>
                            </a:solidFill>
                            <a:latin typeface="Cambria Math" panose="02040503050406030204" pitchFamily="18" charset="0"/>
                          </a:rPr>
                          <m:t>,</m:t>
                        </m:r>
                        <m:r>
                          <a:rPr lang="en-US" sz="2800" b="0" i="1" smtClean="0">
                            <a:solidFill>
                              <a:srgbClr val="009E22"/>
                            </a:solidFill>
                            <a:latin typeface="Cambria Math" panose="02040503050406030204" pitchFamily="18" charset="0"/>
                          </a:rPr>
                          <m:t>𝑤</m:t>
                        </m:r>
                      </m:e>
                    </m:d>
                    <m:r>
                      <a:rPr lang="en-US" sz="2800" b="0" i="1" smtClean="0">
                        <a:solidFill>
                          <a:srgbClr val="009E22"/>
                        </a:solidFill>
                        <a:latin typeface="Cambria Math" panose="02040503050406030204" pitchFamily="18" charset="0"/>
                      </a:rPr>
                      <m:t>→</m:t>
                    </m:r>
                    <m:r>
                      <a:rPr lang="en-US" sz="2800" b="0" i="1" smtClean="0">
                        <a:solidFill>
                          <a:srgbClr val="009E22"/>
                        </a:solidFill>
                        <a:latin typeface="Cambria Math" panose="02040503050406030204" pitchFamily="18" charset="0"/>
                      </a:rPr>
                      <m:t>𝑦</m:t>
                    </m:r>
                  </m:oMath>
                </a14:m>
                <a:endParaRPr lang="en-US" sz="2800" b="0" dirty="0" smtClean="0">
                  <a:solidFill>
                    <a:srgbClr val="009E22"/>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600" y="1374475"/>
                <a:ext cx="8763000" cy="1834551"/>
              </a:xfrm>
              <a:blipFill rotWithShape="0">
                <a:blip r:embed="rId4"/>
                <a:stretch>
                  <a:fillRect l="-1390" t="-297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p:cNvSpPr txBox="1">
                <a:spLocks/>
              </p:cNvSpPr>
              <p:nvPr/>
            </p:nvSpPr>
            <p:spPr bwMode="auto">
              <a:xfrm>
                <a:off x="228600" y="4761782"/>
                <a:ext cx="8763000" cy="1275597"/>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lvl="0" indent="0">
                  <a:lnSpc>
                    <a:spcPct val="100000"/>
                  </a:lnSpc>
                  <a:buNone/>
                </a:pPr>
                <a:r>
                  <a:rPr lang="en-US" sz="2800" kern="0" dirty="0" smtClean="0"/>
                  <a:t>Arithmetic circuit </a:t>
                </a:r>
                <a14:m>
                  <m:oMath xmlns:m="http://schemas.openxmlformats.org/officeDocument/2006/math">
                    <m:r>
                      <a:rPr lang="en-US" sz="2800" i="1" kern="0">
                        <a:latin typeface="Cambria Math" panose="02040503050406030204" pitchFamily="18" charset="0"/>
                      </a:rPr>
                      <m:t>𝐶</m:t>
                    </m:r>
                    <m:r>
                      <a:rPr lang="en-US" sz="2800" i="1" kern="0">
                        <a:latin typeface="Cambria Math" panose="02040503050406030204" pitchFamily="18" charset="0"/>
                      </a:rPr>
                      <m:t>(⋅,⋅)</m:t>
                    </m:r>
                  </m:oMath>
                </a14:m>
                <a:r>
                  <a:rPr lang="en-US" sz="2800" kern="0" dirty="0" smtClean="0"/>
                  <a:t> over </a:t>
                </a:r>
                <a14:m>
                  <m:oMath xmlns:m="http://schemas.openxmlformats.org/officeDocument/2006/math">
                    <m:r>
                      <a:rPr lang="en-US" sz="2800" b="0" i="1" kern="0" smtClean="0">
                        <a:latin typeface="Cambria Math" panose="02040503050406030204" pitchFamily="18" charset="0"/>
                      </a:rPr>
                      <m:t>𝔽</m:t>
                    </m:r>
                  </m:oMath>
                </a14:m>
                <a:r>
                  <a:rPr lang="en-US" sz="2800" kern="0" dirty="0" smtClean="0"/>
                  <a:t>.</a:t>
                </a:r>
              </a:p>
              <a:p>
                <a:pPr marL="0" lvl="0" indent="0">
                  <a:lnSpc>
                    <a:spcPct val="100000"/>
                  </a:lnSpc>
                  <a:buNone/>
                </a:pPr>
                <a14:m>
                  <m:oMath xmlns:m="http://schemas.openxmlformats.org/officeDocument/2006/math">
                    <m:r>
                      <a:rPr lang="en-US" sz="2800" b="0" i="1" kern="0" smtClean="0">
                        <a:solidFill>
                          <a:srgbClr val="009E22"/>
                        </a:solidFill>
                        <a:latin typeface="Cambria Math" panose="02040503050406030204" pitchFamily="18" charset="0"/>
                      </a:rPr>
                      <m:t>∃</m:t>
                    </m:r>
                    <m:r>
                      <a:rPr lang="en-US" sz="2800" b="0" i="1" kern="0" smtClean="0">
                        <a:solidFill>
                          <a:srgbClr val="009E22"/>
                        </a:solidFill>
                        <a:latin typeface="Cambria Math" panose="02040503050406030204" pitchFamily="18" charset="0"/>
                      </a:rPr>
                      <m:t>𝑧</m:t>
                    </m:r>
                    <m:r>
                      <a:rPr lang="en-US" sz="2800" b="0" i="1" kern="0" smtClean="0">
                        <a:solidFill>
                          <a:srgbClr val="009E22"/>
                        </a:solidFill>
                        <a:latin typeface="Cambria Math" panose="02040503050406030204" pitchFamily="18" charset="0"/>
                      </a:rPr>
                      <m:t>: </m:t>
                    </m:r>
                    <m:r>
                      <a:rPr lang="en-US" sz="2800" i="1" kern="0">
                        <a:solidFill>
                          <a:srgbClr val="009E22"/>
                        </a:solidFill>
                        <a:latin typeface="Cambria Math" panose="02040503050406030204" pitchFamily="18" charset="0"/>
                      </a:rPr>
                      <m:t>𝐶</m:t>
                    </m:r>
                    <m:d>
                      <m:dPr>
                        <m:ctrlPr>
                          <a:rPr lang="en-US" sz="2800" i="1" kern="0">
                            <a:solidFill>
                              <a:srgbClr val="009E22"/>
                            </a:solidFill>
                            <a:latin typeface="Cambria Math" panose="02040503050406030204" pitchFamily="18" charset="0"/>
                          </a:rPr>
                        </m:ctrlPr>
                      </m:dPr>
                      <m:e>
                        <m:r>
                          <a:rPr lang="en-US" sz="2800" i="1" kern="0">
                            <a:solidFill>
                              <a:srgbClr val="009E22"/>
                            </a:solidFill>
                            <a:latin typeface="Cambria Math" panose="02040503050406030204" pitchFamily="18" charset="0"/>
                          </a:rPr>
                          <m:t>𝑥</m:t>
                        </m:r>
                        <m:r>
                          <a:rPr lang="en-US" sz="2800" i="1" kern="0">
                            <a:solidFill>
                              <a:srgbClr val="009E22"/>
                            </a:solidFill>
                            <a:latin typeface="Cambria Math" panose="02040503050406030204" pitchFamily="18" charset="0"/>
                          </a:rPr>
                          <m:t>,</m:t>
                        </m:r>
                        <m:r>
                          <a:rPr lang="en-US" sz="2800" b="0" i="1" kern="0" smtClean="0">
                            <a:solidFill>
                              <a:srgbClr val="009E22"/>
                            </a:solidFill>
                            <a:latin typeface="Cambria Math" panose="02040503050406030204" pitchFamily="18" charset="0"/>
                          </a:rPr>
                          <m:t>𝑦</m:t>
                        </m:r>
                      </m:e>
                    </m:d>
                  </m:oMath>
                </a14:m>
                <a:r>
                  <a:rPr lang="en-US" sz="2800" kern="0" dirty="0">
                    <a:solidFill>
                      <a:srgbClr val="009E22"/>
                    </a:solidFill>
                  </a:rPr>
                  <a:t> </a:t>
                </a:r>
                <a:r>
                  <a:rPr lang="en-US" sz="2800" kern="0" dirty="0" smtClean="0">
                    <a:solidFill>
                      <a:srgbClr val="009E22"/>
                    </a:solidFill>
                  </a:rPr>
                  <a:t>accepts with internal values </a:t>
                </a:r>
                <a14:m>
                  <m:oMath xmlns:m="http://schemas.openxmlformats.org/officeDocument/2006/math">
                    <m:r>
                      <a:rPr lang="en-US" sz="2800" i="1">
                        <a:solidFill>
                          <a:srgbClr val="009E22"/>
                        </a:solidFill>
                        <a:latin typeface="Cambria Math" panose="02040503050406030204" pitchFamily="18" charset="0"/>
                      </a:rPr>
                      <m:t>𝑧</m:t>
                    </m:r>
                    <m:r>
                      <a:rPr lang="en-US" sz="2800" i="1">
                        <a:solidFill>
                          <a:srgbClr val="009E22"/>
                        </a:solidFill>
                        <a:latin typeface="Cambria Math" panose="02040503050406030204" pitchFamily="18" charset="0"/>
                      </a:rPr>
                      <m:t>∈</m:t>
                    </m:r>
                    <m:sSup>
                      <m:sSupPr>
                        <m:ctrlPr>
                          <a:rPr lang="en-US" sz="2800" i="1">
                            <a:solidFill>
                              <a:srgbClr val="009E22"/>
                            </a:solidFill>
                            <a:latin typeface="Cambria Math" panose="02040503050406030204" pitchFamily="18" charset="0"/>
                          </a:rPr>
                        </m:ctrlPr>
                      </m:sSupPr>
                      <m:e>
                        <m:r>
                          <a:rPr lang="en-US" sz="2800" i="1">
                            <a:solidFill>
                              <a:srgbClr val="009E22"/>
                            </a:solidFill>
                            <a:latin typeface="Cambria Math" panose="02040503050406030204" pitchFamily="18" charset="0"/>
                          </a:rPr>
                          <m:t>𝔽</m:t>
                        </m:r>
                      </m:e>
                      <m:sup>
                        <m:r>
                          <a:rPr lang="en-US" sz="2800" i="1">
                            <a:solidFill>
                              <a:srgbClr val="009E22"/>
                            </a:solidFill>
                            <a:latin typeface="Cambria Math" panose="02040503050406030204" pitchFamily="18" charset="0"/>
                          </a:rPr>
                          <m:t>𝑛</m:t>
                        </m:r>
                      </m:sup>
                    </m:sSup>
                  </m:oMath>
                </a14:m>
                <a:endParaRPr lang="en-US" sz="2800" dirty="0">
                  <a:solidFill>
                    <a:srgbClr val="009E22"/>
                  </a:solidFill>
                </a:endParaRPr>
              </a:p>
            </p:txBody>
          </p:sp>
        </mc:Choice>
        <mc:Fallback xmlns="">
          <p:sp>
            <p:nvSpPr>
              <p:cNvPr id="6" name="Content Placeholder 2"/>
              <p:cNvSpPr txBox="1">
                <a:spLocks noRot="1" noChangeAspect="1" noMove="1" noResize="1" noEditPoints="1" noAdjustHandles="1" noChangeArrowheads="1" noChangeShapeType="1" noTextEdit="1"/>
              </p:cNvSpPr>
              <p:nvPr/>
            </p:nvSpPr>
            <p:spPr bwMode="auto">
              <a:xfrm>
                <a:off x="228600" y="4761782"/>
                <a:ext cx="8763000" cy="1275597"/>
              </a:xfrm>
              <a:prstGeom prst="rect">
                <a:avLst/>
              </a:prstGeom>
              <a:blipFill rotWithShape="0">
                <a:blip r:embed="rId5"/>
                <a:stretch>
                  <a:fillRect l="-1390" t="-4265"/>
                </a:stretch>
              </a:blipFill>
              <a:ln w="9525">
                <a:solidFill>
                  <a:schemeClr val="tx1"/>
                </a:solidFill>
                <a:miter lim="800000"/>
                <a:headEnd/>
                <a:tailEnd/>
              </a:ln>
              <a:effectLst/>
            </p:spPr>
            <p:txBody>
              <a:bodyPr/>
              <a:lstStyle/>
              <a:p>
                <a:r>
                  <a:rPr lang="en-US">
                    <a:noFill/>
                  </a:rPr>
                  <a:t> </a:t>
                </a:r>
              </a:p>
            </p:txBody>
          </p:sp>
        </mc:Fallback>
      </mc:AlternateContent>
      <p:sp>
        <p:nvSpPr>
          <p:cNvPr id="7" name="Down Arrow 6"/>
          <p:cNvSpPr/>
          <p:nvPr/>
        </p:nvSpPr>
        <p:spPr bwMode="auto">
          <a:xfrm>
            <a:off x="1682151" y="3209026"/>
            <a:ext cx="232913" cy="1552756"/>
          </a:xfrm>
          <a:prstGeom prst="downArrow">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8" name="TextBox 7"/>
          <p:cNvSpPr txBox="1"/>
          <p:nvPr/>
        </p:nvSpPr>
        <p:spPr>
          <a:xfrm>
            <a:off x="1815859" y="3625305"/>
            <a:ext cx="2085827" cy="406265"/>
          </a:xfrm>
          <a:prstGeom prst="rect">
            <a:avLst/>
          </a:prstGeom>
          <a:noFill/>
        </p:spPr>
        <p:txBody>
          <a:bodyPr wrap="none" rtlCol="0">
            <a:spAutoFit/>
          </a:bodyPr>
          <a:lstStyle/>
          <a:p>
            <a:pPr algn="l"/>
            <a:r>
              <a:rPr lang="en-US" sz="2400" dirty="0" smtClean="0">
                <a:solidFill>
                  <a:schemeClr val="tx1"/>
                </a:solidFill>
              </a:rPr>
              <a:t>completeness</a:t>
            </a:r>
            <a:endParaRPr lang="en-US" sz="2400" dirty="0">
              <a:solidFill>
                <a:schemeClr val="tx1"/>
              </a:solidFill>
            </a:endParaRPr>
          </a:p>
        </p:txBody>
      </p:sp>
      <p:sp>
        <p:nvSpPr>
          <p:cNvPr id="9" name="Up Arrow 8"/>
          <p:cNvSpPr/>
          <p:nvPr/>
        </p:nvSpPr>
        <p:spPr bwMode="auto">
          <a:xfrm>
            <a:off x="6435306" y="3209026"/>
            <a:ext cx="215660" cy="1552756"/>
          </a:xfrm>
          <a:prstGeom prst="upArrow">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10" name="TextBox 9"/>
          <p:cNvSpPr txBox="1"/>
          <p:nvPr/>
        </p:nvSpPr>
        <p:spPr>
          <a:xfrm>
            <a:off x="4782718" y="3625305"/>
            <a:ext cx="1760418" cy="720197"/>
          </a:xfrm>
          <a:prstGeom prst="rect">
            <a:avLst/>
          </a:prstGeom>
          <a:noFill/>
        </p:spPr>
        <p:txBody>
          <a:bodyPr wrap="none" rtlCol="0">
            <a:spAutoFit/>
          </a:bodyPr>
          <a:lstStyle/>
          <a:p>
            <a:r>
              <a:rPr lang="en-US" sz="2400" dirty="0" smtClean="0">
                <a:solidFill>
                  <a:schemeClr val="tx1"/>
                </a:solidFill>
              </a:rPr>
              <a:t>soundness,</a:t>
            </a:r>
            <a:br>
              <a:rPr lang="en-US" sz="2400" dirty="0" smtClean="0">
                <a:solidFill>
                  <a:schemeClr val="tx1"/>
                </a:solidFill>
              </a:rPr>
            </a:br>
            <a:r>
              <a:rPr lang="en-US" sz="2400" dirty="0" err="1" smtClean="0">
                <a:solidFill>
                  <a:schemeClr val="tx1"/>
                </a:solidFill>
              </a:rPr>
              <a:t>PoK</a:t>
            </a:r>
            <a:endParaRPr lang="en-US" sz="2400" dirty="0">
              <a:solidFill>
                <a:schemeClr val="tx1"/>
              </a:solidFill>
            </a:endParaRPr>
          </a:p>
        </p:txBody>
      </p:sp>
    </p:spTree>
    <p:extLst>
      <p:ext uri="{BB962C8B-B14F-4D97-AF65-F5344CB8AC3E}">
        <p14:creationId xmlns:p14="http://schemas.microsoft.com/office/powerpoint/2010/main" val="164689941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Arithmetic Circuit</a:t>
                </a:r>
                <a:r>
                  <a:rPr lang="en-US" dirty="0" smtClean="0"/>
                  <a:t> </a:t>
                </a:r>
                <a14:m>
                  <m:oMath xmlns:m="http://schemas.openxmlformats.org/officeDocument/2006/math">
                    <m:r>
                      <a:rPr lang="en-US" i="1">
                        <a:latin typeface="Cambria Math" panose="02040503050406030204" pitchFamily="18" charset="0"/>
                      </a:rPr>
                      <m:t>⇒</m:t>
                    </m:r>
                  </m:oMath>
                </a14:m>
                <a:r>
                  <a:rPr lang="en-US" dirty="0" smtClean="0"/>
                  <a:t/>
                </a:r>
                <a:br>
                  <a:rPr lang="en-US" dirty="0" smtClean="0"/>
                </a:br>
                <a:r>
                  <a:rPr lang="en-US" dirty="0" smtClean="0"/>
                  <a:t>R1CS (Rank-1 </a:t>
                </a:r>
                <a:r>
                  <a:rPr lang="en-US" dirty="0"/>
                  <a:t>Quadratic </a:t>
                </a:r>
                <a:r>
                  <a:rPr lang="en-US" dirty="0" smtClean="0"/>
                  <a:t>System)	</a:t>
                </a:r>
                <a:r>
                  <a:rPr lang="en-US" sz="2800" dirty="0" smtClean="0"/>
                  <a:t>	[GGPR13]</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733" t="-22464" r="-1133" b="-289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8600" y="1038060"/>
                <a:ext cx="8763000" cy="1170317"/>
              </a:xfrm>
              <a:ln>
                <a:solidFill>
                  <a:schemeClr val="tx1"/>
                </a:solidFill>
              </a:ln>
            </p:spPr>
            <p:txBody>
              <a:bodyPr/>
              <a:lstStyle/>
              <a:p>
                <a:pPr marL="0" lvl="0" indent="0">
                  <a:lnSpc>
                    <a:spcPct val="100000"/>
                  </a:lnSpc>
                  <a:buNone/>
                </a:pPr>
                <a:r>
                  <a:rPr lang="en-US" sz="2800" dirty="0" smtClean="0"/>
                  <a:t>Arithmetic circuit </a:t>
                </a:r>
                <a14:m>
                  <m:oMath xmlns:m="http://schemas.openxmlformats.org/officeDocument/2006/math">
                    <m:r>
                      <a:rPr lang="en-US" sz="2800" i="1">
                        <a:latin typeface="Cambria Math" panose="02040503050406030204" pitchFamily="18" charset="0"/>
                      </a:rPr>
                      <m:t>𝐶</m:t>
                    </m:r>
                    <m:r>
                      <a:rPr lang="en-US" sz="2800" i="1">
                        <a:latin typeface="Cambria Math" panose="02040503050406030204" pitchFamily="18" charset="0"/>
                      </a:rPr>
                      <m:t>(⋅,⋅)</m:t>
                    </m:r>
                  </m:oMath>
                </a14:m>
                <a:r>
                  <a:rPr lang="en-US" sz="2800" dirty="0"/>
                  <a:t> over </a:t>
                </a:r>
                <a14:m>
                  <m:oMath xmlns:m="http://schemas.openxmlformats.org/officeDocument/2006/math">
                    <m:r>
                      <a:rPr lang="en-US" sz="2800" i="1">
                        <a:latin typeface="Cambria Math" panose="02040503050406030204" pitchFamily="18" charset="0"/>
                      </a:rPr>
                      <m:t>𝔽</m:t>
                    </m:r>
                  </m:oMath>
                </a14:m>
                <a:r>
                  <a:rPr lang="en-US" sz="2800" dirty="0" smtClean="0"/>
                  <a:t>.</a:t>
                </a:r>
                <a:endParaRPr lang="en-US" sz="2800" dirty="0"/>
              </a:p>
              <a:p>
                <a:pPr marL="0" lvl="0" indent="0">
                  <a:lnSpc>
                    <a:spcPct val="100000"/>
                  </a:lnSpc>
                  <a:buNone/>
                </a:pPr>
                <a14:m>
                  <m:oMath xmlns:m="http://schemas.openxmlformats.org/officeDocument/2006/math">
                    <m:r>
                      <a:rPr lang="en-US" sz="2800" i="1" smtClean="0">
                        <a:solidFill>
                          <a:srgbClr val="009E22"/>
                        </a:solidFill>
                        <a:latin typeface="Cambria Math" panose="02040503050406030204" pitchFamily="18" charset="0"/>
                      </a:rPr>
                      <m:t>∃</m:t>
                    </m:r>
                    <m:r>
                      <a:rPr lang="en-US" sz="2800" i="1" smtClean="0">
                        <a:solidFill>
                          <a:srgbClr val="009E22"/>
                        </a:solidFill>
                        <a:latin typeface="Cambria Math" panose="02040503050406030204" pitchFamily="18" charset="0"/>
                      </a:rPr>
                      <m:t>𝑧</m:t>
                    </m:r>
                    <m:r>
                      <a:rPr lang="en-US" sz="2800" i="1" smtClean="0">
                        <a:solidFill>
                          <a:srgbClr val="009E22"/>
                        </a:solidFill>
                        <a:latin typeface="Cambria Math" panose="02040503050406030204" pitchFamily="18" charset="0"/>
                      </a:rPr>
                      <m:t>: </m:t>
                    </m:r>
                    <m:r>
                      <a:rPr lang="en-US" sz="2800" i="1">
                        <a:solidFill>
                          <a:srgbClr val="009E22"/>
                        </a:solidFill>
                        <a:latin typeface="Cambria Math" panose="02040503050406030204" pitchFamily="18" charset="0"/>
                      </a:rPr>
                      <m:t>𝐶</m:t>
                    </m:r>
                    <m:d>
                      <m:dPr>
                        <m:ctrlPr>
                          <a:rPr lang="en-US" sz="2800" i="1">
                            <a:solidFill>
                              <a:srgbClr val="009E22"/>
                            </a:solidFill>
                            <a:latin typeface="Cambria Math" panose="02040503050406030204" pitchFamily="18" charset="0"/>
                          </a:rPr>
                        </m:ctrlPr>
                      </m:dPr>
                      <m:e>
                        <m:r>
                          <a:rPr lang="en-US" sz="2800" i="1">
                            <a:solidFill>
                              <a:srgbClr val="009E22"/>
                            </a:solidFill>
                            <a:latin typeface="Cambria Math" panose="02040503050406030204" pitchFamily="18" charset="0"/>
                          </a:rPr>
                          <m:t>𝑥</m:t>
                        </m:r>
                        <m:r>
                          <a:rPr lang="en-US" sz="2800" i="1">
                            <a:solidFill>
                              <a:srgbClr val="009E22"/>
                            </a:solidFill>
                            <a:latin typeface="Cambria Math" panose="02040503050406030204" pitchFamily="18" charset="0"/>
                          </a:rPr>
                          <m:t>,</m:t>
                        </m:r>
                        <m:r>
                          <a:rPr lang="en-US" sz="2800" i="1">
                            <a:solidFill>
                              <a:srgbClr val="009E22"/>
                            </a:solidFill>
                            <a:latin typeface="Cambria Math" panose="02040503050406030204" pitchFamily="18" charset="0"/>
                          </a:rPr>
                          <m:t>𝑦</m:t>
                        </m:r>
                      </m:e>
                    </m:d>
                  </m:oMath>
                </a14:m>
                <a:r>
                  <a:rPr lang="en-US" sz="2800" dirty="0">
                    <a:solidFill>
                      <a:srgbClr val="009E22"/>
                    </a:solidFill>
                  </a:rPr>
                  <a:t> accepts with internal values </a:t>
                </a:r>
                <a14:m>
                  <m:oMath xmlns:m="http://schemas.openxmlformats.org/officeDocument/2006/math">
                    <m:r>
                      <a:rPr lang="en-US" sz="2800" i="1">
                        <a:solidFill>
                          <a:srgbClr val="009E22"/>
                        </a:solidFill>
                        <a:latin typeface="Cambria Math" panose="02040503050406030204" pitchFamily="18" charset="0"/>
                      </a:rPr>
                      <m:t>𝑧</m:t>
                    </m:r>
                    <m:r>
                      <a:rPr lang="en-US" sz="2800" b="0" i="1" smtClean="0">
                        <a:solidFill>
                          <a:srgbClr val="009E22"/>
                        </a:solidFill>
                        <a:latin typeface="Cambria Math" panose="02040503050406030204" pitchFamily="18" charset="0"/>
                      </a:rPr>
                      <m:t>∈</m:t>
                    </m:r>
                    <m:sSup>
                      <m:sSupPr>
                        <m:ctrlPr>
                          <a:rPr lang="en-US" sz="2800" b="0" i="1" smtClean="0">
                            <a:solidFill>
                              <a:srgbClr val="009E22"/>
                            </a:solidFill>
                            <a:latin typeface="Cambria Math" panose="02040503050406030204" pitchFamily="18" charset="0"/>
                          </a:rPr>
                        </m:ctrlPr>
                      </m:sSupPr>
                      <m:e>
                        <m:r>
                          <a:rPr lang="en-US" sz="2800" b="0" i="1" smtClean="0">
                            <a:solidFill>
                              <a:srgbClr val="009E22"/>
                            </a:solidFill>
                            <a:latin typeface="Cambria Math" panose="02040503050406030204" pitchFamily="18" charset="0"/>
                          </a:rPr>
                          <m:t>𝔽</m:t>
                        </m:r>
                      </m:e>
                      <m:sup>
                        <m:r>
                          <a:rPr lang="en-US" sz="2800" b="0" i="1" smtClean="0">
                            <a:solidFill>
                              <a:srgbClr val="009E22"/>
                            </a:solidFill>
                            <a:latin typeface="Cambria Math" panose="02040503050406030204" pitchFamily="18" charset="0"/>
                          </a:rPr>
                          <m:t>𝑛</m:t>
                        </m:r>
                      </m:sup>
                    </m:sSup>
                  </m:oMath>
                </a14:m>
                <a:endParaRPr lang="en-US" sz="2800" dirty="0">
                  <a:solidFill>
                    <a:srgbClr val="009E22"/>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600" y="1038060"/>
                <a:ext cx="8763000" cy="1170317"/>
              </a:xfrm>
              <a:blipFill rotWithShape="0">
                <a:blip r:embed="rId3"/>
                <a:stretch>
                  <a:fillRect l="-1390" t="-4639" b="-20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p:cNvSpPr txBox="1">
                <a:spLocks/>
              </p:cNvSpPr>
              <p:nvPr/>
            </p:nvSpPr>
            <p:spPr bwMode="auto">
              <a:xfrm>
                <a:off x="190478" y="3200414"/>
                <a:ext cx="8763000" cy="3088243"/>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lvl="0" indent="0">
                  <a:lnSpc>
                    <a:spcPct val="100000"/>
                  </a:lnSpc>
                  <a:buNone/>
                </a:pPr>
                <a:r>
                  <a:rPr lang="en-US" sz="2800" b="0" kern="0" dirty="0" smtClean="0"/>
                  <a:t>R1CS </a:t>
                </a:r>
                <a14:m>
                  <m:oMath xmlns:m="http://schemas.openxmlformats.org/officeDocument/2006/math">
                    <m:sSubSup>
                      <m:sSubSupPr>
                        <m:ctrlPr>
                          <a:rPr lang="en-US" sz="2800" b="0" i="1" kern="0" smtClean="0">
                            <a:latin typeface="Cambria Math" panose="02040503050406030204" pitchFamily="18" charset="0"/>
                          </a:rPr>
                        </m:ctrlPr>
                      </m:sSubSupPr>
                      <m:e>
                        <m:d>
                          <m:dPr>
                            <m:ctrlPr>
                              <a:rPr lang="en-US" sz="2800" b="0" i="1" kern="0" smtClean="0">
                                <a:latin typeface="Cambria Math" panose="02040503050406030204" pitchFamily="18" charset="0"/>
                              </a:rPr>
                            </m:ctrlPr>
                          </m:dPr>
                          <m:e>
                            <m:sSub>
                              <m:sSubPr>
                                <m:ctrlPr>
                                  <a:rPr lang="en-US" sz="2800" b="0" i="1" kern="0" smtClean="0">
                                    <a:latin typeface="Cambria Math" panose="02040503050406030204" pitchFamily="18" charset="0"/>
                                  </a:rPr>
                                </m:ctrlPr>
                              </m:sSubPr>
                              <m:e>
                                <m:r>
                                  <a:rPr lang="en-US" sz="2800" b="0" i="1" kern="0" smtClean="0">
                                    <a:latin typeface="Cambria Math" panose="02040503050406030204" pitchFamily="18" charset="0"/>
                                  </a:rPr>
                                  <m:t>𝑎</m:t>
                                </m:r>
                              </m:e>
                              <m:sub>
                                <m:r>
                                  <a:rPr lang="en-US" sz="2800" b="0" i="1" kern="0" smtClean="0">
                                    <a:latin typeface="Cambria Math" panose="02040503050406030204" pitchFamily="18" charset="0"/>
                                  </a:rPr>
                                  <m:t>𝑗</m:t>
                                </m:r>
                              </m:sub>
                            </m:sSub>
                            <m:r>
                              <a:rPr lang="en-US" sz="2800" b="0" i="1" kern="0" smtClean="0">
                                <a:latin typeface="Cambria Math" panose="02040503050406030204" pitchFamily="18" charset="0"/>
                              </a:rPr>
                              <m:t>,</m:t>
                            </m:r>
                            <m:sSub>
                              <m:sSubPr>
                                <m:ctrlPr>
                                  <a:rPr lang="en-US" sz="2800" b="0" i="1" kern="0" smtClean="0">
                                    <a:latin typeface="Cambria Math" panose="02040503050406030204" pitchFamily="18" charset="0"/>
                                  </a:rPr>
                                </m:ctrlPr>
                              </m:sSubPr>
                              <m:e>
                                <m:r>
                                  <a:rPr lang="en-US" sz="2800" b="0" i="1" kern="0" smtClean="0">
                                    <a:latin typeface="Cambria Math" panose="02040503050406030204" pitchFamily="18" charset="0"/>
                                  </a:rPr>
                                  <m:t>𝑏</m:t>
                                </m:r>
                              </m:e>
                              <m:sub>
                                <m:r>
                                  <a:rPr lang="en-US" sz="2800" b="0" i="1" kern="0" smtClean="0">
                                    <a:latin typeface="Cambria Math" panose="02040503050406030204" pitchFamily="18" charset="0"/>
                                  </a:rPr>
                                  <m:t>𝑗</m:t>
                                </m:r>
                              </m:sub>
                            </m:sSub>
                            <m:r>
                              <a:rPr lang="en-US" sz="2800" b="0" i="1" kern="0" smtClean="0">
                                <a:latin typeface="Cambria Math" panose="02040503050406030204" pitchFamily="18" charset="0"/>
                              </a:rPr>
                              <m:t>,</m:t>
                            </m:r>
                            <m:sSub>
                              <m:sSubPr>
                                <m:ctrlPr>
                                  <a:rPr lang="en-US" sz="2800" b="0" i="1" kern="0" smtClean="0">
                                    <a:latin typeface="Cambria Math" panose="02040503050406030204" pitchFamily="18" charset="0"/>
                                  </a:rPr>
                                </m:ctrlPr>
                              </m:sSubPr>
                              <m:e>
                                <m:r>
                                  <a:rPr lang="en-US" sz="2800" b="0" i="1" kern="0" smtClean="0">
                                    <a:latin typeface="Cambria Math" panose="02040503050406030204" pitchFamily="18" charset="0"/>
                                  </a:rPr>
                                  <m:t>𝑐</m:t>
                                </m:r>
                              </m:e>
                              <m:sub>
                                <m:r>
                                  <a:rPr lang="en-US" sz="2800" b="0" i="1" kern="0" smtClean="0">
                                    <a:latin typeface="Cambria Math" panose="02040503050406030204" pitchFamily="18" charset="0"/>
                                  </a:rPr>
                                  <m:t>𝑗</m:t>
                                </m:r>
                              </m:sub>
                            </m:sSub>
                          </m:e>
                        </m:d>
                      </m:e>
                      <m:sub>
                        <m:r>
                          <a:rPr lang="en-US" sz="2800" b="0" i="1" kern="0" smtClean="0">
                            <a:latin typeface="Cambria Math" panose="02040503050406030204" pitchFamily="18" charset="0"/>
                          </a:rPr>
                          <m:t>𝑗</m:t>
                        </m:r>
                        <m:r>
                          <a:rPr lang="en-US" sz="2800" b="0" i="1" kern="0" smtClean="0">
                            <a:latin typeface="Cambria Math" panose="02040503050406030204" pitchFamily="18" charset="0"/>
                          </a:rPr>
                          <m:t>=</m:t>
                        </m:r>
                        <m:r>
                          <a:rPr lang="en-US" sz="2800" b="0" i="1" kern="0" smtClean="0">
                            <a:latin typeface="Cambria Math" panose="02040503050406030204" pitchFamily="18" charset="0"/>
                          </a:rPr>
                          <m:t>1</m:t>
                        </m:r>
                      </m:sub>
                      <m:sup>
                        <m:r>
                          <a:rPr lang="en-US" sz="2800" b="0" i="1" kern="0" smtClean="0">
                            <a:latin typeface="Cambria Math" panose="02040503050406030204" pitchFamily="18" charset="0"/>
                          </a:rPr>
                          <m:t>𝑚</m:t>
                        </m:r>
                      </m:sup>
                    </m:sSubSup>
                  </m:oMath>
                </a14:m>
                <a:r>
                  <a:rPr lang="en-US" sz="2800" kern="0" dirty="0" smtClean="0"/>
                  <a:t> vectors in </a:t>
                </a:r>
                <a14:m>
                  <m:oMath xmlns:m="http://schemas.openxmlformats.org/officeDocument/2006/math">
                    <m:sSup>
                      <m:sSupPr>
                        <m:ctrlPr>
                          <a:rPr lang="en-US" sz="2800" b="0" i="1" kern="0" smtClean="0">
                            <a:latin typeface="Cambria Math" panose="02040503050406030204" pitchFamily="18" charset="0"/>
                          </a:rPr>
                        </m:ctrlPr>
                      </m:sSupPr>
                      <m:e>
                        <m:r>
                          <a:rPr lang="en-US" sz="2800" b="0" i="1" kern="0" smtClean="0">
                            <a:latin typeface="Cambria Math" panose="02040503050406030204" pitchFamily="18" charset="0"/>
                          </a:rPr>
                          <m:t>𝔽</m:t>
                        </m:r>
                      </m:e>
                      <m:sup>
                        <m:r>
                          <a:rPr lang="en-US" sz="2800" b="0" i="1" kern="0" smtClean="0">
                            <a:latin typeface="Cambria Math" panose="02040503050406030204" pitchFamily="18" charset="0"/>
                          </a:rPr>
                          <m:t>𝑘</m:t>
                        </m:r>
                      </m:sup>
                    </m:sSup>
                  </m:oMath>
                </a14:m>
                <a:r>
                  <a:rPr lang="en-US" sz="2800" kern="0" dirty="0" smtClean="0"/>
                  <a:t>.</a:t>
                </a:r>
                <a:endParaRPr lang="en-US" sz="2800" kern="0" dirty="0"/>
              </a:p>
            </p:txBody>
          </p:sp>
        </mc:Choice>
        <mc:Fallback xmlns="">
          <p:sp>
            <p:nvSpPr>
              <p:cNvPr id="6" name="Content Placeholder 2"/>
              <p:cNvSpPr txBox="1">
                <a:spLocks noRot="1" noChangeAspect="1" noMove="1" noResize="1" noEditPoints="1" noAdjustHandles="1" noChangeArrowheads="1" noChangeShapeType="1" noTextEdit="1"/>
              </p:cNvSpPr>
              <p:nvPr/>
            </p:nvSpPr>
            <p:spPr bwMode="auto">
              <a:xfrm>
                <a:off x="190478" y="3200414"/>
                <a:ext cx="8763000" cy="3088243"/>
              </a:xfrm>
              <a:prstGeom prst="rect">
                <a:avLst/>
              </a:prstGeom>
              <a:blipFill rotWithShape="0">
                <a:blip r:embed="rId4"/>
                <a:stretch>
                  <a:fillRect l="-1319"/>
                </a:stretch>
              </a:blipFill>
              <a:ln w="9525">
                <a:solidFill>
                  <a:schemeClr val="tx1"/>
                </a:solidFill>
                <a:miter lim="800000"/>
                <a:headEnd/>
                <a:tailEnd/>
              </a:ln>
              <a:effectLst/>
            </p:spPr>
            <p:txBody>
              <a:bodyPr/>
              <a:lstStyle/>
              <a:p>
                <a:r>
                  <a:rPr lang="en-US">
                    <a:noFill/>
                  </a:rPr>
                  <a:t> </a:t>
                </a:r>
              </a:p>
            </p:txBody>
          </p:sp>
        </mc:Fallback>
      </mc:AlternateContent>
      <p:grpSp>
        <p:nvGrpSpPr>
          <p:cNvPr id="4" name="Group 3"/>
          <p:cNvGrpSpPr/>
          <p:nvPr/>
        </p:nvGrpSpPr>
        <p:grpSpPr>
          <a:xfrm>
            <a:off x="1708030" y="2208377"/>
            <a:ext cx="4968815" cy="992038"/>
            <a:chOff x="1682151" y="3209026"/>
            <a:chExt cx="4968815" cy="1552756"/>
          </a:xfrm>
        </p:grpSpPr>
        <p:sp>
          <p:nvSpPr>
            <p:cNvPr id="7" name="Down Arrow 6"/>
            <p:cNvSpPr/>
            <p:nvPr/>
          </p:nvSpPr>
          <p:spPr bwMode="auto">
            <a:xfrm>
              <a:off x="1682151" y="3209026"/>
              <a:ext cx="232913" cy="1552756"/>
            </a:xfrm>
            <a:prstGeom prst="downArrow">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8" name="TextBox 7"/>
            <p:cNvSpPr txBox="1"/>
            <p:nvPr/>
          </p:nvSpPr>
          <p:spPr>
            <a:xfrm>
              <a:off x="1798607" y="3625305"/>
              <a:ext cx="2085827" cy="406265"/>
            </a:xfrm>
            <a:prstGeom prst="rect">
              <a:avLst/>
            </a:prstGeom>
            <a:noFill/>
          </p:spPr>
          <p:txBody>
            <a:bodyPr wrap="none" rtlCol="0">
              <a:spAutoFit/>
            </a:bodyPr>
            <a:lstStyle/>
            <a:p>
              <a:pPr algn="l"/>
              <a:r>
                <a:rPr lang="en-US" sz="2400" dirty="0" smtClean="0">
                  <a:solidFill>
                    <a:schemeClr val="tx1"/>
                  </a:solidFill>
                </a:rPr>
                <a:t>completeness</a:t>
              </a:r>
              <a:endParaRPr lang="en-US" sz="2400" dirty="0">
                <a:solidFill>
                  <a:schemeClr val="tx1"/>
                </a:solidFill>
              </a:endParaRPr>
            </a:p>
          </p:txBody>
        </p:sp>
        <p:sp>
          <p:nvSpPr>
            <p:cNvPr id="9" name="Up Arrow 8"/>
            <p:cNvSpPr/>
            <p:nvPr/>
          </p:nvSpPr>
          <p:spPr bwMode="auto">
            <a:xfrm>
              <a:off x="6435306" y="3209026"/>
              <a:ext cx="215660" cy="1552756"/>
            </a:xfrm>
            <a:prstGeom prst="upArrow">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10" name="TextBox 9"/>
            <p:cNvSpPr txBox="1"/>
            <p:nvPr/>
          </p:nvSpPr>
          <p:spPr>
            <a:xfrm>
              <a:off x="4782718" y="3625305"/>
              <a:ext cx="1760418" cy="720197"/>
            </a:xfrm>
            <a:prstGeom prst="rect">
              <a:avLst/>
            </a:prstGeom>
            <a:noFill/>
          </p:spPr>
          <p:txBody>
            <a:bodyPr wrap="none" rtlCol="0">
              <a:spAutoFit/>
            </a:bodyPr>
            <a:lstStyle/>
            <a:p>
              <a:r>
                <a:rPr lang="en-US" sz="2400" dirty="0" smtClean="0">
                  <a:solidFill>
                    <a:schemeClr val="tx1"/>
                  </a:solidFill>
                </a:rPr>
                <a:t>soundness,</a:t>
              </a:r>
              <a:br>
                <a:rPr lang="en-US" sz="2400" dirty="0" smtClean="0">
                  <a:solidFill>
                    <a:schemeClr val="tx1"/>
                  </a:solidFill>
                </a:rPr>
              </a:br>
              <a:r>
                <a:rPr lang="en-US" sz="2400" dirty="0" err="1" smtClean="0">
                  <a:solidFill>
                    <a:schemeClr val="tx1"/>
                  </a:solidFill>
                </a:rPr>
                <a:t>PoK</a:t>
              </a:r>
              <a:endParaRPr lang="en-US" sz="2400" dirty="0">
                <a:solidFill>
                  <a:schemeClr val="tx1"/>
                </a:solidFill>
              </a:endParaRPr>
            </a:p>
          </p:txBody>
        </p:sp>
      </p:grpSp>
      <p:grpSp>
        <p:nvGrpSpPr>
          <p:cNvPr id="49" name="Group 48"/>
          <p:cNvGrpSpPr/>
          <p:nvPr/>
        </p:nvGrpSpPr>
        <p:grpSpPr>
          <a:xfrm>
            <a:off x="3776607" y="3725928"/>
            <a:ext cx="4116563" cy="2372795"/>
            <a:chOff x="3673090" y="3769213"/>
            <a:chExt cx="5286747" cy="2700597"/>
          </a:xfrm>
        </p:grpSpPr>
        <mc:AlternateContent xmlns:mc="http://schemas.openxmlformats.org/markup-compatibility/2006" xmlns:a14="http://schemas.microsoft.com/office/drawing/2010/main">
          <mc:Choice Requires="a14">
            <p:sp>
              <p:nvSpPr>
                <p:cNvPr id="21" name="TextBox 20"/>
                <p:cNvSpPr txBox="1"/>
                <p:nvPr/>
              </p:nvSpPr>
              <p:spPr>
                <a:xfrm>
                  <a:off x="4033482" y="3769214"/>
                  <a:ext cx="456855"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𝜏</m:t>
                        </m:r>
                      </m:oMath>
                    </m:oMathPara>
                  </a14:m>
                  <a:endParaRPr lang="en-US" dirty="0">
                    <a:solidFill>
                      <a:schemeClr val="tx1"/>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033482" y="3769214"/>
                  <a:ext cx="456855" cy="458587"/>
                </a:xfrm>
                <a:prstGeom prst="rect">
                  <a:avLst/>
                </a:prstGeom>
                <a:blipFill rotWithShape="0">
                  <a:blip r:embed="rId5"/>
                  <a:stretch>
                    <a:fillRect l="-13793"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5971526" y="3769213"/>
                  <a:ext cx="456855"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𝜏</m:t>
                        </m:r>
                      </m:oMath>
                    </m:oMathPara>
                  </a14:m>
                  <a:endParaRPr lang="en-US" dirty="0">
                    <a:solidFill>
                      <a:schemeClr val="tx1"/>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971526" y="3769213"/>
                  <a:ext cx="456855" cy="458587"/>
                </a:xfrm>
                <a:prstGeom prst="rect">
                  <a:avLst/>
                </a:prstGeom>
                <a:blipFill rotWithShape="0">
                  <a:blip r:embed="rId6"/>
                  <a:stretch>
                    <a:fillRect l="-12069"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8064992" y="3769213"/>
                  <a:ext cx="456855"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𝜏</m:t>
                        </m:r>
                      </m:oMath>
                    </m:oMathPara>
                  </a14:m>
                  <a:endParaRPr lang="en-US" dirty="0">
                    <a:solidFill>
                      <a:schemeClr val="tx1"/>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8064992" y="3769213"/>
                  <a:ext cx="456855" cy="458587"/>
                </a:xfrm>
                <a:prstGeom prst="rect">
                  <a:avLst/>
                </a:prstGeom>
                <a:blipFill rotWithShape="0">
                  <a:blip r:embed="rId7"/>
                  <a:stretch>
                    <a:fillRect l="-13793" b="-3030"/>
                  </a:stretch>
                </a:blipFill>
              </p:spPr>
              <p:txBody>
                <a:bodyPr/>
                <a:lstStyle/>
                <a:p>
                  <a:r>
                    <a:rPr lang="en-US">
                      <a:noFill/>
                    </a:rPr>
                    <a:t> </a:t>
                  </a:r>
                </a:p>
              </p:txBody>
            </p:sp>
          </mc:Fallback>
        </mc:AlternateContent>
        <p:sp>
          <p:nvSpPr>
            <p:cNvPr id="5" name="Rectangle 4"/>
            <p:cNvSpPr/>
            <p:nvPr/>
          </p:nvSpPr>
          <p:spPr bwMode="auto">
            <a:xfrm>
              <a:off x="3673090" y="4019908"/>
              <a:ext cx="457200" cy="244990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11" name="Rectangle 10"/>
            <p:cNvSpPr/>
            <p:nvPr/>
          </p:nvSpPr>
          <p:spPr bwMode="auto">
            <a:xfrm>
              <a:off x="4350700" y="4019908"/>
              <a:ext cx="457897" cy="244990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12" name="TextBox 11"/>
                <p:cNvSpPr txBox="1"/>
                <p:nvPr/>
              </p:nvSpPr>
              <p:spPr>
                <a:xfrm>
                  <a:off x="4362794" y="4898517"/>
                  <a:ext cx="599715" cy="488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𝑎</m:t>
                            </m:r>
                          </m:e>
                          <m:sub>
                            <m:r>
                              <a:rPr lang="en-US" b="0" i="1" smtClean="0">
                                <a:solidFill>
                                  <a:schemeClr val="tx1"/>
                                </a:solidFill>
                                <a:latin typeface="Cambria Math" panose="02040503050406030204" pitchFamily="18" charset="0"/>
                              </a:rPr>
                              <m:t>𝑗</m:t>
                            </m:r>
                          </m:sub>
                        </m:sSub>
                      </m:oMath>
                    </m:oMathPara>
                  </a14:m>
                  <a:endParaRPr lang="en-US"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362794" y="4898517"/>
                  <a:ext cx="599715" cy="488082"/>
                </a:xfrm>
                <a:prstGeom prst="rect">
                  <a:avLst/>
                </a:prstGeom>
                <a:blipFill rotWithShape="0">
                  <a:blip r:embed="rId8"/>
                  <a:stretch>
                    <a:fillRect l="-13158" b="-3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733576" y="4054424"/>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sz="2400"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733576" y="4054424"/>
                  <a:ext cx="439543" cy="406265"/>
                </a:xfrm>
                <a:prstGeom prst="rect">
                  <a:avLst/>
                </a:prstGeom>
                <a:blipFill rotWithShape="0">
                  <a:blip r:embed="rId9"/>
                  <a:stretch>
                    <a:fillRect l="-17857" b="-10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723308" y="4497350"/>
                  <a:ext cx="485710"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US" dirty="0">
                    <a:solidFill>
                      <a:schemeClr val="tx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723308" y="4497350"/>
                  <a:ext cx="485710" cy="458587"/>
                </a:xfrm>
                <a:prstGeom prst="rect">
                  <a:avLst/>
                </a:prstGeom>
                <a:blipFill rotWithShape="0">
                  <a:blip r:embed="rId10"/>
                  <a:stretch>
                    <a:fillRect l="-12903"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720871" y="4987594"/>
                  <a:ext cx="490584"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𝑦</m:t>
                        </m:r>
                      </m:oMath>
                    </m:oMathPara>
                  </a14:m>
                  <a:endParaRPr lang="en-US" dirty="0">
                    <a:solidFill>
                      <a:schemeClr val="tx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720871" y="4987594"/>
                  <a:ext cx="490584" cy="458587"/>
                </a:xfrm>
                <a:prstGeom prst="rect">
                  <a:avLst/>
                </a:prstGeom>
                <a:blipFill rotWithShape="0">
                  <a:blip r:embed="rId11"/>
                  <a:stretch>
                    <a:fillRect l="-22581" b="-3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3734497" y="5706437"/>
                  <a:ext cx="463332"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𝑧</m:t>
                        </m:r>
                      </m:oMath>
                    </m:oMathPara>
                  </a14:m>
                  <a:endParaRPr lang="en-US" dirty="0">
                    <a:solidFill>
                      <a:schemeClr val="tx1"/>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734497" y="5706437"/>
                  <a:ext cx="463332" cy="458587"/>
                </a:xfrm>
                <a:prstGeom prst="rect">
                  <a:avLst/>
                </a:prstGeom>
                <a:blipFill rotWithShape="0">
                  <a:blip r:embed="rId12"/>
                  <a:stretch>
                    <a:fillRect l="-11667" b="-1493"/>
                  </a:stretch>
                </a:blipFill>
              </p:spPr>
              <p:txBody>
                <a:bodyPr/>
                <a:lstStyle/>
                <a:p>
                  <a:r>
                    <a:rPr lang="en-US">
                      <a:noFill/>
                    </a:rPr>
                    <a:t> </a:t>
                  </a:r>
                </a:p>
              </p:txBody>
            </p:sp>
          </mc:Fallback>
        </mc:AlternateContent>
        <p:cxnSp>
          <p:nvCxnSpPr>
            <p:cNvPr id="18" name="Straight Connector 17"/>
            <p:cNvCxnSpPr/>
            <p:nvPr/>
          </p:nvCxnSpPr>
          <p:spPr bwMode="auto">
            <a:xfrm>
              <a:off x="3673090" y="4393838"/>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3673090" y="4999210"/>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3673090" y="5555502"/>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sp>
          <p:nvSpPr>
            <p:cNvPr id="22" name="Rectangle 21"/>
            <p:cNvSpPr/>
            <p:nvPr/>
          </p:nvSpPr>
          <p:spPr bwMode="auto">
            <a:xfrm>
              <a:off x="5611134" y="4019908"/>
              <a:ext cx="457200" cy="244990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23" name="Rectangle 22"/>
            <p:cNvSpPr/>
            <p:nvPr/>
          </p:nvSpPr>
          <p:spPr bwMode="auto">
            <a:xfrm>
              <a:off x="6288744" y="4019908"/>
              <a:ext cx="457897" cy="244990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24" name="TextBox 23"/>
                <p:cNvSpPr txBox="1"/>
                <p:nvPr/>
              </p:nvSpPr>
              <p:spPr>
                <a:xfrm>
                  <a:off x="5671620" y="4054424"/>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sz="2400" dirty="0">
                    <a:solidFill>
                      <a:schemeClr val="tx1"/>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671620" y="4054424"/>
                  <a:ext cx="439543" cy="406265"/>
                </a:xfrm>
                <a:prstGeom prst="rect">
                  <a:avLst/>
                </a:prstGeom>
                <a:blipFill rotWithShape="0">
                  <a:blip r:embed="rId13"/>
                  <a:stretch>
                    <a:fillRect l="-17857" b="-10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5661352" y="4497350"/>
                  <a:ext cx="485710"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US" dirty="0">
                    <a:solidFill>
                      <a:schemeClr val="tx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5661352" y="4497350"/>
                  <a:ext cx="485710" cy="458587"/>
                </a:xfrm>
                <a:prstGeom prst="rect">
                  <a:avLst/>
                </a:prstGeom>
                <a:blipFill rotWithShape="0">
                  <a:blip r:embed="rId14"/>
                  <a:stretch>
                    <a:fillRect l="-11111"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658915" y="4987594"/>
                  <a:ext cx="490584"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𝑦</m:t>
                        </m:r>
                      </m:oMath>
                    </m:oMathPara>
                  </a14:m>
                  <a:endParaRPr lang="en-US" dirty="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658915" y="4987594"/>
                  <a:ext cx="490584" cy="458587"/>
                </a:xfrm>
                <a:prstGeom prst="rect">
                  <a:avLst/>
                </a:prstGeom>
                <a:blipFill rotWithShape="0">
                  <a:blip r:embed="rId15"/>
                  <a:stretch>
                    <a:fillRect l="-22222" b="-3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5672541" y="5706437"/>
                  <a:ext cx="463332"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𝑧</m:t>
                        </m:r>
                      </m:oMath>
                    </m:oMathPara>
                  </a14:m>
                  <a:endParaRPr lang="en-US" dirty="0">
                    <a:solidFill>
                      <a:schemeClr val="tx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672541" y="5706437"/>
                  <a:ext cx="463332" cy="458587"/>
                </a:xfrm>
                <a:prstGeom prst="rect">
                  <a:avLst/>
                </a:prstGeom>
                <a:blipFill rotWithShape="0">
                  <a:blip r:embed="rId16"/>
                  <a:stretch>
                    <a:fillRect l="-13559" b="-1493"/>
                  </a:stretch>
                </a:blipFill>
              </p:spPr>
              <p:txBody>
                <a:bodyPr/>
                <a:lstStyle/>
                <a:p>
                  <a:r>
                    <a:rPr lang="en-US">
                      <a:noFill/>
                    </a:rPr>
                    <a:t> </a:t>
                  </a:r>
                </a:p>
              </p:txBody>
            </p:sp>
          </mc:Fallback>
        </mc:AlternateContent>
        <p:cxnSp>
          <p:nvCxnSpPr>
            <p:cNvPr id="28" name="Straight Connector 27"/>
            <p:cNvCxnSpPr/>
            <p:nvPr/>
          </p:nvCxnSpPr>
          <p:spPr bwMode="auto">
            <a:xfrm>
              <a:off x="5611134" y="4393838"/>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5611134" y="4999210"/>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5611134" y="5555502"/>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sp>
          <p:nvSpPr>
            <p:cNvPr id="32" name="Rectangle 31"/>
            <p:cNvSpPr/>
            <p:nvPr/>
          </p:nvSpPr>
          <p:spPr bwMode="auto">
            <a:xfrm>
              <a:off x="7704600" y="4019908"/>
              <a:ext cx="457200" cy="244990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33" name="Rectangle 32"/>
            <p:cNvSpPr/>
            <p:nvPr/>
          </p:nvSpPr>
          <p:spPr bwMode="auto">
            <a:xfrm>
              <a:off x="8382210" y="4019908"/>
              <a:ext cx="457897" cy="244990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34" name="TextBox 33"/>
                <p:cNvSpPr txBox="1"/>
                <p:nvPr/>
              </p:nvSpPr>
              <p:spPr>
                <a:xfrm>
                  <a:off x="7765086" y="4054424"/>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sz="2400" dirty="0">
                    <a:solidFill>
                      <a:schemeClr val="tx1"/>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7765086" y="4054424"/>
                  <a:ext cx="439543" cy="406265"/>
                </a:xfrm>
                <a:prstGeom prst="rect">
                  <a:avLst/>
                </a:prstGeom>
                <a:blipFill rotWithShape="0">
                  <a:blip r:embed="rId17"/>
                  <a:stretch>
                    <a:fillRect l="-17857" b="-10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754818" y="4497350"/>
                  <a:ext cx="485710"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US" dirty="0">
                    <a:solidFill>
                      <a:schemeClr val="tx1"/>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754818" y="4497350"/>
                  <a:ext cx="485710" cy="458587"/>
                </a:xfrm>
                <a:prstGeom prst="rect">
                  <a:avLst/>
                </a:prstGeom>
                <a:blipFill rotWithShape="0">
                  <a:blip r:embed="rId18"/>
                  <a:stretch>
                    <a:fillRect l="-12903"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7752381" y="4987594"/>
                  <a:ext cx="490584"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𝑦</m:t>
                        </m:r>
                      </m:oMath>
                    </m:oMathPara>
                  </a14:m>
                  <a:endParaRPr lang="en-US" dirty="0">
                    <a:solidFill>
                      <a:schemeClr val="tx1"/>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7752381" y="4987594"/>
                  <a:ext cx="490584" cy="458587"/>
                </a:xfrm>
                <a:prstGeom prst="rect">
                  <a:avLst/>
                </a:prstGeom>
                <a:blipFill rotWithShape="0">
                  <a:blip r:embed="rId19"/>
                  <a:stretch>
                    <a:fillRect l="-22581" b="-3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7766007" y="5706437"/>
                  <a:ext cx="463332"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𝑧</m:t>
                        </m:r>
                      </m:oMath>
                    </m:oMathPara>
                  </a14:m>
                  <a:endParaRPr lang="en-US" dirty="0">
                    <a:solidFill>
                      <a:schemeClr val="tx1"/>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7766007" y="5706437"/>
                  <a:ext cx="463332" cy="458587"/>
                </a:xfrm>
                <a:prstGeom prst="rect">
                  <a:avLst/>
                </a:prstGeom>
                <a:blipFill rotWithShape="0">
                  <a:blip r:embed="rId20"/>
                  <a:stretch>
                    <a:fillRect l="-11667" b="-1493"/>
                  </a:stretch>
                </a:blipFill>
              </p:spPr>
              <p:txBody>
                <a:bodyPr/>
                <a:lstStyle/>
                <a:p>
                  <a:r>
                    <a:rPr lang="en-US">
                      <a:noFill/>
                    </a:rPr>
                    <a:t> </a:t>
                  </a:r>
                </a:p>
              </p:txBody>
            </p:sp>
          </mc:Fallback>
        </mc:AlternateContent>
        <p:cxnSp>
          <p:nvCxnSpPr>
            <p:cNvPr id="38" name="Straight Connector 37"/>
            <p:cNvCxnSpPr/>
            <p:nvPr/>
          </p:nvCxnSpPr>
          <p:spPr bwMode="auto">
            <a:xfrm>
              <a:off x="7704600" y="4393838"/>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7704600" y="4999210"/>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7704600" y="5555502"/>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2" name="TextBox 41"/>
                <p:cNvSpPr txBox="1"/>
                <p:nvPr/>
              </p:nvSpPr>
              <p:spPr>
                <a:xfrm>
                  <a:off x="5053463" y="4943176"/>
                  <a:ext cx="385042"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5053463" y="4943176"/>
                  <a:ext cx="385042" cy="458587"/>
                </a:xfrm>
                <a:prstGeom prst="rect">
                  <a:avLst/>
                </a:prstGeom>
                <a:blipFill rotWithShape="0">
                  <a:blip r:embed="rId21"/>
                  <a:stretch>
                    <a:fillRect l="-61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6924250" y="4943176"/>
                  <a:ext cx="708597" cy="5219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9E22"/>
                            </a:solidFill>
                            <a:latin typeface="Cambria Math" panose="02040503050406030204" pitchFamily="18" charset="0"/>
                          </a:rPr>
                          <m:t>=</m:t>
                        </m:r>
                      </m:oMath>
                    </m:oMathPara>
                  </a14:m>
                  <a:endParaRPr lang="en-US" dirty="0">
                    <a:solidFill>
                      <a:srgbClr val="009E22"/>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6924250" y="4943176"/>
                  <a:ext cx="708597" cy="521941"/>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6323144" y="4898517"/>
                  <a:ext cx="581890" cy="488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𝑗</m:t>
                            </m:r>
                          </m:sub>
                        </m:sSub>
                      </m:oMath>
                    </m:oMathPara>
                  </a14:m>
                  <a:endParaRPr lang="en-US" dirty="0">
                    <a:solidFill>
                      <a:schemeClr val="tx1"/>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6323144" y="4898517"/>
                  <a:ext cx="581890" cy="488082"/>
                </a:xfrm>
                <a:prstGeom prst="rect">
                  <a:avLst/>
                </a:prstGeom>
                <a:blipFill rotWithShape="0">
                  <a:blip r:embed="rId23"/>
                  <a:stretch>
                    <a:fillRect l="-21622" b="-3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8404172" y="4898517"/>
                  <a:ext cx="555665" cy="488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𝑐</m:t>
                            </m:r>
                          </m:e>
                          <m:sub>
                            <m:r>
                              <a:rPr lang="en-US" b="0" i="1" smtClean="0">
                                <a:solidFill>
                                  <a:schemeClr val="tx1"/>
                                </a:solidFill>
                                <a:latin typeface="Cambria Math" panose="02040503050406030204" pitchFamily="18" charset="0"/>
                              </a:rPr>
                              <m:t>𝑗</m:t>
                            </m:r>
                          </m:sub>
                        </m:sSub>
                      </m:oMath>
                    </m:oMathPara>
                  </a14:m>
                  <a:endParaRPr lang="en-US" dirty="0">
                    <a:solidFill>
                      <a:schemeClr val="tx1"/>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8404172" y="4898517"/>
                  <a:ext cx="555665" cy="488082"/>
                </a:xfrm>
                <a:prstGeom prst="rect">
                  <a:avLst/>
                </a:prstGeom>
                <a:blipFill rotWithShape="0">
                  <a:blip r:embed="rId24"/>
                  <a:stretch>
                    <a:fillRect l="-12676" b="-3285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6" name="TextBox 45"/>
              <p:cNvSpPr txBox="1"/>
              <p:nvPr/>
            </p:nvSpPr>
            <p:spPr>
              <a:xfrm>
                <a:off x="537435" y="3976375"/>
                <a:ext cx="1600759"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9E22"/>
                          </a:solidFill>
                          <a:latin typeface="Cambria Math" panose="02040503050406030204" pitchFamily="18" charset="0"/>
                        </a:rPr>
                        <m:t>∃</m:t>
                      </m:r>
                      <m:r>
                        <a:rPr lang="en-US" b="0" i="1" smtClean="0">
                          <a:solidFill>
                            <a:srgbClr val="009E22"/>
                          </a:solidFill>
                          <a:latin typeface="Cambria Math" panose="02040503050406030204" pitchFamily="18" charset="0"/>
                        </a:rPr>
                        <m:t>𝑧</m:t>
                      </m:r>
                      <m:r>
                        <a:rPr lang="en-US" b="0" i="1" smtClean="0">
                          <a:solidFill>
                            <a:srgbClr val="009E22"/>
                          </a:solidFill>
                          <a:latin typeface="Cambria Math" panose="02040503050406030204" pitchFamily="18" charset="0"/>
                        </a:rPr>
                        <m:t>∈</m:t>
                      </m:r>
                      <m:sSup>
                        <m:sSupPr>
                          <m:ctrlPr>
                            <a:rPr lang="en-US" b="0" i="1" smtClean="0">
                              <a:solidFill>
                                <a:srgbClr val="009E22"/>
                              </a:solidFill>
                              <a:latin typeface="Cambria Math" panose="02040503050406030204" pitchFamily="18" charset="0"/>
                            </a:rPr>
                          </m:ctrlPr>
                        </m:sSupPr>
                        <m:e>
                          <m:r>
                            <a:rPr lang="en-US" b="0" i="1" smtClean="0">
                              <a:solidFill>
                                <a:srgbClr val="009E22"/>
                              </a:solidFill>
                              <a:latin typeface="Cambria Math" panose="02040503050406030204" pitchFamily="18" charset="0"/>
                            </a:rPr>
                            <m:t>𝔽</m:t>
                          </m:r>
                        </m:e>
                        <m:sup>
                          <m:r>
                            <a:rPr lang="en-US" b="0" i="1" smtClean="0">
                              <a:solidFill>
                                <a:srgbClr val="009E22"/>
                              </a:solidFill>
                              <a:latin typeface="Cambria Math" panose="02040503050406030204" pitchFamily="18" charset="0"/>
                            </a:rPr>
                            <m:t>𝑛</m:t>
                          </m:r>
                        </m:sup>
                      </m:sSup>
                      <m:r>
                        <a:rPr lang="en-US" b="0" i="1" smtClean="0">
                          <a:solidFill>
                            <a:srgbClr val="009E22"/>
                          </a:solidFill>
                          <a:latin typeface="Cambria Math" panose="02040503050406030204" pitchFamily="18" charset="0"/>
                        </a:rPr>
                        <m:t>:</m:t>
                      </m:r>
                    </m:oMath>
                  </m:oMathPara>
                </a14:m>
                <a:endParaRPr lang="en-US" dirty="0">
                  <a:solidFill>
                    <a:srgbClr val="009E22"/>
                  </a:solidFill>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537435" y="3976375"/>
                <a:ext cx="1600759" cy="458587"/>
              </a:xfrm>
              <a:prstGeom prst="rect">
                <a:avLst/>
              </a:prstGeom>
              <a:blipFill rotWithShape="0">
                <a:blip r:embed="rId25"/>
                <a:stretch>
                  <a:fillRect l="-7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756708" y="4497350"/>
                <a:ext cx="2545184"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9E22"/>
                          </a:solidFill>
                          <a:latin typeface="Cambria Math" panose="02040503050406030204" pitchFamily="18" charset="0"/>
                        </a:rPr>
                        <m:t>∀</m:t>
                      </m:r>
                      <m:r>
                        <a:rPr lang="en-US" b="0" i="1" smtClean="0">
                          <a:solidFill>
                            <a:srgbClr val="009E22"/>
                          </a:solidFill>
                          <a:latin typeface="Cambria Math" panose="02040503050406030204" pitchFamily="18" charset="0"/>
                        </a:rPr>
                        <m:t>𝑗</m:t>
                      </m:r>
                      <m:r>
                        <a:rPr lang="en-US" b="0" i="1" smtClean="0">
                          <a:solidFill>
                            <a:srgbClr val="009E22"/>
                          </a:solidFill>
                          <a:latin typeface="Cambria Math" panose="02040503050406030204" pitchFamily="18" charset="0"/>
                        </a:rPr>
                        <m:t>∈</m:t>
                      </m:r>
                      <m:d>
                        <m:dPr>
                          <m:begChr m:val="{"/>
                          <m:endChr m:val="}"/>
                          <m:ctrlPr>
                            <a:rPr lang="en-US" b="0" i="1" smtClean="0">
                              <a:solidFill>
                                <a:srgbClr val="009E22"/>
                              </a:solidFill>
                              <a:latin typeface="Cambria Math" panose="02040503050406030204" pitchFamily="18" charset="0"/>
                            </a:rPr>
                          </m:ctrlPr>
                        </m:dPr>
                        <m:e>
                          <m:r>
                            <a:rPr lang="en-US" b="0" i="1" smtClean="0">
                              <a:solidFill>
                                <a:srgbClr val="009E22"/>
                              </a:solidFill>
                              <a:latin typeface="Cambria Math" panose="02040503050406030204" pitchFamily="18" charset="0"/>
                            </a:rPr>
                            <m:t>1</m:t>
                          </m:r>
                          <m:r>
                            <a:rPr lang="en-US" b="0" i="1" smtClean="0">
                              <a:solidFill>
                                <a:srgbClr val="009E22"/>
                              </a:solidFill>
                              <a:latin typeface="Cambria Math" panose="02040503050406030204" pitchFamily="18" charset="0"/>
                            </a:rPr>
                            <m:t>,…,</m:t>
                          </m:r>
                          <m:r>
                            <a:rPr lang="en-US" b="0" i="1" smtClean="0">
                              <a:solidFill>
                                <a:srgbClr val="009E22"/>
                              </a:solidFill>
                              <a:latin typeface="Cambria Math" panose="02040503050406030204" pitchFamily="18" charset="0"/>
                            </a:rPr>
                            <m:t>𝑚</m:t>
                          </m:r>
                        </m:e>
                      </m:d>
                      <m:r>
                        <a:rPr lang="en-US" b="0" i="1" smtClean="0">
                          <a:solidFill>
                            <a:srgbClr val="009E22"/>
                          </a:solidFill>
                          <a:latin typeface="Cambria Math" panose="02040503050406030204" pitchFamily="18" charset="0"/>
                        </a:rPr>
                        <m:t>:</m:t>
                      </m:r>
                    </m:oMath>
                  </m:oMathPara>
                </a14:m>
                <a:endParaRPr lang="en-US" dirty="0">
                  <a:solidFill>
                    <a:srgbClr val="009E22"/>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756708" y="4497350"/>
                <a:ext cx="2545184" cy="458587"/>
              </a:xfrm>
              <a:prstGeom prst="rect">
                <a:avLst/>
              </a:prstGeom>
              <a:blipFill rotWithShape="0">
                <a:blip r:embed="rId26"/>
                <a:stretch>
                  <a:fillRect l="-239" b="-21333"/>
                </a:stretch>
              </a:blipFill>
            </p:spPr>
            <p:txBody>
              <a:bodyPr/>
              <a:lstStyle/>
              <a:p>
                <a:r>
                  <a:rPr lang="en-US">
                    <a:noFill/>
                  </a:rPr>
                  <a:t> </a:t>
                </a:r>
              </a:p>
            </p:txBody>
          </p:sp>
        </mc:Fallback>
      </mc:AlternateContent>
    </p:spTree>
    <p:extLst>
      <p:ext uri="{BB962C8B-B14F-4D97-AF65-F5344CB8AC3E}">
        <p14:creationId xmlns:p14="http://schemas.microsoft.com/office/powerpoint/2010/main" val="1648950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6" grpId="0"/>
      <p:bldP spid="4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Expressing gates as constraints:</a:t>
            </a:r>
            <a:endParaRPr lang="en-US" dirty="0"/>
          </a:p>
        </p:txBody>
      </p:sp>
      <p:sp>
        <p:nvSpPr>
          <p:cNvPr id="5" name="Rectangle 4"/>
          <p:cNvSpPr/>
          <p:nvPr/>
        </p:nvSpPr>
        <p:spPr bwMode="auto">
          <a:xfrm>
            <a:off x="3673090" y="4019908"/>
            <a:ext cx="457200" cy="244990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11" name="Rectangle 10"/>
          <p:cNvSpPr/>
          <p:nvPr/>
        </p:nvSpPr>
        <p:spPr bwMode="auto">
          <a:xfrm>
            <a:off x="4350700" y="4019908"/>
            <a:ext cx="457897" cy="244990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12" name="TextBox 11"/>
              <p:cNvSpPr txBox="1"/>
              <p:nvPr/>
            </p:nvSpPr>
            <p:spPr>
              <a:xfrm>
                <a:off x="4369054" y="4386577"/>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sz="2400"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369054" y="4386577"/>
                <a:ext cx="439543" cy="406265"/>
              </a:xfrm>
              <a:prstGeom prst="rect">
                <a:avLst/>
              </a:prstGeom>
              <a:blipFill rotWithShape="0">
                <a:blip r:embed="rId2"/>
                <a:stretch>
                  <a:fillRect l="-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733576" y="4054424"/>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sz="2400"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733576" y="4054424"/>
                <a:ext cx="439543" cy="406265"/>
              </a:xfrm>
              <a:prstGeom prst="rect">
                <a:avLst/>
              </a:prstGeom>
              <a:blipFill rotWithShape="0">
                <a:blip r:embed="rId3"/>
                <a:stretch>
                  <a:fillRect l="-27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723308" y="4497350"/>
                <a:ext cx="485710"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US" dirty="0">
                  <a:solidFill>
                    <a:schemeClr val="tx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723308" y="4497350"/>
                <a:ext cx="485710" cy="4585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720871" y="4987594"/>
                <a:ext cx="490584"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𝑦</m:t>
                      </m:r>
                    </m:oMath>
                  </m:oMathPara>
                </a14:m>
                <a:endParaRPr lang="en-US" dirty="0">
                  <a:solidFill>
                    <a:schemeClr val="tx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720871" y="4987594"/>
                <a:ext cx="490584" cy="458587"/>
              </a:xfrm>
              <a:prstGeom prst="rect">
                <a:avLst/>
              </a:prstGeom>
              <a:blipFill rotWithShape="0">
                <a:blip r:embed="rId5"/>
                <a:stretch>
                  <a:fillRect l="-6173" b="-14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3734497" y="5706437"/>
                <a:ext cx="463332"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𝑧</m:t>
                      </m:r>
                    </m:oMath>
                  </m:oMathPara>
                </a14:m>
                <a:endParaRPr lang="en-US" dirty="0">
                  <a:solidFill>
                    <a:schemeClr val="tx1"/>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734497" y="5706437"/>
                <a:ext cx="463332" cy="458587"/>
              </a:xfrm>
              <a:prstGeom prst="rect">
                <a:avLst/>
              </a:prstGeom>
              <a:blipFill rotWithShape="0">
                <a:blip r:embed="rId6"/>
                <a:stretch>
                  <a:fillRect/>
                </a:stretch>
              </a:blipFill>
            </p:spPr>
            <p:txBody>
              <a:bodyPr/>
              <a:lstStyle/>
              <a:p>
                <a:r>
                  <a:rPr lang="en-US">
                    <a:noFill/>
                  </a:rPr>
                  <a:t> </a:t>
                </a:r>
              </a:p>
            </p:txBody>
          </p:sp>
        </mc:Fallback>
      </mc:AlternateContent>
      <p:cxnSp>
        <p:nvCxnSpPr>
          <p:cNvPr id="18" name="Straight Connector 17"/>
          <p:cNvCxnSpPr/>
          <p:nvPr/>
        </p:nvCxnSpPr>
        <p:spPr bwMode="auto">
          <a:xfrm>
            <a:off x="3673090" y="4393838"/>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3673090" y="4999210"/>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3673090" y="5555502"/>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1" name="TextBox 20"/>
              <p:cNvSpPr txBox="1"/>
              <p:nvPr/>
            </p:nvSpPr>
            <p:spPr>
              <a:xfrm>
                <a:off x="4033482" y="3769213"/>
                <a:ext cx="456855"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𝜏</m:t>
                      </m:r>
                    </m:oMath>
                  </m:oMathPara>
                </a14:m>
                <a:endParaRPr lang="en-US" dirty="0">
                  <a:solidFill>
                    <a:schemeClr val="tx1"/>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033482" y="3769213"/>
                <a:ext cx="456855" cy="458587"/>
              </a:xfrm>
              <a:prstGeom prst="rect">
                <a:avLst/>
              </a:prstGeom>
              <a:blipFill rotWithShape="0">
                <a:blip r:embed="rId7"/>
                <a:stretch>
                  <a:fillRect/>
                </a:stretch>
              </a:blipFill>
            </p:spPr>
            <p:txBody>
              <a:bodyPr/>
              <a:lstStyle/>
              <a:p>
                <a:r>
                  <a:rPr lang="en-US">
                    <a:noFill/>
                  </a:rPr>
                  <a:t> </a:t>
                </a:r>
              </a:p>
            </p:txBody>
          </p:sp>
        </mc:Fallback>
      </mc:AlternateContent>
      <p:sp>
        <p:nvSpPr>
          <p:cNvPr id="22" name="Rectangle 21"/>
          <p:cNvSpPr/>
          <p:nvPr/>
        </p:nvSpPr>
        <p:spPr bwMode="auto">
          <a:xfrm>
            <a:off x="5611134" y="4019908"/>
            <a:ext cx="457200" cy="244990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23" name="Rectangle 22"/>
          <p:cNvSpPr/>
          <p:nvPr/>
        </p:nvSpPr>
        <p:spPr bwMode="auto">
          <a:xfrm>
            <a:off x="6288744" y="4019908"/>
            <a:ext cx="457897" cy="244990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24" name="TextBox 23"/>
              <p:cNvSpPr txBox="1"/>
              <p:nvPr/>
            </p:nvSpPr>
            <p:spPr>
              <a:xfrm>
                <a:off x="5671620" y="4054424"/>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sz="2400" dirty="0">
                  <a:solidFill>
                    <a:schemeClr val="tx1"/>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671620" y="4054424"/>
                <a:ext cx="439543" cy="406265"/>
              </a:xfrm>
              <a:prstGeom prst="rect">
                <a:avLst/>
              </a:prstGeom>
              <a:blipFill rotWithShape="0">
                <a:blip r:embed="rId8"/>
                <a:stretch>
                  <a:fillRect l="-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5661352" y="4497350"/>
                <a:ext cx="485710"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US" dirty="0">
                  <a:solidFill>
                    <a:schemeClr val="tx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5661352" y="4497350"/>
                <a:ext cx="485710" cy="458587"/>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658915" y="4987594"/>
                <a:ext cx="490584"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𝑦</m:t>
                      </m:r>
                    </m:oMath>
                  </m:oMathPara>
                </a14:m>
                <a:endParaRPr lang="en-US" dirty="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658915" y="4987594"/>
                <a:ext cx="490584" cy="458587"/>
              </a:xfrm>
              <a:prstGeom prst="rect">
                <a:avLst/>
              </a:prstGeom>
              <a:blipFill rotWithShape="0">
                <a:blip r:embed="rId10"/>
                <a:stretch>
                  <a:fillRect l="-6173" b="-14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5672541" y="5706437"/>
                <a:ext cx="463332"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𝑧</m:t>
                      </m:r>
                    </m:oMath>
                  </m:oMathPara>
                </a14:m>
                <a:endParaRPr lang="en-US" dirty="0">
                  <a:solidFill>
                    <a:schemeClr val="tx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672541" y="5706437"/>
                <a:ext cx="463332" cy="458587"/>
              </a:xfrm>
              <a:prstGeom prst="rect">
                <a:avLst/>
              </a:prstGeom>
              <a:blipFill rotWithShape="0">
                <a:blip r:embed="rId11"/>
                <a:stretch>
                  <a:fillRect/>
                </a:stretch>
              </a:blipFill>
            </p:spPr>
            <p:txBody>
              <a:bodyPr/>
              <a:lstStyle/>
              <a:p>
                <a:r>
                  <a:rPr lang="en-US">
                    <a:noFill/>
                  </a:rPr>
                  <a:t> </a:t>
                </a:r>
              </a:p>
            </p:txBody>
          </p:sp>
        </mc:Fallback>
      </mc:AlternateContent>
      <p:cxnSp>
        <p:nvCxnSpPr>
          <p:cNvPr id="28" name="Straight Connector 27"/>
          <p:cNvCxnSpPr/>
          <p:nvPr/>
        </p:nvCxnSpPr>
        <p:spPr bwMode="auto">
          <a:xfrm>
            <a:off x="5611134" y="4393838"/>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5611134" y="4999210"/>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5611134" y="5555502"/>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1" name="TextBox 30"/>
              <p:cNvSpPr txBox="1"/>
              <p:nvPr/>
            </p:nvSpPr>
            <p:spPr>
              <a:xfrm>
                <a:off x="5971526" y="3769213"/>
                <a:ext cx="456855"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𝜏</m:t>
                      </m:r>
                    </m:oMath>
                  </m:oMathPara>
                </a14:m>
                <a:endParaRPr lang="en-US" dirty="0">
                  <a:solidFill>
                    <a:schemeClr val="tx1"/>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971526" y="3769213"/>
                <a:ext cx="456855" cy="458587"/>
              </a:xfrm>
              <a:prstGeom prst="rect">
                <a:avLst/>
              </a:prstGeom>
              <a:blipFill rotWithShape="0">
                <a:blip r:embed="rId12"/>
                <a:stretch>
                  <a:fillRect/>
                </a:stretch>
              </a:blipFill>
            </p:spPr>
            <p:txBody>
              <a:bodyPr/>
              <a:lstStyle/>
              <a:p>
                <a:r>
                  <a:rPr lang="en-US">
                    <a:noFill/>
                  </a:rPr>
                  <a:t> </a:t>
                </a:r>
              </a:p>
            </p:txBody>
          </p:sp>
        </mc:Fallback>
      </mc:AlternateContent>
      <p:sp>
        <p:nvSpPr>
          <p:cNvPr id="32" name="Rectangle 31"/>
          <p:cNvSpPr/>
          <p:nvPr/>
        </p:nvSpPr>
        <p:spPr bwMode="auto">
          <a:xfrm>
            <a:off x="7704600" y="4019908"/>
            <a:ext cx="457200" cy="244990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33" name="Rectangle 32"/>
          <p:cNvSpPr/>
          <p:nvPr/>
        </p:nvSpPr>
        <p:spPr bwMode="auto">
          <a:xfrm>
            <a:off x="8382210" y="4019908"/>
            <a:ext cx="457897" cy="244990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34" name="TextBox 33"/>
              <p:cNvSpPr txBox="1"/>
              <p:nvPr/>
            </p:nvSpPr>
            <p:spPr>
              <a:xfrm>
                <a:off x="7765086" y="4054424"/>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sz="2400" dirty="0">
                  <a:solidFill>
                    <a:schemeClr val="tx1"/>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7765086" y="4054424"/>
                <a:ext cx="439543" cy="406265"/>
              </a:xfrm>
              <a:prstGeom prst="rect">
                <a:avLst/>
              </a:prstGeom>
              <a:blipFill rotWithShape="0">
                <a:blip r:embed="rId13"/>
                <a:stretch>
                  <a:fillRect l="-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754818" y="4497350"/>
                <a:ext cx="485710"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US" dirty="0">
                  <a:solidFill>
                    <a:schemeClr val="tx1"/>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754818" y="4497350"/>
                <a:ext cx="485710" cy="458587"/>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7752381" y="4987594"/>
                <a:ext cx="490584"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𝑦</m:t>
                      </m:r>
                    </m:oMath>
                  </m:oMathPara>
                </a14:m>
                <a:endParaRPr lang="en-US" dirty="0">
                  <a:solidFill>
                    <a:schemeClr val="tx1"/>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7752381" y="4987594"/>
                <a:ext cx="490584" cy="458587"/>
              </a:xfrm>
              <a:prstGeom prst="rect">
                <a:avLst/>
              </a:prstGeom>
              <a:blipFill rotWithShape="0">
                <a:blip r:embed="rId15"/>
                <a:stretch>
                  <a:fillRect l="-7500" b="-14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7766007" y="5706437"/>
                <a:ext cx="463332"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𝑧</m:t>
                      </m:r>
                    </m:oMath>
                  </m:oMathPara>
                </a14:m>
                <a:endParaRPr lang="en-US" dirty="0">
                  <a:solidFill>
                    <a:schemeClr val="tx1"/>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7766007" y="5706437"/>
                <a:ext cx="463332" cy="458587"/>
              </a:xfrm>
              <a:prstGeom prst="rect">
                <a:avLst/>
              </a:prstGeom>
              <a:blipFill rotWithShape="0">
                <a:blip r:embed="rId16"/>
                <a:stretch>
                  <a:fillRect/>
                </a:stretch>
              </a:blipFill>
            </p:spPr>
            <p:txBody>
              <a:bodyPr/>
              <a:lstStyle/>
              <a:p>
                <a:r>
                  <a:rPr lang="en-US">
                    <a:noFill/>
                  </a:rPr>
                  <a:t> </a:t>
                </a:r>
              </a:p>
            </p:txBody>
          </p:sp>
        </mc:Fallback>
      </mc:AlternateContent>
      <p:cxnSp>
        <p:nvCxnSpPr>
          <p:cNvPr id="38" name="Straight Connector 37"/>
          <p:cNvCxnSpPr/>
          <p:nvPr/>
        </p:nvCxnSpPr>
        <p:spPr bwMode="auto">
          <a:xfrm>
            <a:off x="7704600" y="4393838"/>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7704600" y="4999210"/>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7704600" y="5555502"/>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1" name="TextBox 40"/>
              <p:cNvSpPr txBox="1"/>
              <p:nvPr/>
            </p:nvSpPr>
            <p:spPr>
              <a:xfrm>
                <a:off x="8064992" y="3769213"/>
                <a:ext cx="456855"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𝜏</m:t>
                      </m:r>
                    </m:oMath>
                  </m:oMathPara>
                </a14:m>
                <a:endParaRPr lang="en-US" dirty="0">
                  <a:solidFill>
                    <a:schemeClr val="tx1"/>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8064992" y="3769213"/>
                <a:ext cx="456855" cy="458587"/>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5053463" y="4943176"/>
                <a:ext cx="385042"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5053463" y="4943176"/>
                <a:ext cx="385042" cy="458587"/>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7002673" y="4943176"/>
                <a:ext cx="551753"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7002673" y="4943176"/>
                <a:ext cx="551753" cy="458587"/>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6331361" y="4040864"/>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sz="2400" dirty="0">
                  <a:solidFill>
                    <a:schemeClr val="tx1"/>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6331361" y="4040864"/>
                <a:ext cx="439543" cy="406265"/>
              </a:xfrm>
              <a:prstGeom prst="rect">
                <a:avLst/>
              </a:prstGeom>
              <a:blipFill rotWithShape="0">
                <a:blip r:embed="rId20"/>
                <a:stretch>
                  <a:fillRect l="-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8432614" y="5087795"/>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sz="2400" dirty="0">
                  <a:solidFill>
                    <a:schemeClr val="tx1"/>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8432614" y="5087795"/>
                <a:ext cx="439543" cy="406265"/>
              </a:xfrm>
              <a:prstGeom prst="rect">
                <a:avLst/>
              </a:prstGeom>
              <a:blipFill rotWithShape="0">
                <a:blip r:embed="rId21"/>
                <a:stretch>
                  <a:fillRect l="-2778"/>
                </a:stretch>
              </a:blipFill>
            </p:spPr>
            <p:txBody>
              <a:bodyPr/>
              <a:lstStyle/>
              <a:p>
                <a:r>
                  <a:rPr lang="en-US">
                    <a:noFill/>
                  </a:rPr>
                  <a:t> </a:t>
                </a:r>
              </a:p>
            </p:txBody>
          </p:sp>
        </mc:Fallback>
      </mc:AlternateContent>
      <p:sp>
        <p:nvSpPr>
          <p:cNvPr id="48" name="Rectangle 47"/>
          <p:cNvSpPr/>
          <p:nvPr/>
        </p:nvSpPr>
        <p:spPr bwMode="auto">
          <a:xfrm>
            <a:off x="3673090" y="1076680"/>
            <a:ext cx="457200" cy="244990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49" name="Rectangle 48"/>
          <p:cNvSpPr/>
          <p:nvPr/>
        </p:nvSpPr>
        <p:spPr bwMode="auto">
          <a:xfrm>
            <a:off x="4350700" y="1076680"/>
            <a:ext cx="457897" cy="244990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50" name="TextBox 49"/>
              <p:cNvSpPr txBox="1"/>
              <p:nvPr/>
            </p:nvSpPr>
            <p:spPr>
              <a:xfrm>
                <a:off x="4369054" y="1572993"/>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sz="2400" dirty="0">
                  <a:solidFill>
                    <a:schemeClr val="tx1"/>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4369054" y="1572993"/>
                <a:ext cx="439543" cy="406265"/>
              </a:xfrm>
              <a:prstGeom prst="rect">
                <a:avLst/>
              </a:prstGeom>
              <a:blipFill rotWithShape="0">
                <a:blip r:embed="rId22"/>
                <a:stretch>
                  <a:fillRect l="-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3733576" y="1111196"/>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sz="2400" dirty="0">
                  <a:solidFill>
                    <a:schemeClr val="tx1"/>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3733576" y="1111196"/>
                <a:ext cx="439543" cy="406265"/>
              </a:xfrm>
              <a:prstGeom prst="rect">
                <a:avLst/>
              </a:prstGeom>
              <a:blipFill rotWithShape="0">
                <a:blip r:embed="rId23"/>
                <a:stretch>
                  <a:fillRect l="-27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3723308" y="1554122"/>
                <a:ext cx="485710"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US" dirty="0">
                  <a:solidFill>
                    <a:schemeClr val="tx1"/>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3723308" y="1554122"/>
                <a:ext cx="485710" cy="458587"/>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3720871" y="2044366"/>
                <a:ext cx="490584"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𝑦</m:t>
                      </m:r>
                    </m:oMath>
                  </m:oMathPara>
                </a14:m>
                <a:endParaRPr lang="en-US" dirty="0">
                  <a:solidFill>
                    <a:schemeClr val="tx1"/>
                  </a:solidFil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3720871" y="2044366"/>
                <a:ext cx="490584" cy="458587"/>
              </a:xfrm>
              <a:prstGeom prst="rect">
                <a:avLst/>
              </a:prstGeom>
              <a:blipFill rotWithShape="0">
                <a:blip r:embed="rId25"/>
                <a:stretch>
                  <a:fillRect l="-6173"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3734497" y="2763209"/>
                <a:ext cx="463332"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𝑧</m:t>
                      </m:r>
                    </m:oMath>
                  </m:oMathPara>
                </a14:m>
                <a:endParaRPr lang="en-US" dirty="0">
                  <a:solidFill>
                    <a:schemeClr val="tx1"/>
                  </a:solidFill>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3734497" y="2763209"/>
                <a:ext cx="463332" cy="458587"/>
              </a:xfrm>
              <a:prstGeom prst="rect">
                <a:avLst/>
              </a:prstGeom>
              <a:blipFill rotWithShape="0">
                <a:blip r:embed="rId26"/>
                <a:stretch>
                  <a:fillRect/>
                </a:stretch>
              </a:blipFill>
            </p:spPr>
            <p:txBody>
              <a:bodyPr/>
              <a:lstStyle/>
              <a:p>
                <a:r>
                  <a:rPr lang="en-US">
                    <a:noFill/>
                  </a:rPr>
                  <a:t> </a:t>
                </a:r>
              </a:p>
            </p:txBody>
          </p:sp>
        </mc:Fallback>
      </mc:AlternateContent>
      <p:cxnSp>
        <p:nvCxnSpPr>
          <p:cNvPr id="55" name="Straight Connector 54"/>
          <p:cNvCxnSpPr/>
          <p:nvPr/>
        </p:nvCxnSpPr>
        <p:spPr bwMode="auto">
          <a:xfrm>
            <a:off x="3673090" y="1450610"/>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a:off x="3673090" y="2055982"/>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a:off x="3673090" y="2612274"/>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8" name="TextBox 57"/>
              <p:cNvSpPr txBox="1"/>
              <p:nvPr/>
            </p:nvSpPr>
            <p:spPr>
              <a:xfrm>
                <a:off x="4033482" y="825985"/>
                <a:ext cx="456855"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𝜏</m:t>
                      </m:r>
                    </m:oMath>
                  </m:oMathPara>
                </a14:m>
                <a:endParaRPr lang="en-US" dirty="0">
                  <a:solidFill>
                    <a:schemeClr val="tx1"/>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4033482" y="825985"/>
                <a:ext cx="456855" cy="458587"/>
              </a:xfrm>
              <a:prstGeom prst="rect">
                <a:avLst/>
              </a:prstGeom>
              <a:blipFill rotWithShape="0">
                <a:blip r:embed="rId27"/>
                <a:stretch>
                  <a:fillRect/>
                </a:stretch>
              </a:blipFill>
            </p:spPr>
            <p:txBody>
              <a:bodyPr/>
              <a:lstStyle/>
              <a:p>
                <a:r>
                  <a:rPr lang="en-US">
                    <a:noFill/>
                  </a:rPr>
                  <a:t> </a:t>
                </a:r>
              </a:p>
            </p:txBody>
          </p:sp>
        </mc:Fallback>
      </mc:AlternateContent>
      <p:sp>
        <p:nvSpPr>
          <p:cNvPr id="59" name="Rectangle 58"/>
          <p:cNvSpPr/>
          <p:nvPr/>
        </p:nvSpPr>
        <p:spPr bwMode="auto">
          <a:xfrm>
            <a:off x="5611134" y="1076680"/>
            <a:ext cx="457200" cy="244990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60" name="Rectangle 59"/>
          <p:cNvSpPr/>
          <p:nvPr/>
        </p:nvSpPr>
        <p:spPr bwMode="auto">
          <a:xfrm>
            <a:off x="6288744" y="1076680"/>
            <a:ext cx="457897" cy="244990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61" name="TextBox 60"/>
              <p:cNvSpPr txBox="1"/>
              <p:nvPr/>
            </p:nvSpPr>
            <p:spPr>
              <a:xfrm>
                <a:off x="5671620" y="1111196"/>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sz="2400" dirty="0">
                  <a:solidFill>
                    <a:schemeClr val="tx1"/>
                  </a:solidFill>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5671620" y="1111196"/>
                <a:ext cx="439543" cy="406265"/>
              </a:xfrm>
              <a:prstGeom prst="rect">
                <a:avLst/>
              </a:prstGeom>
              <a:blipFill rotWithShape="0">
                <a:blip r:embed="rId28"/>
                <a:stretch>
                  <a:fillRect l="-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5661352" y="1554122"/>
                <a:ext cx="485710"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US" dirty="0">
                  <a:solidFill>
                    <a:schemeClr val="tx1"/>
                  </a:solidFill>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5661352" y="1554122"/>
                <a:ext cx="485710" cy="458587"/>
              </a:xfrm>
              <a:prstGeom prst="rect">
                <a:avLst/>
              </a:prstGeom>
              <a:blipFill rotWithShape="0">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5658915" y="2044366"/>
                <a:ext cx="490584"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𝑦</m:t>
                      </m:r>
                    </m:oMath>
                  </m:oMathPara>
                </a14:m>
                <a:endParaRPr lang="en-US" dirty="0">
                  <a:solidFill>
                    <a:schemeClr val="tx1"/>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5658915" y="2044366"/>
                <a:ext cx="490584" cy="458587"/>
              </a:xfrm>
              <a:prstGeom prst="rect">
                <a:avLst/>
              </a:prstGeom>
              <a:blipFill rotWithShape="0">
                <a:blip r:embed="rId30"/>
                <a:stretch>
                  <a:fillRect l="-6173"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5672541" y="2763209"/>
                <a:ext cx="463332"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𝑧</m:t>
                      </m:r>
                    </m:oMath>
                  </m:oMathPara>
                </a14:m>
                <a:endParaRPr lang="en-US" dirty="0">
                  <a:solidFill>
                    <a:schemeClr val="tx1"/>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5672541" y="2763209"/>
                <a:ext cx="463332" cy="458587"/>
              </a:xfrm>
              <a:prstGeom prst="rect">
                <a:avLst/>
              </a:prstGeom>
              <a:blipFill rotWithShape="0">
                <a:blip r:embed="rId31"/>
                <a:stretch>
                  <a:fillRect/>
                </a:stretch>
              </a:blipFill>
            </p:spPr>
            <p:txBody>
              <a:bodyPr/>
              <a:lstStyle/>
              <a:p>
                <a:r>
                  <a:rPr lang="en-US">
                    <a:noFill/>
                  </a:rPr>
                  <a:t> </a:t>
                </a:r>
              </a:p>
            </p:txBody>
          </p:sp>
        </mc:Fallback>
      </mc:AlternateContent>
      <p:cxnSp>
        <p:nvCxnSpPr>
          <p:cNvPr id="65" name="Straight Connector 64"/>
          <p:cNvCxnSpPr/>
          <p:nvPr/>
        </p:nvCxnSpPr>
        <p:spPr bwMode="auto">
          <a:xfrm>
            <a:off x="5611134" y="1450610"/>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5611134" y="2055982"/>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5611134" y="2612274"/>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8" name="TextBox 67"/>
              <p:cNvSpPr txBox="1"/>
              <p:nvPr/>
            </p:nvSpPr>
            <p:spPr>
              <a:xfrm>
                <a:off x="5971526" y="825985"/>
                <a:ext cx="456855"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𝜏</m:t>
                      </m:r>
                    </m:oMath>
                  </m:oMathPara>
                </a14:m>
                <a:endParaRPr lang="en-US" dirty="0">
                  <a:solidFill>
                    <a:schemeClr val="tx1"/>
                  </a:solidFill>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5971526" y="825985"/>
                <a:ext cx="456855" cy="458587"/>
              </a:xfrm>
              <a:prstGeom prst="rect">
                <a:avLst/>
              </a:prstGeom>
              <a:blipFill rotWithShape="0">
                <a:blip r:embed="rId32"/>
                <a:stretch>
                  <a:fillRect/>
                </a:stretch>
              </a:blipFill>
            </p:spPr>
            <p:txBody>
              <a:bodyPr/>
              <a:lstStyle/>
              <a:p>
                <a:r>
                  <a:rPr lang="en-US">
                    <a:noFill/>
                  </a:rPr>
                  <a:t> </a:t>
                </a:r>
              </a:p>
            </p:txBody>
          </p:sp>
        </mc:Fallback>
      </mc:AlternateContent>
      <p:sp>
        <p:nvSpPr>
          <p:cNvPr id="69" name="Rectangle 68"/>
          <p:cNvSpPr/>
          <p:nvPr/>
        </p:nvSpPr>
        <p:spPr bwMode="auto">
          <a:xfrm>
            <a:off x="7704600" y="1076680"/>
            <a:ext cx="457200" cy="244990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70" name="Rectangle 69"/>
          <p:cNvSpPr/>
          <p:nvPr/>
        </p:nvSpPr>
        <p:spPr bwMode="auto">
          <a:xfrm>
            <a:off x="8382210" y="1076680"/>
            <a:ext cx="457897" cy="244990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71" name="TextBox 70"/>
              <p:cNvSpPr txBox="1"/>
              <p:nvPr/>
            </p:nvSpPr>
            <p:spPr>
              <a:xfrm>
                <a:off x="7765086" y="1111196"/>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sz="2400" dirty="0">
                  <a:solidFill>
                    <a:schemeClr val="tx1"/>
                  </a:solidFill>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7765086" y="1111196"/>
                <a:ext cx="439543" cy="406265"/>
              </a:xfrm>
              <a:prstGeom prst="rect">
                <a:avLst/>
              </a:prstGeom>
              <a:blipFill rotWithShape="0">
                <a:blip r:embed="rId33"/>
                <a:stretch>
                  <a:fillRect l="-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7754818" y="1554122"/>
                <a:ext cx="485710"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oMath>
                  </m:oMathPara>
                </a14:m>
                <a:endParaRPr lang="en-US" dirty="0">
                  <a:solidFill>
                    <a:schemeClr val="tx1"/>
                  </a:solidFill>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7754818" y="1554122"/>
                <a:ext cx="485710" cy="458587"/>
              </a:xfrm>
              <a:prstGeom prst="rect">
                <a:avLst/>
              </a:prstGeom>
              <a:blipFill rotWithShape="0">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7752381" y="2044366"/>
                <a:ext cx="490584"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𝑦</m:t>
                      </m:r>
                    </m:oMath>
                  </m:oMathPara>
                </a14:m>
                <a:endParaRPr lang="en-US" dirty="0">
                  <a:solidFill>
                    <a:schemeClr val="tx1"/>
                  </a:solidFill>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7752381" y="2044366"/>
                <a:ext cx="490584" cy="458587"/>
              </a:xfrm>
              <a:prstGeom prst="rect">
                <a:avLst/>
              </a:prstGeom>
              <a:blipFill rotWithShape="0">
                <a:blip r:embed="rId35"/>
                <a:stretch>
                  <a:fillRect l="-7500"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7766007" y="2763209"/>
                <a:ext cx="463332"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𝑧</m:t>
                      </m:r>
                    </m:oMath>
                  </m:oMathPara>
                </a14:m>
                <a:endParaRPr lang="en-US" dirty="0">
                  <a:solidFill>
                    <a:schemeClr val="tx1"/>
                  </a:solidFill>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7766007" y="2763209"/>
                <a:ext cx="463332" cy="458587"/>
              </a:xfrm>
              <a:prstGeom prst="rect">
                <a:avLst/>
              </a:prstGeom>
              <a:blipFill rotWithShape="0">
                <a:blip r:embed="rId36"/>
                <a:stretch>
                  <a:fillRect/>
                </a:stretch>
              </a:blipFill>
            </p:spPr>
            <p:txBody>
              <a:bodyPr/>
              <a:lstStyle/>
              <a:p>
                <a:r>
                  <a:rPr lang="en-US">
                    <a:noFill/>
                  </a:rPr>
                  <a:t> </a:t>
                </a:r>
              </a:p>
            </p:txBody>
          </p:sp>
        </mc:Fallback>
      </mc:AlternateContent>
      <p:cxnSp>
        <p:nvCxnSpPr>
          <p:cNvPr id="75" name="Straight Connector 74"/>
          <p:cNvCxnSpPr/>
          <p:nvPr/>
        </p:nvCxnSpPr>
        <p:spPr bwMode="auto">
          <a:xfrm>
            <a:off x="7704600" y="1450610"/>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a:off x="7704600" y="2055982"/>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a:off x="7704600" y="2612274"/>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78" name="TextBox 77"/>
              <p:cNvSpPr txBox="1"/>
              <p:nvPr/>
            </p:nvSpPr>
            <p:spPr>
              <a:xfrm>
                <a:off x="8064992" y="825985"/>
                <a:ext cx="456855"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𝜏</m:t>
                      </m:r>
                    </m:oMath>
                  </m:oMathPara>
                </a14:m>
                <a:endParaRPr lang="en-US" dirty="0">
                  <a:solidFill>
                    <a:schemeClr val="tx1"/>
                  </a:solidFill>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8064992" y="825985"/>
                <a:ext cx="456855" cy="458587"/>
              </a:xfrm>
              <a:prstGeom prst="rect">
                <a:avLst/>
              </a:prstGeom>
              <a:blipFill rotWithShape="0">
                <a:blip r:embed="rId3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053463" y="1999948"/>
                <a:ext cx="385042"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053463" y="1999948"/>
                <a:ext cx="385042" cy="458587"/>
              </a:xfrm>
              <a:prstGeom prst="rect">
                <a:avLst/>
              </a:prstGeom>
              <a:blipFill rotWithShape="0">
                <a:blip r:embed="rId3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7002673" y="1999948"/>
                <a:ext cx="551753"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7002673" y="1999948"/>
                <a:ext cx="551753" cy="458587"/>
              </a:xfrm>
              <a:prstGeom prst="rect">
                <a:avLst/>
              </a:prstGeom>
              <a:blipFill rotWithShape="0">
                <a:blip r:embed="rId3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6356283" y="3000204"/>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dirty="0">
                  <a:solidFill>
                    <a:schemeClr val="tx1"/>
                  </a:solidFill>
                </a:endParaRPr>
              </a:p>
            </p:txBody>
          </p:sp>
        </mc:Choice>
        <mc:Fallback xmlns="">
          <p:sp>
            <p:nvSpPr>
              <p:cNvPr id="81" name="TextBox 80"/>
              <p:cNvSpPr txBox="1">
                <a:spLocks noRot="1" noChangeAspect="1" noMove="1" noResize="1" noEditPoints="1" noAdjustHandles="1" noChangeArrowheads="1" noChangeShapeType="1" noTextEdit="1"/>
              </p:cNvSpPr>
              <p:nvPr/>
            </p:nvSpPr>
            <p:spPr>
              <a:xfrm>
                <a:off x="6356283" y="3000204"/>
                <a:ext cx="439543" cy="406265"/>
              </a:xfrm>
              <a:prstGeom prst="rect">
                <a:avLst/>
              </a:prstGeom>
              <a:blipFill rotWithShape="0">
                <a:blip r:embed="rId40"/>
                <a:stretch>
                  <a:fillRect l="-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8432614" y="2144567"/>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dirty="0">
                  <a:solidFill>
                    <a:schemeClr val="tx1"/>
                  </a:solidFill>
                </a:endParaRPr>
              </a:p>
            </p:txBody>
          </p:sp>
        </mc:Choice>
        <mc:Fallback xmlns="">
          <p:sp>
            <p:nvSpPr>
              <p:cNvPr id="83" name="TextBox 82"/>
              <p:cNvSpPr txBox="1">
                <a:spLocks noRot="1" noChangeAspect="1" noMove="1" noResize="1" noEditPoints="1" noAdjustHandles="1" noChangeArrowheads="1" noChangeShapeType="1" noTextEdit="1"/>
              </p:cNvSpPr>
              <p:nvPr/>
            </p:nvSpPr>
            <p:spPr>
              <a:xfrm>
                <a:off x="8432614" y="2144567"/>
                <a:ext cx="439543" cy="406265"/>
              </a:xfrm>
              <a:prstGeom prst="rect">
                <a:avLst/>
              </a:prstGeom>
              <a:blipFill rotWithShape="0">
                <a:blip r:embed="rId41"/>
                <a:stretch>
                  <a:fillRect l="-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67274" y="1517461"/>
                <a:ext cx="3344890" cy="1034129"/>
              </a:xfrm>
              <a:prstGeom prst="rect">
                <a:avLst/>
              </a:prstGeom>
              <a:noFill/>
            </p:spPr>
            <p:txBody>
              <a:bodyPr wrap="none" rtlCol="0">
                <a:spAutoFit/>
              </a:bodyPr>
              <a:lstStyle/>
              <a:p>
                <a:pPr algn="l"/>
                <a:r>
                  <a:rPr lang="en-US" sz="2400" dirty="0" smtClean="0">
                    <a:solidFill>
                      <a:schemeClr val="tx1"/>
                    </a:solidFill>
                  </a:rPr>
                  <a:t>Multiplication gate in </a:t>
                </a:r>
                <a14:m>
                  <m:oMath xmlns:m="http://schemas.openxmlformats.org/officeDocument/2006/math">
                    <m:r>
                      <a:rPr lang="en-US" sz="2400" b="0" i="1" smtClean="0">
                        <a:solidFill>
                          <a:schemeClr val="tx1"/>
                        </a:solidFill>
                        <a:latin typeface="Cambria Math" panose="02040503050406030204" pitchFamily="18" charset="0"/>
                      </a:rPr>
                      <m:t>𝐶</m:t>
                    </m:r>
                  </m:oMath>
                </a14:m>
                <a:r>
                  <a:rPr lang="en-US" sz="2400" dirty="0" smtClean="0">
                    <a:solidFill>
                      <a:schemeClr val="tx1"/>
                    </a:solidFill>
                  </a:rPr>
                  <a:t> </a:t>
                </a:r>
                <a:br>
                  <a:rPr lang="en-US" sz="2400" dirty="0" smtClean="0">
                    <a:solidFill>
                      <a:schemeClr val="tx1"/>
                    </a:solidFill>
                  </a:rPr>
                </a:br>
                <a:r>
                  <a:rPr lang="en-US" sz="2400" dirty="0" smtClean="0">
                    <a:solidFill>
                      <a:schemeClr val="tx1"/>
                    </a:solidFill>
                  </a:rPr>
                  <a:t>converted into a</a:t>
                </a:r>
              </a:p>
              <a:p>
                <a:pPr algn="l"/>
                <a:r>
                  <a:rPr lang="en-US" sz="2400" dirty="0" smtClean="0">
                    <a:solidFill>
                      <a:schemeClr val="tx1"/>
                    </a:solidFill>
                  </a:rPr>
                  <a:t>constraint:</a:t>
                </a:r>
                <a:endParaRPr lang="en-US" sz="2400" dirty="0">
                  <a:solidFill>
                    <a:schemeClr val="tx1"/>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67274" y="1517461"/>
                <a:ext cx="3344890" cy="1034129"/>
              </a:xfrm>
              <a:prstGeom prst="rect">
                <a:avLst/>
              </a:prstGeom>
              <a:blipFill rotWithShape="0">
                <a:blip r:embed="rId42"/>
                <a:stretch>
                  <a:fillRect l="-2732" t="-9412" b="-1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p:cNvSpPr txBox="1"/>
              <p:nvPr/>
            </p:nvSpPr>
            <p:spPr>
              <a:xfrm>
                <a:off x="67274" y="4521373"/>
                <a:ext cx="2676438" cy="1034129"/>
              </a:xfrm>
              <a:prstGeom prst="rect">
                <a:avLst/>
              </a:prstGeom>
              <a:noFill/>
            </p:spPr>
            <p:txBody>
              <a:bodyPr wrap="none" rtlCol="0">
                <a:spAutoFit/>
              </a:bodyPr>
              <a:lstStyle/>
              <a:p>
                <a:pPr algn="l"/>
                <a:r>
                  <a:rPr lang="en-US" sz="2400" dirty="0" smtClean="0">
                    <a:solidFill>
                      <a:schemeClr val="tx1"/>
                    </a:solidFill>
                  </a:rPr>
                  <a:t>Addition gate in </a:t>
                </a:r>
                <a14:m>
                  <m:oMath xmlns:m="http://schemas.openxmlformats.org/officeDocument/2006/math">
                    <m:r>
                      <a:rPr lang="en-US" sz="2400" b="0" i="1" smtClean="0">
                        <a:solidFill>
                          <a:schemeClr val="tx1"/>
                        </a:solidFill>
                        <a:latin typeface="Cambria Math" panose="02040503050406030204" pitchFamily="18" charset="0"/>
                      </a:rPr>
                      <m:t>𝐶</m:t>
                    </m:r>
                  </m:oMath>
                </a14:m>
                <a:r>
                  <a:rPr lang="en-US" sz="2400" dirty="0" smtClean="0">
                    <a:solidFill>
                      <a:schemeClr val="tx1"/>
                    </a:solidFill>
                  </a:rPr>
                  <a:t> </a:t>
                </a:r>
                <a:br>
                  <a:rPr lang="en-US" sz="2400" dirty="0" smtClean="0">
                    <a:solidFill>
                      <a:schemeClr val="tx1"/>
                    </a:solidFill>
                  </a:rPr>
                </a:br>
                <a:r>
                  <a:rPr lang="en-US" sz="2400" dirty="0" smtClean="0">
                    <a:solidFill>
                      <a:schemeClr val="tx1"/>
                    </a:solidFill>
                  </a:rPr>
                  <a:t>converted into a</a:t>
                </a:r>
              </a:p>
              <a:p>
                <a:pPr algn="l"/>
                <a:r>
                  <a:rPr lang="en-US" sz="2400" dirty="0" smtClean="0">
                    <a:solidFill>
                      <a:schemeClr val="tx1"/>
                    </a:solidFill>
                  </a:rPr>
                  <a:t>constraint:</a:t>
                </a:r>
                <a:endParaRPr lang="en-US" sz="2400" dirty="0">
                  <a:solidFill>
                    <a:schemeClr val="tx1"/>
                  </a:solidFill>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67274" y="4521373"/>
                <a:ext cx="2676438" cy="1034129"/>
              </a:xfrm>
              <a:prstGeom prst="rect">
                <a:avLst/>
              </a:prstGeom>
              <a:blipFill rotWithShape="0">
                <a:blip r:embed="rId43"/>
                <a:stretch>
                  <a:fillRect l="-3417" t="-9467" b="-13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4369054" y="4660018"/>
                <a:ext cx="439543"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1</m:t>
                      </m:r>
                    </m:oMath>
                  </m:oMathPara>
                </a14:m>
                <a:endParaRPr lang="en-US" sz="2400" dirty="0">
                  <a:solidFill>
                    <a:schemeClr val="tx1"/>
                  </a:solidFill>
                </a:endParaRPr>
              </a:p>
            </p:txBody>
          </p:sp>
        </mc:Choice>
        <mc:Fallback xmlns="">
          <p:sp>
            <p:nvSpPr>
              <p:cNvPr id="86" name="TextBox 85"/>
              <p:cNvSpPr txBox="1">
                <a:spLocks noRot="1" noChangeAspect="1" noMove="1" noResize="1" noEditPoints="1" noAdjustHandles="1" noChangeArrowheads="1" noChangeShapeType="1" noTextEdit="1"/>
              </p:cNvSpPr>
              <p:nvPr/>
            </p:nvSpPr>
            <p:spPr>
              <a:xfrm>
                <a:off x="4369054" y="4660018"/>
                <a:ext cx="439543" cy="406265"/>
              </a:xfrm>
              <a:prstGeom prst="rect">
                <a:avLst/>
              </a:prstGeom>
              <a:blipFill rotWithShape="0">
                <a:blip r:embed="rId44"/>
                <a:stretch>
                  <a:fillRect l="-4167"/>
                </a:stretch>
              </a:blipFill>
            </p:spPr>
            <p:txBody>
              <a:bodyPr/>
              <a:lstStyle/>
              <a:p>
                <a:r>
                  <a:rPr lang="en-US">
                    <a:noFill/>
                  </a:rPr>
                  <a:t> </a:t>
                </a:r>
              </a:p>
            </p:txBody>
          </p:sp>
        </mc:Fallback>
      </mc:AlternateContent>
      <p:sp>
        <p:nvSpPr>
          <p:cNvPr id="87" name="TextBox 86"/>
          <p:cNvSpPr txBox="1"/>
          <p:nvPr/>
        </p:nvSpPr>
        <p:spPr>
          <a:xfrm>
            <a:off x="67274" y="5889495"/>
            <a:ext cx="2147960" cy="720197"/>
          </a:xfrm>
          <a:prstGeom prst="rect">
            <a:avLst/>
          </a:prstGeom>
          <a:noFill/>
        </p:spPr>
        <p:txBody>
          <a:bodyPr wrap="none" rtlCol="0">
            <a:spAutoFit/>
          </a:bodyPr>
          <a:lstStyle/>
          <a:p>
            <a:pPr algn="l"/>
            <a:r>
              <a:rPr lang="en-US" sz="2400" dirty="0" smtClean="0">
                <a:solidFill>
                  <a:schemeClr val="tx1"/>
                </a:solidFill>
              </a:rPr>
              <a:t>Generally, any</a:t>
            </a:r>
          </a:p>
          <a:p>
            <a:pPr algn="l"/>
            <a:r>
              <a:rPr lang="en-US" sz="2400" dirty="0" smtClean="0">
                <a:solidFill>
                  <a:schemeClr val="tx1"/>
                </a:solidFill>
              </a:rPr>
              <a:t>bilinear gate.</a:t>
            </a:r>
            <a:endParaRPr lang="en-US" sz="2400" dirty="0">
              <a:solidFill>
                <a:schemeClr val="tx1"/>
              </a:solidFill>
            </a:endParaRPr>
          </a:p>
        </p:txBody>
      </p:sp>
    </p:spTree>
    <p:extLst>
      <p:ext uri="{BB962C8B-B14F-4D97-AF65-F5344CB8AC3E}">
        <p14:creationId xmlns:p14="http://schemas.microsoft.com/office/powerpoint/2010/main" val="3914599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p:bldP spid="13" grpId="0"/>
      <p:bldP spid="14" grpId="0"/>
      <p:bldP spid="15" grpId="0"/>
      <p:bldP spid="16" grpId="0"/>
      <p:bldP spid="21" grpId="0"/>
      <p:bldP spid="22" grpId="0" animBg="1"/>
      <p:bldP spid="23" grpId="0" animBg="1"/>
      <p:bldP spid="24" grpId="0"/>
      <p:bldP spid="25" grpId="0"/>
      <p:bldP spid="26" grpId="0"/>
      <p:bldP spid="27" grpId="0"/>
      <p:bldP spid="31" grpId="0"/>
      <p:bldP spid="32" grpId="0" animBg="1"/>
      <p:bldP spid="33" grpId="0" animBg="1"/>
      <p:bldP spid="34" grpId="0"/>
      <p:bldP spid="35" grpId="0"/>
      <p:bldP spid="36" grpId="0"/>
      <p:bldP spid="37" grpId="0"/>
      <p:bldP spid="41" grpId="0"/>
      <p:bldP spid="42" grpId="0"/>
      <p:bldP spid="43" grpId="0"/>
      <p:bldP spid="44" grpId="0"/>
      <p:bldP spid="45" grpId="0"/>
      <p:bldP spid="85" grpId="0"/>
      <p:bldP spid="86" grpId="0"/>
      <p:bldP spid="8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6" name="Content Placeholder 2"/>
              <p:cNvSpPr txBox="1">
                <a:spLocks/>
              </p:cNvSpPr>
              <p:nvPr/>
            </p:nvSpPr>
            <p:spPr bwMode="auto">
              <a:xfrm>
                <a:off x="190478" y="4005364"/>
                <a:ext cx="8763000" cy="2550712"/>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lvl="0" indent="0">
                  <a:lnSpc>
                    <a:spcPct val="100000"/>
                  </a:lnSpc>
                  <a:buNone/>
                </a:pPr>
                <a:r>
                  <a:rPr lang="en-US" sz="2800" kern="0" dirty="0" smtClean="0"/>
                  <a:t>Matrices </a:t>
                </a:r>
                <a14:m>
                  <m:oMath xmlns:m="http://schemas.openxmlformats.org/officeDocument/2006/math">
                    <m:r>
                      <a:rPr lang="en-US" sz="2800" i="1" kern="0">
                        <a:latin typeface="Cambria Math" panose="02040503050406030204" pitchFamily="18" charset="0"/>
                      </a:rPr>
                      <m:t>(</m:t>
                    </m:r>
                    <m:r>
                      <a:rPr lang="en-US" sz="2800" i="1" kern="0">
                        <a:latin typeface="Cambria Math" panose="02040503050406030204" pitchFamily="18" charset="0"/>
                      </a:rPr>
                      <m:t>𝐴</m:t>
                    </m:r>
                    <m:r>
                      <a:rPr lang="en-US" sz="2800" i="1" kern="0">
                        <a:latin typeface="Cambria Math" panose="02040503050406030204" pitchFamily="18" charset="0"/>
                      </a:rPr>
                      <m:t>,</m:t>
                    </m:r>
                    <m:r>
                      <a:rPr lang="en-US" sz="2800" i="1" kern="0">
                        <a:latin typeface="Cambria Math" panose="02040503050406030204" pitchFamily="18" charset="0"/>
                      </a:rPr>
                      <m:t>𝐵</m:t>
                    </m:r>
                    <m:r>
                      <a:rPr lang="en-US" sz="2800" i="1" kern="0">
                        <a:latin typeface="Cambria Math" panose="02040503050406030204" pitchFamily="18" charset="0"/>
                      </a:rPr>
                      <m:t>,</m:t>
                    </m:r>
                    <m:r>
                      <a:rPr lang="en-US" sz="2800" i="1" kern="0">
                        <a:latin typeface="Cambria Math" panose="02040503050406030204" pitchFamily="18" charset="0"/>
                      </a:rPr>
                      <m:t>𝐶</m:t>
                    </m:r>
                    <m:r>
                      <a:rPr lang="en-US" sz="2800" i="1" kern="0">
                        <a:latin typeface="Cambria Math" panose="02040503050406030204" pitchFamily="18" charset="0"/>
                      </a:rPr>
                      <m:t>)</m:t>
                    </m:r>
                  </m:oMath>
                </a14:m>
                <a:r>
                  <a:rPr lang="en-US" sz="2800" kern="0" dirty="0" smtClean="0"/>
                  <a:t> in </a:t>
                </a:r>
                <a14:m>
                  <m:oMath xmlns:m="http://schemas.openxmlformats.org/officeDocument/2006/math">
                    <m:sSup>
                      <m:sSupPr>
                        <m:ctrlPr>
                          <a:rPr lang="en-US" sz="2800" b="0" i="1" kern="0" smtClean="0">
                            <a:latin typeface="Cambria Math" panose="02040503050406030204" pitchFamily="18" charset="0"/>
                          </a:rPr>
                        </m:ctrlPr>
                      </m:sSupPr>
                      <m:e>
                        <m:r>
                          <a:rPr lang="en-US" sz="2800" b="0" i="1" kern="0" smtClean="0">
                            <a:latin typeface="Cambria Math" panose="02040503050406030204" pitchFamily="18" charset="0"/>
                          </a:rPr>
                          <m:t>𝔽</m:t>
                        </m:r>
                      </m:e>
                      <m:sup>
                        <m:r>
                          <a:rPr lang="en-US" sz="2800" b="0" i="1" kern="0" smtClean="0">
                            <a:latin typeface="Cambria Math" panose="02040503050406030204" pitchFamily="18" charset="0"/>
                          </a:rPr>
                          <m:t>𝑘</m:t>
                        </m:r>
                        <m:r>
                          <a:rPr lang="en-US" sz="2800" b="0" i="1" kern="0" smtClean="0">
                            <a:latin typeface="Cambria Math" panose="02040503050406030204" pitchFamily="18" charset="0"/>
                          </a:rPr>
                          <m:t>×</m:t>
                        </m:r>
                        <m:r>
                          <a:rPr lang="en-US" sz="2800" b="0" i="1" kern="0" smtClean="0">
                            <a:latin typeface="Cambria Math" panose="02040503050406030204" pitchFamily="18" charset="0"/>
                          </a:rPr>
                          <m:t>𝑚</m:t>
                        </m:r>
                      </m:sup>
                    </m:sSup>
                  </m:oMath>
                </a14:m>
                <a:r>
                  <a:rPr lang="en-US" sz="2800" kern="0" dirty="0" smtClean="0"/>
                  <a:t>.</a:t>
                </a:r>
                <a:endParaRPr lang="en-US" sz="2800" kern="0" dirty="0"/>
              </a:p>
            </p:txBody>
          </p:sp>
        </mc:Choice>
        <mc:Fallback xmlns="">
          <p:sp>
            <p:nvSpPr>
              <p:cNvPr id="86" name="Content Placeholder 2"/>
              <p:cNvSpPr txBox="1">
                <a:spLocks noRot="1" noChangeAspect="1" noMove="1" noResize="1" noEditPoints="1" noAdjustHandles="1" noChangeArrowheads="1" noChangeShapeType="1" noTextEdit="1"/>
              </p:cNvSpPr>
              <p:nvPr/>
            </p:nvSpPr>
            <p:spPr bwMode="auto">
              <a:xfrm>
                <a:off x="190478" y="4005364"/>
                <a:ext cx="8763000" cy="2550712"/>
              </a:xfrm>
              <a:prstGeom prst="rect">
                <a:avLst/>
              </a:prstGeom>
              <a:blipFill rotWithShape="0">
                <a:blip r:embed="rId3"/>
                <a:stretch>
                  <a:fillRect l="-1319" t="-1905"/>
                </a:stretch>
              </a:blipFill>
              <a:ln w="9525">
                <a:solidFill>
                  <a:schemeClr val="tx1"/>
                </a:solidFill>
                <a:miter lim="800000"/>
                <a:headEnd/>
                <a:tailEnd/>
              </a:ln>
              <a:effectLst/>
            </p:spPr>
            <p:txBody>
              <a:bodyPr/>
              <a:lstStyle/>
              <a:p>
                <a:r>
                  <a:rPr lang="en-US">
                    <a:noFill/>
                  </a:rPr>
                  <a:t> </a:t>
                </a:r>
              </a:p>
            </p:txBody>
          </p:sp>
        </mc:Fallback>
      </mc:AlternateContent>
      <p:sp>
        <p:nvSpPr>
          <p:cNvPr id="85" name="Rectangle 84"/>
          <p:cNvSpPr/>
          <p:nvPr/>
        </p:nvSpPr>
        <p:spPr bwMode="auto">
          <a:xfrm>
            <a:off x="8203722" y="5244080"/>
            <a:ext cx="676386" cy="333329"/>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R1CS (Rank-1 Quadratic Constraint System)</a:t>
                </a:r>
                <a14:m>
                  <m:oMath xmlns:m="http://schemas.openxmlformats.org/officeDocument/2006/math">
                    <m:r>
                      <a:rPr lang="en-US" b="0" i="0" smtClean="0">
                        <a:latin typeface="Cambria Math" panose="02040503050406030204" pitchFamily="18" charset="0"/>
                      </a:rPr>
                      <m:t> </m:t>
                    </m:r>
                    <m:r>
                      <a:rPr lang="en-US" i="1">
                        <a:latin typeface="Cambria Math" panose="02040503050406030204" pitchFamily="18" charset="0"/>
                      </a:rPr>
                      <m:t>⇒</m:t>
                    </m:r>
                  </m:oMath>
                </a14:m>
                <a:r>
                  <a:rPr lang="en-US" dirty="0"/>
                  <a:t/>
                </a:r>
                <a:br>
                  <a:rPr lang="en-US" dirty="0"/>
                </a:br>
                <a:r>
                  <a:rPr lang="en-US" dirty="0"/>
                  <a:t>QAP (Quadratic Arithmetic Program) </a:t>
                </a:r>
                <a:r>
                  <a:rPr lang="en-US" dirty="0" smtClean="0"/>
                  <a:t>      </a:t>
                </a:r>
                <a:r>
                  <a:rPr lang="en-US" sz="2400" dirty="0" smtClean="0"/>
                  <a:t>[GGPR13]</a:t>
                </a:r>
                <a:endParaRPr lang="en-US" sz="24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l="-1733" t="-22464" b="-289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p:cNvSpPr txBox="1">
                <a:spLocks/>
              </p:cNvSpPr>
              <p:nvPr/>
            </p:nvSpPr>
            <p:spPr bwMode="auto">
              <a:xfrm>
                <a:off x="190478" y="957546"/>
                <a:ext cx="8763000" cy="2510273"/>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lvl="0" indent="0">
                  <a:lnSpc>
                    <a:spcPct val="100000"/>
                  </a:lnSpc>
                  <a:buNone/>
                </a:pPr>
                <a:r>
                  <a:rPr lang="en-US" sz="2800" b="0" kern="0" dirty="0" smtClean="0"/>
                  <a:t>R1CS </a:t>
                </a:r>
                <a14:m>
                  <m:oMath xmlns:m="http://schemas.openxmlformats.org/officeDocument/2006/math">
                    <m:sSubSup>
                      <m:sSubSupPr>
                        <m:ctrlPr>
                          <a:rPr lang="en-US" sz="2800" b="0" i="1" kern="0" smtClean="0">
                            <a:latin typeface="Cambria Math" panose="02040503050406030204" pitchFamily="18" charset="0"/>
                          </a:rPr>
                        </m:ctrlPr>
                      </m:sSubSupPr>
                      <m:e>
                        <m:d>
                          <m:dPr>
                            <m:ctrlPr>
                              <a:rPr lang="en-US" sz="2800" b="0" i="1" kern="0" smtClean="0">
                                <a:latin typeface="Cambria Math" panose="02040503050406030204" pitchFamily="18" charset="0"/>
                              </a:rPr>
                            </m:ctrlPr>
                          </m:dPr>
                          <m:e>
                            <m:sSub>
                              <m:sSubPr>
                                <m:ctrlPr>
                                  <a:rPr lang="en-US" sz="2800" b="0" i="1" kern="0" smtClean="0">
                                    <a:latin typeface="Cambria Math" panose="02040503050406030204" pitchFamily="18" charset="0"/>
                                  </a:rPr>
                                </m:ctrlPr>
                              </m:sSubPr>
                              <m:e>
                                <m:r>
                                  <a:rPr lang="en-US" sz="2800" b="0" i="1" kern="0" smtClean="0">
                                    <a:latin typeface="Cambria Math" panose="02040503050406030204" pitchFamily="18" charset="0"/>
                                  </a:rPr>
                                  <m:t>𝑎</m:t>
                                </m:r>
                              </m:e>
                              <m:sub>
                                <m:r>
                                  <a:rPr lang="en-US" sz="2800" b="0" i="1" kern="0" smtClean="0">
                                    <a:latin typeface="Cambria Math" panose="02040503050406030204" pitchFamily="18" charset="0"/>
                                  </a:rPr>
                                  <m:t>𝑗</m:t>
                                </m:r>
                              </m:sub>
                            </m:sSub>
                            <m:r>
                              <a:rPr lang="en-US" sz="2800" b="0" i="1" kern="0" smtClean="0">
                                <a:latin typeface="Cambria Math" panose="02040503050406030204" pitchFamily="18" charset="0"/>
                              </a:rPr>
                              <m:t>,</m:t>
                            </m:r>
                            <m:sSub>
                              <m:sSubPr>
                                <m:ctrlPr>
                                  <a:rPr lang="en-US" sz="2800" b="0" i="1" kern="0" smtClean="0">
                                    <a:latin typeface="Cambria Math" panose="02040503050406030204" pitchFamily="18" charset="0"/>
                                  </a:rPr>
                                </m:ctrlPr>
                              </m:sSubPr>
                              <m:e>
                                <m:r>
                                  <a:rPr lang="en-US" sz="2800" b="0" i="1" kern="0" smtClean="0">
                                    <a:latin typeface="Cambria Math" panose="02040503050406030204" pitchFamily="18" charset="0"/>
                                  </a:rPr>
                                  <m:t>𝑏</m:t>
                                </m:r>
                              </m:e>
                              <m:sub>
                                <m:r>
                                  <a:rPr lang="en-US" sz="2800" b="0" i="1" kern="0" smtClean="0">
                                    <a:latin typeface="Cambria Math" panose="02040503050406030204" pitchFamily="18" charset="0"/>
                                  </a:rPr>
                                  <m:t>𝑗</m:t>
                                </m:r>
                              </m:sub>
                            </m:sSub>
                            <m:r>
                              <a:rPr lang="en-US" sz="2800" b="0" i="1" kern="0" smtClean="0">
                                <a:latin typeface="Cambria Math" panose="02040503050406030204" pitchFamily="18" charset="0"/>
                              </a:rPr>
                              <m:t>,</m:t>
                            </m:r>
                            <m:sSub>
                              <m:sSubPr>
                                <m:ctrlPr>
                                  <a:rPr lang="en-US" sz="2800" b="0" i="1" kern="0" smtClean="0">
                                    <a:latin typeface="Cambria Math" panose="02040503050406030204" pitchFamily="18" charset="0"/>
                                  </a:rPr>
                                </m:ctrlPr>
                              </m:sSubPr>
                              <m:e>
                                <m:r>
                                  <a:rPr lang="en-US" sz="2800" b="0" i="1" kern="0" smtClean="0">
                                    <a:latin typeface="Cambria Math" panose="02040503050406030204" pitchFamily="18" charset="0"/>
                                  </a:rPr>
                                  <m:t>𝑐</m:t>
                                </m:r>
                              </m:e>
                              <m:sub>
                                <m:r>
                                  <a:rPr lang="en-US" sz="2800" b="0" i="1" kern="0" smtClean="0">
                                    <a:latin typeface="Cambria Math" panose="02040503050406030204" pitchFamily="18" charset="0"/>
                                  </a:rPr>
                                  <m:t>𝑗</m:t>
                                </m:r>
                              </m:sub>
                            </m:sSub>
                          </m:e>
                        </m:d>
                      </m:e>
                      <m:sub>
                        <m:r>
                          <a:rPr lang="en-US" sz="2800" b="0" i="1" kern="0" smtClean="0">
                            <a:latin typeface="Cambria Math" panose="02040503050406030204" pitchFamily="18" charset="0"/>
                          </a:rPr>
                          <m:t>𝑗</m:t>
                        </m:r>
                        <m:r>
                          <a:rPr lang="en-US" sz="2800" b="0" i="1" kern="0" smtClean="0">
                            <a:latin typeface="Cambria Math" panose="02040503050406030204" pitchFamily="18" charset="0"/>
                          </a:rPr>
                          <m:t>=</m:t>
                        </m:r>
                        <m:r>
                          <a:rPr lang="en-US" sz="2800" b="0" i="1" kern="0" smtClean="0">
                            <a:latin typeface="Cambria Math" panose="02040503050406030204" pitchFamily="18" charset="0"/>
                          </a:rPr>
                          <m:t>1</m:t>
                        </m:r>
                      </m:sub>
                      <m:sup>
                        <m:r>
                          <a:rPr lang="en-US" sz="2800" b="0" i="1" kern="0" smtClean="0">
                            <a:latin typeface="Cambria Math" panose="02040503050406030204" pitchFamily="18" charset="0"/>
                          </a:rPr>
                          <m:t>𝑚</m:t>
                        </m:r>
                      </m:sup>
                    </m:sSubSup>
                  </m:oMath>
                </a14:m>
                <a:r>
                  <a:rPr lang="en-US" sz="2800" kern="0" dirty="0" smtClean="0"/>
                  <a:t> vectors in </a:t>
                </a:r>
                <a14:m>
                  <m:oMath xmlns:m="http://schemas.openxmlformats.org/officeDocument/2006/math">
                    <m:sSup>
                      <m:sSupPr>
                        <m:ctrlPr>
                          <a:rPr lang="en-US" sz="2800" b="0" i="1" kern="0" smtClean="0">
                            <a:latin typeface="Cambria Math" panose="02040503050406030204" pitchFamily="18" charset="0"/>
                          </a:rPr>
                        </m:ctrlPr>
                      </m:sSupPr>
                      <m:e>
                        <m:r>
                          <a:rPr lang="en-US" sz="2800" b="0" i="1" kern="0" smtClean="0">
                            <a:latin typeface="Cambria Math" panose="02040503050406030204" pitchFamily="18" charset="0"/>
                          </a:rPr>
                          <m:t>𝔽</m:t>
                        </m:r>
                      </m:e>
                      <m:sup>
                        <m:r>
                          <a:rPr lang="en-US" sz="2800" b="0" i="1" kern="0" smtClean="0">
                            <a:latin typeface="Cambria Math" panose="02040503050406030204" pitchFamily="18" charset="0"/>
                          </a:rPr>
                          <m:t>𝑘</m:t>
                        </m:r>
                      </m:sup>
                    </m:sSup>
                  </m:oMath>
                </a14:m>
                <a:r>
                  <a:rPr lang="en-US" sz="2800" kern="0" dirty="0" smtClean="0"/>
                  <a:t>. </a:t>
                </a:r>
                <a:endParaRPr lang="en-US" sz="2800" kern="0" dirty="0"/>
              </a:p>
            </p:txBody>
          </p:sp>
        </mc:Choice>
        <mc:Fallback xmlns="">
          <p:sp>
            <p:nvSpPr>
              <p:cNvPr id="6" name="Content Placeholder 2"/>
              <p:cNvSpPr txBox="1">
                <a:spLocks noRot="1" noChangeAspect="1" noMove="1" noResize="1" noEditPoints="1" noAdjustHandles="1" noChangeArrowheads="1" noChangeShapeType="1" noTextEdit="1"/>
              </p:cNvSpPr>
              <p:nvPr/>
            </p:nvSpPr>
            <p:spPr bwMode="auto">
              <a:xfrm>
                <a:off x="190478" y="957546"/>
                <a:ext cx="8763000" cy="2510273"/>
              </a:xfrm>
              <a:prstGeom prst="rect">
                <a:avLst/>
              </a:prstGeom>
              <a:blipFill rotWithShape="0">
                <a:blip r:embed="rId5"/>
                <a:stretch>
                  <a:fillRect l="-1319"/>
                </a:stretch>
              </a:blipFill>
              <a:ln w="9525">
                <a:solidFill>
                  <a:schemeClr val="tx1"/>
                </a:solid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537435" y="1733507"/>
                <a:ext cx="1600759"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9E22"/>
                          </a:solidFill>
                          <a:latin typeface="Cambria Math" panose="02040503050406030204" pitchFamily="18" charset="0"/>
                        </a:rPr>
                        <m:t>∃</m:t>
                      </m:r>
                      <m:r>
                        <a:rPr lang="en-US" b="0" i="1" smtClean="0">
                          <a:solidFill>
                            <a:srgbClr val="009E22"/>
                          </a:solidFill>
                          <a:latin typeface="Cambria Math" panose="02040503050406030204" pitchFamily="18" charset="0"/>
                        </a:rPr>
                        <m:t>𝑧</m:t>
                      </m:r>
                      <m:r>
                        <a:rPr lang="en-US" b="0" i="1" smtClean="0">
                          <a:solidFill>
                            <a:srgbClr val="009E22"/>
                          </a:solidFill>
                          <a:latin typeface="Cambria Math" panose="02040503050406030204" pitchFamily="18" charset="0"/>
                        </a:rPr>
                        <m:t>∈</m:t>
                      </m:r>
                      <m:sSup>
                        <m:sSupPr>
                          <m:ctrlPr>
                            <a:rPr lang="en-US" b="0" i="1" smtClean="0">
                              <a:solidFill>
                                <a:srgbClr val="009E22"/>
                              </a:solidFill>
                              <a:latin typeface="Cambria Math" panose="02040503050406030204" pitchFamily="18" charset="0"/>
                            </a:rPr>
                          </m:ctrlPr>
                        </m:sSupPr>
                        <m:e>
                          <m:r>
                            <a:rPr lang="en-US" b="0" i="1" smtClean="0">
                              <a:solidFill>
                                <a:srgbClr val="009E22"/>
                              </a:solidFill>
                              <a:latin typeface="Cambria Math" panose="02040503050406030204" pitchFamily="18" charset="0"/>
                            </a:rPr>
                            <m:t>𝔽</m:t>
                          </m:r>
                        </m:e>
                        <m:sup>
                          <m:r>
                            <a:rPr lang="en-US" b="0" i="1" smtClean="0">
                              <a:solidFill>
                                <a:srgbClr val="009E22"/>
                              </a:solidFill>
                              <a:latin typeface="Cambria Math" panose="02040503050406030204" pitchFamily="18" charset="0"/>
                            </a:rPr>
                            <m:t>𝑛</m:t>
                          </m:r>
                        </m:sup>
                      </m:sSup>
                      <m:r>
                        <a:rPr lang="en-US" b="0" i="1" smtClean="0">
                          <a:solidFill>
                            <a:srgbClr val="009E22"/>
                          </a:solidFill>
                          <a:latin typeface="Cambria Math" panose="02040503050406030204" pitchFamily="18" charset="0"/>
                        </a:rPr>
                        <m:t>:</m:t>
                      </m:r>
                    </m:oMath>
                  </m:oMathPara>
                </a14:m>
                <a:endParaRPr lang="en-US" dirty="0">
                  <a:solidFill>
                    <a:srgbClr val="009E22"/>
                  </a:solidFill>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537435" y="1733507"/>
                <a:ext cx="1600759" cy="458587"/>
              </a:xfrm>
              <a:prstGeom prst="rect">
                <a:avLst/>
              </a:prstGeom>
              <a:blipFill rotWithShape="0">
                <a:blip r:embed="rId6"/>
                <a:stretch>
                  <a:fillRect l="-7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756708" y="2254482"/>
                <a:ext cx="2545184"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9E22"/>
                          </a:solidFill>
                          <a:latin typeface="Cambria Math" panose="02040503050406030204" pitchFamily="18" charset="0"/>
                        </a:rPr>
                        <m:t>∀</m:t>
                      </m:r>
                      <m:r>
                        <a:rPr lang="en-US" b="0" i="1" smtClean="0">
                          <a:solidFill>
                            <a:srgbClr val="009E22"/>
                          </a:solidFill>
                          <a:latin typeface="Cambria Math" panose="02040503050406030204" pitchFamily="18" charset="0"/>
                        </a:rPr>
                        <m:t>𝑗</m:t>
                      </m:r>
                      <m:r>
                        <a:rPr lang="en-US" b="0" i="1" smtClean="0">
                          <a:solidFill>
                            <a:srgbClr val="009E22"/>
                          </a:solidFill>
                          <a:latin typeface="Cambria Math" panose="02040503050406030204" pitchFamily="18" charset="0"/>
                        </a:rPr>
                        <m:t>∈</m:t>
                      </m:r>
                      <m:d>
                        <m:dPr>
                          <m:begChr m:val="{"/>
                          <m:endChr m:val="}"/>
                          <m:ctrlPr>
                            <a:rPr lang="en-US" b="0" i="1" smtClean="0">
                              <a:solidFill>
                                <a:srgbClr val="009E22"/>
                              </a:solidFill>
                              <a:latin typeface="Cambria Math" panose="02040503050406030204" pitchFamily="18" charset="0"/>
                            </a:rPr>
                          </m:ctrlPr>
                        </m:dPr>
                        <m:e>
                          <m:r>
                            <a:rPr lang="en-US" b="0" i="1" smtClean="0">
                              <a:solidFill>
                                <a:srgbClr val="009E22"/>
                              </a:solidFill>
                              <a:latin typeface="Cambria Math" panose="02040503050406030204" pitchFamily="18" charset="0"/>
                            </a:rPr>
                            <m:t>1</m:t>
                          </m:r>
                          <m:r>
                            <a:rPr lang="en-US" b="0" i="1" smtClean="0">
                              <a:solidFill>
                                <a:srgbClr val="009E22"/>
                              </a:solidFill>
                              <a:latin typeface="Cambria Math" panose="02040503050406030204" pitchFamily="18" charset="0"/>
                            </a:rPr>
                            <m:t>,…,</m:t>
                          </m:r>
                          <m:r>
                            <a:rPr lang="en-US" b="0" i="1" smtClean="0">
                              <a:solidFill>
                                <a:srgbClr val="009E22"/>
                              </a:solidFill>
                              <a:latin typeface="Cambria Math" panose="02040503050406030204" pitchFamily="18" charset="0"/>
                            </a:rPr>
                            <m:t>𝑚</m:t>
                          </m:r>
                        </m:e>
                      </m:d>
                      <m:r>
                        <a:rPr lang="en-US" b="0" i="1" smtClean="0">
                          <a:solidFill>
                            <a:srgbClr val="009E22"/>
                          </a:solidFill>
                          <a:latin typeface="Cambria Math" panose="02040503050406030204" pitchFamily="18" charset="0"/>
                        </a:rPr>
                        <m:t>:</m:t>
                      </m:r>
                    </m:oMath>
                  </m:oMathPara>
                </a14:m>
                <a:endParaRPr lang="en-US" dirty="0">
                  <a:solidFill>
                    <a:srgbClr val="009E22"/>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756708" y="2254482"/>
                <a:ext cx="2545184" cy="458587"/>
              </a:xfrm>
              <a:prstGeom prst="rect">
                <a:avLst/>
              </a:prstGeom>
              <a:blipFill rotWithShape="0">
                <a:blip r:embed="rId7"/>
                <a:stretch>
                  <a:fillRect l="-239"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Box 121"/>
              <p:cNvSpPr txBox="1"/>
              <p:nvPr/>
            </p:nvSpPr>
            <p:spPr>
              <a:xfrm>
                <a:off x="4655809" y="4077311"/>
                <a:ext cx="1600759"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9E22"/>
                          </a:solidFill>
                          <a:latin typeface="Cambria Math" panose="02040503050406030204" pitchFamily="18" charset="0"/>
                        </a:rPr>
                        <m:t>∃</m:t>
                      </m:r>
                      <m:r>
                        <a:rPr lang="en-US" b="0" i="1" smtClean="0">
                          <a:solidFill>
                            <a:srgbClr val="009E22"/>
                          </a:solidFill>
                          <a:latin typeface="Cambria Math" panose="02040503050406030204" pitchFamily="18" charset="0"/>
                        </a:rPr>
                        <m:t>𝑧</m:t>
                      </m:r>
                      <m:r>
                        <a:rPr lang="en-US" b="0" i="1" smtClean="0">
                          <a:solidFill>
                            <a:srgbClr val="009E22"/>
                          </a:solidFill>
                          <a:latin typeface="Cambria Math" panose="02040503050406030204" pitchFamily="18" charset="0"/>
                        </a:rPr>
                        <m:t>∈</m:t>
                      </m:r>
                      <m:sSup>
                        <m:sSupPr>
                          <m:ctrlPr>
                            <a:rPr lang="en-US" b="0" i="1" smtClean="0">
                              <a:solidFill>
                                <a:srgbClr val="009E22"/>
                              </a:solidFill>
                              <a:latin typeface="Cambria Math" panose="02040503050406030204" pitchFamily="18" charset="0"/>
                            </a:rPr>
                          </m:ctrlPr>
                        </m:sSupPr>
                        <m:e>
                          <m:r>
                            <a:rPr lang="en-US" b="0" i="1" smtClean="0">
                              <a:solidFill>
                                <a:srgbClr val="009E22"/>
                              </a:solidFill>
                              <a:latin typeface="Cambria Math" panose="02040503050406030204" pitchFamily="18" charset="0"/>
                            </a:rPr>
                            <m:t>𝔽</m:t>
                          </m:r>
                        </m:e>
                        <m:sup>
                          <m:r>
                            <a:rPr lang="en-US" b="0" i="1" smtClean="0">
                              <a:solidFill>
                                <a:srgbClr val="009E22"/>
                              </a:solidFill>
                              <a:latin typeface="Cambria Math" panose="02040503050406030204" pitchFamily="18" charset="0"/>
                            </a:rPr>
                            <m:t>𝑛</m:t>
                          </m:r>
                        </m:sup>
                      </m:sSup>
                      <m:r>
                        <a:rPr lang="en-US" b="0" i="1" smtClean="0">
                          <a:solidFill>
                            <a:srgbClr val="009E22"/>
                          </a:solidFill>
                          <a:latin typeface="Cambria Math" panose="02040503050406030204" pitchFamily="18" charset="0"/>
                        </a:rPr>
                        <m:t>:</m:t>
                      </m:r>
                    </m:oMath>
                  </m:oMathPara>
                </a14:m>
                <a:endParaRPr lang="en-US" dirty="0">
                  <a:solidFill>
                    <a:srgbClr val="009E22"/>
                  </a:solidFill>
                </a:endParaRPr>
              </a:p>
            </p:txBody>
          </p:sp>
        </mc:Choice>
        <mc:Fallback xmlns="">
          <p:sp>
            <p:nvSpPr>
              <p:cNvPr id="122" name="TextBox 121"/>
              <p:cNvSpPr txBox="1">
                <a:spLocks noRot="1" noChangeAspect="1" noMove="1" noResize="1" noEditPoints="1" noAdjustHandles="1" noChangeArrowheads="1" noChangeShapeType="1" noTextEdit="1"/>
              </p:cNvSpPr>
              <p:nvPr/>
            </p:nvSpPr>
            <p:spPr>
              <a:xfrm>
                <a:off x="4655809" y="4077311"/>
                <a:ext cx="1600759" cy="458587"/>
              </a:xfrm>
              <a:prstGeom prst="rect">
                <a:avLst/>
              </a:prstGeom>
              <a:blipFill rotWithShape="0">
                <a:blip r:embed="rId8"/>
                <a:stretch>
                  <a:fillRect l="-1145"/>
                </a:stretch>
              </a:blipFill>
            </p:spPr>
            <p:txBody>
              <a:bodyPr/>
              <a:lstStyle/>
              <a:p>
                <a:r>
                  <a:rPr lang="en-US">
                    <a:noFill/>
                  </a:rPr>
                  <a:t> </a:t>
                </a:r>
              </a:p>
            </p:txBody>
          </p:sp>
        </mc:Fallback>
      </mc:AlternateContent>
      <p:grpSp>
        <p:nvGrpSpPr>
          <p:cNvPr id="124" name="Group 123"/>
          <p:cNvGrpSpPr/>
          <p:nvPr/>
        </p:nvGrpSpPr>
        <p:grpSpPr>
          <a:xfrm>
            <a:off x="4034445" y="1516506"/>
            <a:ext cx="3163349" cy="1768257"/>
            <a:chOff x="3618198" y="3769213"/>
            <a:chExt cx="5451496" cy="2700597"/>
          </a:xfrm>
        </p:grpSpPr>
        <mc:AlternateContent xmlns:mc="http://schemas.openxmlformats.org/markup-compatibility/2006" xmlns:a14="http://schemas.microsoft.com/office/drawing/2010/main">
          <mc:Choice Requires="a14">
            <p:sp>
              <p:nvSpPr>
                <p:cNvPr id="125" name="TextBox 124"/>
                <p:cNvSpPr txBox="1"/>
                <p:nvPr/>
              </p:nvSpPr>
              <p:spPr>
                <a:xfrm>
                  <a:off x="3936430" y="3769215"/>
                  <a:ext cx="650957" cy="540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125" name="TextBox 124"/>
                <p:cNvSpPr txBox="1">
                  <a:spLocks noRot="1" noChangeAspect="1" noMove="1" noResize="1" noEditPoints="1" noAdjustHandles="1" noChangeArrowheads="1" noChangeShapeType="1" noTextEdit="1"/>
                </p:cNvSpPr>
                <p:nvPr/>
              </p:nvSpPr>
              <p:spPr>
                <a:xfrm>
                  <a:off x="3936430" y="3769215"/>
                  <a:ext cx="650957" cy="540565"/>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p:cNvSpPr txBox="1"/>
                <p:nvPr/>
              </p:nvSpPr>
              <p:spPr>
                <a:xfrm>
                  <a:off x="5874476" y="3769213"/>
                  <a:ext cx="650957" cy="540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126" name="TextBox 125"/>
                <p:cNvSpPr txBox="1">
                  <a:spLocks noRot="1" noChangeAspect="1" noMove="1" noResize="1" noEditPoints="1" noAdjustHandles="1" noChangeArrowheads="1" noChangeShapeType="1" noTextEdit="1"/>
                </p:cNvSpPr>
                <p:nvPr/>
              </p:nvSpPr>
              <p:spPr>
                <a:xfrm>
                  <a:off x="5874476" y="3769213"/>
                  <a:ext cx="650957" cy="540565"/>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p:cNvSpPr txBox="1"/>
                <p:nvPr/>
              </p:nvSpPr>
              <p:spPr>
                <a:xfrm>
                  <a:off x="7967942" y="3769213"/>
                  <a:ext cx="650957" cy="540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127" name="TextBox 126"/>
                <p:cNvSpPr txBox="1">
                  <a:spLocks noRot="1" noChangeAspect="1" noMove="1" noResize="1" noEditPoints="1" noAdjustHandles="1" noChangeArrowheads="1" noChangeShapeType="1" noTextEdit="1"/>
                </p:cNvSpPr>
                <p:nvPr/>
              </p:nvSpPr>
              <p:spPr>
                <a:xfrm>
                  <a:off x="7967942" y="3769213"/>
                  <a:ext cx="650957" cy="540565"/>
                </a:xfrm>
                <a:prstGeom prst="rect">
                  <a:avLst/>
                </a:prstGeom>
                <a:blipFill rotWithShape="0">
                  <a:blip r:embed="rId11"/>
                  <a:stretch>
                    <a:fillRect/>
                  </a:stretch>
                </a:blipFill>
              </p:spPr>
              <p:txBody>
                <a:bodyPr/>
                <a:lstStyle/>
                <a:p>
                  <a:r>
                    <a:rPr lang="en-US">
                      <a:noFill/>
                    </a:rPr>
                    <a:t> </a:t>
                  </a:r>
                </a:p>
              </p:txBody>
            </p:sp>
          </mc:Fallback>
        </mc:AlternateContent>
        <p:sp>
          <p:nvSpPr>
            <p:cNvPr id="128" name="Rectangle 127"/>
            <p:cNvSpPr/>
            <p:nvPr/>
          </p:nvSpPr>
          <p:spPr bwMode="auto">
            <a:xfrm>
              <a:off x="3673090" y="4019908"/>
              <a:ext cx="457200" cy="244990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129" name="Rectangle 128"/>
            <p:cNvSpPr/>
            <p:nvPr/>
          </p:nvSpPr>
          <p:spPr bwMode="auto">
            <a:xfrm>
              <a:off x="4350700" y="4019908"/>
              <a:ext cx="457897" cy="244990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130" name="TextBox 129"/>
                <p:cNvSpPr txBox="1"/>
                <p:nvPr/>
              </p:nvSpPr>
              <p:spPr>
                <a:xfrm>
                  <a:off x="4248829" y="4898517"/>
                  <a:ext cx="827647" cy="5725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𝑎</m:t>
                            </m:r>
                          </m:e>
                          <m:sub>
                            <m:r>
                              <a:rPr lang="en-US" sz="2000" b="0" i="1" smtClean="0">
                                <a:solidFill>
                                  <a:schemeClr val="tx1"/>
                                </a:solidFill>
                                <a:latin typeface="Cambria Math" panose="02040503050406030204" pitchFamily="18" charset="0"/>
                              </a:rPr>
                              <m:t>𝑗</m:t>
                            </m:r>
                          </m:sub>
                        </m:sSub>
                      </m:oMath>
                    </m:oMathPara>
                  </a14:m>
                  <a:endParaRPr lang="en-US" sz="2000" dirty="0">
                    <a:solidFill>
                      <a:schemeClr val="tx1"/>
                    </a:solidFill>
                  </a:endParaRPr>
                </a:p>
              </p:txBody>
            </p:sp>
          </mc:Choice>
          <mc:Fallback xmlns="">
            <p:sp>
              <p:nvSpPr>
                <p:cNvPr id="130" name="TextBox 129"/>
                <p:cNvSpPr txBox="1">
                  <a:spLocks noRot="1" noChangeAspect="1" noMove="1" noResize="1" noEditPoints="1" noAdjustHandles="1" noChangeArrowheads="1" noChangeShapeType="1" noTextEdit="1"/>
                </p:cNvSpPr>
                <p:nvPr/>
              </p:nvSpPr>
              <p:spPr>
                <a:xfrm>
                  <a:off x="4248829" y="4898517"/>
                  <a:ext cx="827647" cy="572588"/>
                </a:xfrm>
                <a:prstGeom prst="rect">
                  <a:avLst/>
                </a:prstGeom>
                <a:blipFill rotWithShape="0">
                  <a:blip r:embed="rId12"/>
                  <a:stretch>
                    <a:fillRect b="-145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Box 130"/>
                <p:cNvSpPr txBox="1"/>
                <p:nvPr/>
              </p:nvSpPr>
              <p:spPr>
                <a:xfrm>
                  <a:off x="3628474" y="4014901"/>
                  <a:ext cx="649740" cy="500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131" name="TextBox 130"/>
                <p:cNvSpPr txBox="1">
                  <a:spLocks noRot="1" noChangeAspect="1" noMove="1" noResize="1" noEditPoints="1" noAdjustHandles="1" noChangeArrowheads="1" noChangeShapeType="1" noTextEdit="1"/>
                </p:cNvSpPr>
                <p:nvPr/>
              </p:nvSpPr>
              <p:spPr>
                <a:xfrm>
                  <a:off x="3628474" y="4014901"/>
                  <a:ext cx="649740" cy="500610"/>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TextBox 131"/>
                <p:cNvSpPr txBox="1"/>
                <p:nvPr/>
              </p:nvSpPr>
              <p:spPr>
                <a:xfrm>
                  <a:off x="3622176" y="4497350"/>
                  <a:ext cx="687974" cy="540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132" name="TextBox 131"/>
                <p:cNvSpPr txBox="1">
                  <a:spLocks noRot="1" noChangeAspect="1" noMove="1" noResize="1" noEditPoints="1" noAdjustHandles="1" noChangeArrowheads="1" noChangeShapeType="1" noTextEdit="1"/>
                </p:cNvSpPr>
                <p:nvPr/>
              </p:nvSpPr>
              <p:spPr>
                <a:xfrm>
                  <a:off x="3622176" y="4497350"/>
                  <a:ext cx="687974" cy="540565"/>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p:cNvSpPr txBox="1"/>
                <p:nvPr/>
              </p:nvSpPr>
              <p:spPr>
                <a:xfrm>
                  <a:off x="3618198" y="4987595"/>
                  <a:ext cx="695929" cy="540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133" name="TextBox 132"/>
                <p:cNvSpPr txBox="1">
                  <a:spLocks noRot="1" noChangeAspect="1" noMove="1" noResize="1" noEditPoints="1" noAdjustHandles="1" noChangeArrowheads="1" noChangeShapeType="1" noTextEdit="1"/>
                </p:cNvSpPr>
                <p:nvPr/>
              </p:nvSpPr>
              <p:spPr>
                <a:xfrm>
                  <a:off x="3618198" y="4987595"/>
                  <a:ext cx="695929" cy="540565"/>
                </a:xfrm>
                <a:prstGeom prst="rect">
                  <a:avLst/>
                </a:prstGeom>
                <a:blipFill rotWithShape="0">
                  <a:blip r:embed="rId15"/>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p:cNvSpPr txBox="1"/>
                <p:nvPr/>
              </p:nvSpPr>
              <p:spPr>
                <a:xfrm>
                  <a:off x="3636153" y="5706437"/>
                  <a:ext cx="660017" cy="540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134" name="TextBox 133"/>
                <p:cNvSpPr txBox="1">
                  <a:spLocks noRot="1" noChangeAspect="1" noMove="1" noResize="1" noEditPoints="1" noAdjustHandles="1" noChangeArrowheads="1" noChangeShapeType="1" noTextEdit="1"/>
                </p:cNvSpPr>
                <p:nvPr/>
              </p:nvSpPr>
              <p:spPr>
                <a:xfrm>
                  <a:off x="3636153" y="5706437"/>
                  <a:ext cx="660017" cy="540565"/>
                </a:xfrm>
                <a:prstGeom prst="rect">
                  <a:avLst/>
                </a:prstGeom>
                <a:blipFill rotWithShape="0">
                  <a:blip r:embed="rId16"/>
                  <a:stretch>
                    <a:fillRect/>
                  </a:stretch>
                </a:blipFill>
              </p:spPr>
              <p:txBody>
                <a:bodyPr/>
                <a:lstStyle/>
                <a:p>
                  <a:r>
                    <a:rPr lang="en-US">
                      <a:noFill/>
                    </a:rPr>
                    <a:t> </a:t>
                  </a:r>
                </a:p>
              </p:txBody>
            </p:sp>
          </mc:Fallback>
        </mc:AlternateContent>
        <p:cxnSp>
          <p:nvCxnSpPr>
            <p:cNvPr id="135" name="Straight Connector 134"/>
            <p:cNvCxnSpPr/>
            <p:nvPr/>
          </p:nvCxnSpPr>
          <p:spPr bwMode="auto">
            <a:xfrm>
              <a:off x="3673090" y="4393838"/>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136" name="Straight Connector 135"/>
            <p:cNvCxnSpPr/>
            <p:nvPr/>
          </p:nvCxnSpPr>
          <p:spPr bwMode="auto">
            <a:xfrm>
              <a:off x="3673090" y="4999210"/>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137" name="Straight Connector 136"/>
            <p:cNvCxnSpPr/>
            <p:nvPr/>
          </p:nvCxnSpPr>
          <p:spPr bwMode="auto">
            <a:xfrm>
              <a:off x="3673090" y="5555502"/>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sp>
          <p:nvSpPr>
            <p:cNvPr id="138" name="Rectangle 137"/>
            <p:cNvSpPr/>
            <p:nvPr/>
          </p:nvSpPr>
          <p:spPr bwMode="auto">
            <a:xfrm>
              <a:off x="5611134" y="4019908"/>
              <a:ext cx="457200" cy="244990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139" name="Rectangle 138"/>
            <p:cNvSpPr/>
            <p:nvPr/>
          </p:nvSpPr>
          <p:spPr bwMode="auto">
            <a:xfrm>
              <a:off x="6288744" y="4019908"/>
              <a:ext cx="457897" cy="244990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140" name="TextBox 139"/>
                <p:cNvSpPr txBox="1"/>
                <p:nvPr/>
              </p:nvSpPr>
              <p:spPr>
                <a:xfrm>
                  <a:off x="5566521" y="4014901"/>
                  <a:ext cx="649740" cy="500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140" name="TextBox 139"/>
                <p:cNvSpPr txBox="1">
                  <a:spLocks noRot="1" noChangeAspect="1" noMove="1" noResize="1" noEditPoints="1" noAdjustHandles="1" noChangeArrowheads="1" noChangeShapeType="1" noTextEdit="1"/>
                </p:cNvSpPr>
                <p:nvPr/>
              </p:nvSpPr>
              <p:spPr>
                <a:xfrm>
                  <a:off x="5566521" y="4014901"/>
                  <a:ext cx="649740" cy="500610"/>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TextBox 140"/>
                <p:cNvSpPr txBox="1"/>
                <p:nvPr/>
              </p:nvSpPr>
              <p:spPr>
                <a:xfrm>
                  <a:off x="5560219" y="4497350"/>
                  <a:ext cx="687974" cy="540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141" name="TextBox 140"/>
                <p:cNvSpPr txBox="1">
                  <a:spLocks noRot="1" noChangeAspect="1" noMove="1" noResize="1" noEditPoints="1" noAdjustHandles="1" noChangeArrowheads="1" noChangeShapeType="1" noTextEdit="1"/>
                </p:cNvSpPr>
                <p:nvPr/>
              </p:nvSpPr>
              <p:spPr>
                <a:xfrm>
                  <a:off x="5560219" y="4497350"/>
                  <a:ext cx="687974" cy="540565"/>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2" name="TextBox 141"/>
                <p:cNvSpPr txBox="1"/>
                <p:nvPr/>
              </p:nvSpPr>
              <p:spPr>
                <a:xfrm>
                  <a:off x="5556242" y="4987595"/>
                  <a:ext cx="695929" cy="540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142" name="TextBox 141"/>
                <p:cNvSpPr txBox="1">
                  <a:spLocks noRot="1" noChangeAspect="1" noMove="1" noResize="1" noEditPoints="1" noAdjustHandles="1" noChangeArrowheads="1" noChangeShapeType="1" noTextEdit="1"/>
                </p:cNvSpPr>
                <p:nvPr/>
              </p:nvSpPr>
              <p:spPr>
                <a:xfrm>
                  <a:off x="5556242" y="4987595"/>
                  <a:ext cx="695929" cy="540565"/>
                </a:xfrm>
                <a:prstGeom prst="rect">
                  <a:avLst/>
                </a:prstGeom>
                <a:blipFill rotWithShape="0">
                  <a:blip r:embed="rId19"/>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 name="TextBox 142"/>
                <p:cNvSpPr txBox="1"/>
                <p:nvPr/>
              </p:nvSpPr>
              <p:spPr>
                <a:xfrm>
                  <a:off x="5574197" y="5706437"/>
                  <a:ext cx="660017" cy="540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143" name="TextBox 142"/>
                <p:cNvSpPr txBox="1">
                  <a:spLocks noRot="1" noChangeAspect="1" noMove="1" noResize="1" noEditPoints="1" noAdjustHandles="1" noChangeArrowheads="1" noChangeShapeType="1" noTextEdit="1"/>
                </p:cNvSpPr>
                <p:nvPr/>
              </p:nvSpPr>
              <p:spPr>
                <a:xfrm>
                  <a:off x="5574197" y="5706437"/>
                  <a:ext cx="660017" cy="540565"/>
                </a:xfrm>
                <a:prstGeom prst="rect">
                  <a:avLst/>
                </a:prstGeom>
                <a:blipFill rotWithShape="0">
                  <a:blip r:embed="rId20"/>
                  <a:stretch>
                    <a:fillRect/>
                  </a:stretch>
                </a:blipFill>
              </p:spPr>
              <p:txBody>
                <a:bodyPr/>
                <a:lstStyle/>
                <a:p>
                  <a:r>
                    <a:rPr lang="en-US">
                      <a:noFill/>
                    </a:rPr>
                    <a:t> </a:t>
                  </a:r>
                </a:p>
              </p:txBody>
            </p:sp>
          </mc:Fallback>
        </mc:AlternateContent>
        <p:cxnSp>
          <p:nvCxnSpPr>
            <p:cNvPr id="144" name="Straight Connector 143"/>
            <p:cNvCxnSpPr/>
            <p:nvPr/>
          </p:nvCxnSpPr>
          <p:spPr bwMode="auto">
            <a:xfrm>
              <a:off x="5611134" y="4393838"/>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145" name="Straight Connector 144"/>
            <p:cNvCxnSpPr/>
            <p:nvPr/>
          </p:nvCxnSpPr>
          <p:spPr bwMode="auto">
            <a:xfrm>
              <a:off x="5611134" y="4999210"/>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146" name="Straight Connector 145"/>
            <p:cNvCxnSpPr/>
            <p:nvPr/>
          </p:nvCxnSpPr>
          <p:spPr bwMode="auto">
            <a:xfrm>
              <a:off x="5611134" y="5555502"/>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sp>
          <p:nvSpPr>
            <p:cNvPr id="147" name="Rectangle 146"/>
            <p:cNvSpPr/>
            <p:nvPr/>
          </p:nvSpPr>
          <p:spPr bwMode="auto">
            <a:xfrm>
              <a:off x="7704600" y="4019908"/>
              <a:ext cx="457200" cy="2449902"/>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148" name="Rectangle 147"/>
            <p:cNvSpPr/>
            <p:nvPr/>
          </p:nvSpPr>
          <p:spPr bwMode="auto">
            <a:xfrm>
              <a:off x="8382210" y="4019908"/>
              <a:ext cx="457897" cy="244990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149" name="TextBox 148"/>
                <p:cNvSpPr txBox="1"/>
                <p:nvPr/>
              </p:nvSpPr>
              <p:spPr>
                <a:xfrm>
                  <a:off x="7659987" y="4014901"/>
                  <a:ext cx="649740" cy="500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149" name="TextBox 148"/>
                <p:cNvSpPr txBox="1">
                  <a:spLocks noRot="1" noChangeAspect="1" noMove="1" noResize="1" noEditPoints="1" noAdjustHandles="1" noChangeArrowheads="1" noChangeShapeType="1" noTextEdit="1"/>
                </p:cNvSpPr>
                <p:nvPr/>
              </p:nvSpPr>
              <p:spPr>
                <a:xfrm>
                  <a:off x="7659987" y="4014901"/>
                  <a:ext cx="649740" cy="500610"/>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0" name="TextBox 149"/>
                <p:cNvSpPr txBox="1"/>
                <p:nvPr/>
              </p:nvSpPr>
              <p:spPr>
                <a:xfrm>
                  <a:off x="7653687" y="4497350"/>
                  <a:ext cx="687974" cy="540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150" name="TextBox 149"/>
                <p:cNvSpPr txBox="1">
                  <a:spLocks noRot="1" noChangeAspect="1" noMove="1" noResize="1" noEditPoints="1" noAdjustHandles="1" noChangeArrowheads="1" noChangeShapeType="1" noTextEdit="1"/>
                </p:cNvSpPr>
                <p:nvPr/>
              </p:nvSpPr>
              <p:spPr>
                <a:xfrm>
                  <a:off x="7653687" y="4497350"/>
                  <a:ext cx="687974" cy="540565"/>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1" name="TextBox 150"/>
                <p:cNvSpPr txBox="1"/>
                <p:nvPr/>
              </p:nvSpPr>
              <p:spPr>
                <a:xfrm>
                  <a:off x="7649708" y="4987595"/>
                  <a:ext cx="695929" cy="540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151" name="TextBox 150"/>
                <p:cNvSpPr txBox="1">
                  <a:spLocks noRot="1" noChangeAspect="1" noMove="1" noResize="1" noEditPoints="1" noAdjustHandles="1" noChangeArrowheads="1" noChangeShapeType="1" noTextEdit="1"/>
                </p:cNvSpPr>
                <p:nvPr/>
              </p:nvSpPr>
              <p:spPr>
                <a:xfrm>
                  <a:off x="7649708" y="4987595"/>
                  <a:ext cx="695929" cy="540565"/>
                </a:xfrm>
                <a:prstGeom prst="rect">
                  <a:avLst/>
                </a:prstGeom>
                <a:blipFill rotWithShape="0">
                  <a:blip r:embed="rId23"/>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2" name="TextBox 151"/>
                <p:cNvSpPr txBox="1"/>
                <p:nvPr/>
              </p:nvSpPr>
              <p:spPr>
                <a:xfrm>
                  <a:off x="7667663" y="5706437"/>
                  <a:ext cx="660017" cy="540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152" name="TextBox 151"/>
                <p:cNvSpPr txBox="1">
                  <a:spLocks noRot="1" noChangeAspect="1" noMove="1" noResize="1" noEditPoints="1" noAdjustHandles="1" noChangeArrowheads="1" noChangeShapeType="1" noTextEdit="1"/>
                </p:cNvSpPr>
                <p:nvPr/>
              </p:nvSpPr>
              <p:spPr>
                <a:xfrm>
                  <a:off x="7667663" y="5706437"/>
                  <a:ext cx="660017" cy="540565"/>
                </a:xfrm>
                <a:prstGeom prst="rect">
                  <a:avLst/>
                </a:prstGeom>
                <a:blipFill rotWithShape="0">
                  <a:blip r:embed="rId24"/>
                  <a:stretch>
                    <a:fillRect/>
                  </a:stretch>
                </a:blipFill>
              </p:spPr>
              <p:txBody>
                <a:bodyPr/>
                <a:lstStyle/>
                <a:p>
                  <a:r>
                    <a:rPr lang="en-US">
                      <a:noFill/>
                    </a:rPr>
                    <a:t> </a:t>
                  </a:r>
                </a:p>
              </p:txBody>
            </p:sp>
          </mc:Fallback>
        </mc:AlternateContent>
        <p:cxnSp>
          <p:nvCxnSpPr>
            <p:cNvPr id="153" name="Straight Connector 152"/>
            <p:cNvCxnSpPr/>
            <p:nvPr/>
          </p:nvCxnSpPr>
          <p:spPr bwMode="auto">
            <a:xfrm>
              <a:off x="7704600" y="4393838"/>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154" name="Straight Connector 153"/>
            <p:cNvCxnSpPr/>
            <p:nvPr/>
          </p:nvCxnSpPr>
          <p:spPr bwMode="auto">
            <a:xfrm>
              <a:off x="7704600" y="4999210"/>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155" name="Straight Connector 154"/>
            <p:cNvCxnSpPr/>
            <p:nvPr/>
          </p:nvCxnSpPr>
          <p:spPr bwMode="auto">
            <a:xfrm>
              <a:off x="7704600" y="5555502"/>
              <a:ext cx="4572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56" name="TextBox 155"/>
                <p:cNvSpPr txBox="1"/>
                <p:nvPr/>
              </p:nvSpPr>
              <p:spPr>
                <a:xfrm>
                  <a:off x="4929075" y="4903653"/>
                  <a:ext cx="663553" cy="7003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56" name="TextBox 155"/>
                <p:cNvSpPr txBox="1">
                  <a:spLocks noRot="1" noChangeAspect="1" noMove="1" noResize="1" noEditPoints="1" noAdjustHandles="1" noChangeArrowheads="1" noChangeShapeType="1" noTextEdit="1"/>
                </p:cNvSpPr>
                <p:nvPr/>
              </p:nvSpPr>
              <p:spPr>
                <a:xfrm>
                  <a:off x="4929075" y="4903653"/>
                  <a:ext cx="663553" cy="700384"/>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7" name="TextBox 156"/>
                <p:cNvSpPr txBox="1"/>
                <p:nvPr/>
              </p:nvSpPr>
              <p:spPr>
                <a:xfrm>
                  <a:off x="6892904" y="4943176"/>
                  <a:ext cx="771290" cy="5405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9E22"/>
                            </a:solidFill>
                            <a:latin typeface="Cambria Math" panose="02040503050406030204" pitchFamily="18" charset="0"/>
                          </a:rPr>
                          <m:t>=</m:t>
                        </m:r>
                      </m:oMath>
                    </m:oMathPara>
                  </a14:m>
                  <a:endParaRPr lang="en-US" sz="2000" dirty="0">
                    <a:solidFill>
                      <a:srgbClr val="009E22"/>
                    </a:solidFill>
                  </a:endParaRPr>
                </a:p>
              </p:txBody>
            </p:sp>
          </mc:Choice>
          <mc:Fallback xmlns="">
            <p:sp>
              <p:nvSpPr>
                <p:cNvPr id="157" name="TextBox 156"/>
                <p:cNvSpPr txBox="1">
                  <a:spLocks noRot="1" noChangeAspect="1" noMove="1" noResize="1" noEditPoints="1" noAdjustHandles="1" noChangeArrowheads="1" noChangeShapeType="1" noTextEdit="1"/>
                </p:cNvSpPr>
                <p:nvPr/>
              </p:nvSpPr>
              <p:spPr>
                <a:xfrm>
                  <a:off x="6892904" y="4943176"/>
                  <a:ext cx="771290" cy="540565"/>
                </a:xfrm>
                <a:prstGeom prst="rect">
                  <a:avLst/>
                </a:prstGeom>
                <a:blipFill rotWithShape="0">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8" name="TextBox 157"/>
                <p:cNvSpPr txBox="1"/>
                <p:nvPr/>
              </p:nvSpPr>
              <p:spPr>
                <a:xfrm>
                  <a:off x="6211428" y="4898517"/>
                  <a:ext cx="805324" cy="5725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𝑏</m:t>
                            </m:r>
                          </m:e>
                          <m:sub>
                            <m:r>
                              <a:rPr lang="en-US" sz="2000" b="0" i="1" smtClean="0">
                                <a:solidFill>
                                  <a:schemeClr val="tx1"/>
                                </a:solidFill>
                                <a:latin typeface="Cambria Math" panose="02040503050406030204" pitchFamily="18" charset="0"/>
                              </a:rPr>
                              <m:t>𝑗</m:t>
                            </m:r>
                          </m:sub>
                        </m:sSub>
                      </m:oMath>
                    </m:oMathPara>
                  </a14:m>
                  <a:endParaRPr lang="en-US" sz="2000" dirty="0">
                    <a:solidFill>
                      <a:schemeClr val="tx1"/>
                    </a:solidFill>
                  </a:endParaRPr>
                </a:p>
              </p:txBody>
            </p:sp>
          </mc:Choice>
          <mc:Fallback xmlns="">
            <p:sp>
              <p:nvSpPr>
                <p:cNvPr id="158" name="TextBox 157"/>
                <p:cNvSpPr txBox="1">
                  <a:spLocks noRot="1" noChangeAspect="1" noMove="1" noResize="1" noEditPoints="1" noAdjustHandles="1" noChangeArrowheads="1" noChangeShapeType="1" noTextEdit="1"/>
                </p:cNvSpPr>
                <p:nvPr/>
              </p:nvSpPr>
              <p:spPr>
                <a:xfrm>
                  <a:off x="6211428" y="4898517"/>
                  <a:ext cx="805324" cy="572588"/>
                </a:xfrm>
                <a:prstGeom prst="rect">
                  <a:avLst/>
                </a:prstGeom>
                <a:blipFill rotWithShape="0">
                  <a:blip r:embed="rId27"/>
                  <a:stretch>
                    <a:fillRect b="-145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TextBox 158"/>
                <p:cNvSpPr txBox="1"/>
                <p:nvPr/>
              </p:nvSpPr>
              <p:spPr>
                <a:xfrm>
                  <a:off x="8294314" y="4898517"/>
                  <a:ext cx="775380" cy="5725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𝑐</m:t>
                            </m:r>
                          </m:e>
                          <m:sub>
                            <m:r>
                              <a:rPr lang="en-US" sz="2000" b="0" i="1" smtClean="0">
                                <a:solidFill>
                                  <a:schemeClr val="tx1"/>
                                </a:solidFill>
                                <a:latin typeface="Cambria Math" panose="02040503050406030204" pitchFamily="18" charset="0"/>
                              </a:rPr>
                              <m:t>𝑗</m:t>
                            </m:r>
                          </m:sub>
                        </m:sSub>
                      </m:oMath>
                    </m:oMathPara>
                  </a14:m>
                  <a:endParaRPr lang="en-US" sz="2000" dirty="0">
                    <a:solidFill>
                      <a:schemeClr val="tx1"/>
                    </a:solidFill>
                  </a:endParaRPr>
                </a:p>
              </p:txBody>
            </p:sp>
          </mc:Choice>
          <mc:Fallback xmlns="">
            <p:sp>
              <p:nvSpPr>
                <p:cNvPr id="159" name="TextBox 158"/>
                <p:cNvSpPr txBox="1">
                  <a:spLocks noRot="1" noChangeAspect="1" noMove="1" noResize="1" noEditPoints="1" noAdjustHandles="1" noChangeArrowheads="1" noChangeShapeType="1" noTextEdit="1"/>
                </p:cNvSpPr>
                <p:nvPr/>
              </p:nvSpPr>
              <p:spPr>
                <a:xfrm>
                  <a:off x="8294314" y="4898517"/>
                  <a:ext cx="775380" cy="572588"/>
                </a:xfrm>
                <a:prstGeom prst="rect">
                  <a:avLst/>
                </a:prstGeom>
                <a:blipFill rotWithShape="0">
                  <a:blip r:embed="rId28"/>
                  <a:stretch>
                    <a:fillRect b="-1451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7" name="TextBox 196"/>
              <p:cNvSpPr txBox="1"/>
              <p:nvPr/>
            </p:nvSpPr>
            <p:spPr>
              <a:xfrm>
                <a:off x="1032205" y="4484037"/>
                <a:ext cx="377732"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197" name="TextBox 196"/>
              <p:cNvSpPr txBox="1">
                <a:spLocks noRot="1" noChangeAspect="1" noMove="1" noResize="1" noEditPoints="1" noAdjustHandles="1" noChangeArrowheads="1" noChangeShapeType="1" noTextEdit="1"/>
              </p:cNvSpPr>
              <p:nvPr/>
            </p:nvSpPr>
            <p:spPr>
              <a:xfrm>
                <a:off x="1032205" y="4484037"/>
                <a:ext cx="377732" cy="353943"/>
              </a:xfrm>
              <a:prstGeom prst="rect">
                <a:avLst/>
              </a:prstGeom>
              <a:blipFill rotWithShape="0">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8" name="TextBox 197"/>
              <p:cNvSpPr txBox="1"/>
              <p:nvPr/>
            </p:nvSpPr>
            <p:spPr>
              <a:xfrm>
                <a:off x="3400931" y="4484036"/>
                <a:ext cx="377732"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198" name="TextBox 197"/>
              <p:cNvSpPr txBox="1">
                <a:spLocks noRot="1" noChangeAspect="1" noMove="1" noResize="1" noEditPoints="1" noAdjustHandles="1" noChangeArrowheads="1" noChangeShapeType="1" noTextEdit="1"/>
              </p:cNvSpPr>
              <p:nvPr/>
            </p:nvSpPr>
            <p:spPr>
              <a:xfrm>
                <a:off x="3400931" y="4484036"/>
                <a:ext cx="377732" cy="353943"/>
              </a:xfrm>
              <a:prstGeom prst="rect">
                <a:avLst/>
              </a:prstGeom>
              <a:blipFill rotWithShape="0">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9" name="TextBox 198"/>
              <p:cNvSpPr txBox="1"/>
              <p:nvPr/>
            </p:nvSpPr>
            <p:spPr>
              <a:xfrm>
                <a:off x="6002681" y="4484036"/>
                <a:ext cx="377732"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199" name="TextBox 198"/>
              <p:cNvSpPr txBox="1">
                <a:spLocks noRot="1" noChangeAspect="1" noMove="1" noResize="1" noEditPoints="1" noAdjustHandles="1" noChangeArrowheads="1" noChangeShapeType="1" noTextEdit="1"/>
              </p:cNvSpPr>
              <p:nvPr/>
            </p:nvSpPr>
            <p:spPr>
              <a:xfrm>
                <a:off x="6002681" y="4484036"/>
                <a:ext cx="377732" cy="353943"/>
              </a:xfrm>
              <a:prstGeom prst="rect">
                <a:avLst/>
              </a:prstGeom>
              <a:blipFill rotWithShape="0">
                <a:blip r:embed="rId31"/>
                <a:stretch>
                  <a:fillRect/>
                </a:stretch>
              </a:blipFill>
            </p:spPr>
            <p:txBody>
              <a:bodyPr/>
              <a:lstStyle/>
              <a:p>
                <a:r>
                  <a:rPr lang="en-US">
                    <a:noFill/>
                  </a:rPr>
                  <a:t> </a:t>
                </a:r>
              </a:p>
            </p:txBody>
          </p:sp>
        </mc:Fallback>
      </mc:AlternateContent>
      <p:sp>
        <p:nvSpPr>
          <p:cNvPr id="200" name="Rectangle 199"/>
          <p:cNvSpPr/>
          <p:nvPr/>
        </p:nvSpPr>
        <p:spPr bwMode="auto">
          <a:xfrm>
            <a:off x="879396" y="4648182"/>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201" name="Rectangle 200"/>
          <p:cNvSpPr/>
          <p:nvPr/>
        </p:nvSpPr>
        <p:spPr bwMode="auto">
          <a:xfrm>
            <a:off x="1272593" y="4648182"/>
            <a:ext cx="1806543"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202" name="TextBox 201"/>
              <p:cNvSpPr txBox="1"/>
              <p:nvPr/>
            </p:nvSpPr>
            <p:spPr>
              <a:xfrm>
                <a:off x="2027307" y="5223465"/>
                <a:ext cx="419602"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𝐴</m:t>
                      </m:r>
                    </m:oMath>
                  </m:oMathPara>
                </a14:m>
                <a:endParaRPr lang="en-US" sz="2000" dirty="0">
                  <a:solidFill>
                    <a:schemeClr val="tx1"/>
                  </a:solidFill>
                </a:endParaRPr>
              </a:p>
            </p:txBody>
          </p:sp>
        </mc:Choice>
        <mc:Fallback xmlns="">
          <p:sp>
            <p:nvSpPr>
              <p:cNvPr id="202" name="TextBox 201"/>
              <p:cNvSpPr txBox="1">
                <a:spLocks noRot="1" noChangeAspect="1" noMove="1" noResize="1" noEditPoints="1" noAdjustHandles="1" noChangeArrowheads="1" noChangeShapeType="1" noTextEdit="1"/>
              </p:cNvSpPr>
              <p:nvPr/>
            </p:nvSpPr>
            <p:spPr>
              <a:xfrm>
                <a:off x="2027307" y="5223465"/>
                <a:ext cx="419602" cy="353943"/>
              </a:xfrm>
              <a:prstGeom prst="rect">
                <a:avLst/>
              </a:prstGeom>
              <a:blipFill rotWithShape="0">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p:cNvSpPr txBox="1"/>
              <p:nvPr/>
            </p:nvSpPr>
            <p:spPr>
              <a:xfrm>
                <a:off x="853508" y="4644904"/>
                <a:ext cx="377026" cy="3277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203" name="TextBox 202"/>
              <p:cNvSpPr txBox="1">
                <a:spLocks noRot="1" noChangeAspect="1" noMove="1" noResize="1" noEditPoints="1" noAdjustHandles="1" noChangeArrowheads="1" noChangeShapeType="1" noTextEdit="1"/>
              </p:cNvSpPr>
              <p:nvPr/>
            </p:nvSpPr>
            <p:spPr>
              <a:xfrm>
                <a:off x="853508" y="4644904"/>
                <a:ext cx="377026" cy="327782"/>
              </a:xfrm>
              <a:prstGeom prst="rect">
                <a:avLst/>
              </a:prstGeom>
              <a:blipFill rotWithShape="0">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TextBox 203"/>
              <p:cNvSpPr txBox="1"/>
              <p:nvPr/>
            </p:nvSpPr>
            <p:spPr>
              <a:xfrm>
                <a:off x="849852" y="4960795"/>
                <a:ext cx="399212"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204" name="TextBox 203"/>
              <p:cNvSpPr txBox="1">
                <a:spLocks noRot="1" noChangeAspect="1" noMove="1" noResize="1" noEditPoints="1" noAdjustHandles="1" noChangeArrowheads="1" noChangeShapeType="1" noTextEdit="1"/>
              </p:cNvSpPr>
              <p:nvPr/>
            </p:nvSpPr>
            <p:spPr>
              <a:xfrm>
                <a:off x="849852" y="4960795"/>
                <a:ext cx="399212" cy="353943"/>
              </a:xfrm>
              <a:prstGeom prst="rect">
                <a:avLst/>
              </a:prstGeom>
              <a:blipFill rotWithShape="0">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 name="TextBox 204"/>
              <p:cNvSpPr txBox="1"/>
              <p:nvPr/>
            </p:nvSpPr>
            <p:spPr>
              <a:xfrm>
                <a:off x="847544" y="5281790"/>
                <a:ext cx="403828"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205" name="TextBox 204"/>
              <p:cNvSpPr txBox="1">
                <a:spLocks noRot="1" noChangeAspect="1" noMove="1" noResize="1" noEditPoints="1" noAdjustHandles="1" noChangeArrowheads="1" noChangeShapeType="1" noTextEdit="1"/>
              </p:cNvSpPr>
              <p:nvPr/>
            </p:nvSpPr>
            <p:spPr>
              <a:xfrm>
                <a:off x="847544" y="5281790"/>
                <a:ext cx="403828" cy="353943"/>
              </a:xfrm>
              <a:prstGeom prst="rect">
                <a:avLst/>
              </a:prstGeom>
              <a:blipFill rotWithShape="0">
                <a:blip r:embed="rId35"/>
                <a:stretch>
                  <a:fillRect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6" name="TextBox 205"/>
              <p:cNvSpPr txBox="1"/>
              <p:nvPr/>
            </p:nvSpPr>
            <p:spPr>
              <a:xfrm>
                <a:off x="857963" y="5752463"/>
                <a:ext cx="382989"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206" name="TextBox 205"/>
              <p:cNvSpPr txBox="1">
                <a:spLocks noRot="1" noChangeAspect="1" noMove="1" noResize="1" noEditPoints="1" noAdjustHandles="1" noChangeArrowheads="1" noChangeShapeType="1" noTextEdit="1"/>
              </p:cNvSpPr>
              <p:nvPr/>
            </p:nvSpPr>
            <p:spPr>
              <a:xfrm>
                <a:off x="857963" y="5752463"/>
                <a:ext cx="382989" cy="353943"/>
              </a:xfrm>
              <a:prstGeom prst="rect">
                <a:avLst/>
              </a:prstGeom>
              <a:blipFill rotWithShape="0">
                <a:blip r:embed="rId36"/>
                <a:stretch>
                  <a:fillRect/>
                </a:stretch>
              </a:blipFill>
            </p:spPr>
            <p:txBody>
              <a:bodyPr/>
              <a:lstStyle/>
              <a:p>
                <a:r>
                  <a:rPr lang="en-US">
                    <a:noFill/>
                  </a:rPr>
                  <a:t> </a:t>
                </a:r>
              </a:p>
            </p:txBody>
          </p:sp>
        </mc:Fallback>
      </mc:AlternateContent>
      <p:cxnSp>
        <p:nvCxnSpPr>
          <p:cNvPr id="207" name="Straight Connector 206"/>
          <p:cNvCxnSpPr/>
          <p:nvPr/>
        </p:nvCxnSpPr>
        <p:spPr bwMode="auto">
          <a:xfrm>
            <a:off x="879396" y="4893019"/>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08" name="Straight Connector 207"/>
          <p:cNvCxnSpPr/>
          <p:nvPr/>
        </p:nvCxnSpPr>
        <p:spPr bwMode="auto">
          <a:xfrm>
            <a:off x="879396" y="5289395"/>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09" name="Straight Connector 208"/>
          <p:cNvCxnSpPr/>
          <p:nvPr/>
        </p:nvCxnSpPr>
        <p:spPr bwMode="auto">
          <a:xfrm>
            <a:off x="879396" y="5653636"/>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sp>
        <p:nvSpPr>
          <p:cNvPr id="210" name="Rectangle 209"/>
          <p:cNvSpPr/>
          <p:nvPr/>
        </p:nvSpPr>
        <p:spPr bwMode="auto">
          <a:xfrm>
            <a:off x="3248121" y="4648182"/>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211" name="Rectangle 210"/>
          <p:cNvSpPr/>
          <p:nvPr/>
        </p:nvSpPr>
        <p:spPr bwMode="auto">
          <a:xfrm>
            <a:off x="3641319" y="4648182"/>
            <a:ext cx="1851725"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212" name="TextBox 211"/>
              <p:cNvSpPr txBox="1"/>
              <p:nvPr/>
            </p:nvSpPr>
            <p:spPr>
              <a:xfrm>
                <a:off x="3222234" y="4644904"/>
                <a:ext cx="377026" cy="3277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212" name="TextBox 211"/>
              <p:cNvSpPr txBox="1">
                <a:spLocks noRot="1" noChangeAspect="1" noMove="1" noResize="1" noEditPoints="1" noAdjustHandles="1" noChangeArrowheads="1" noChangeShapeType="1" noTextEdit="1"/>
              </p:cNvSpPr>
              <p:nvPr/>
            </p:nvSpPr>
            <p:spPr>
              <a:xfrm>
                <a:off x="3222234" y="4644904"/>
                <a:ext cx="377026" cy="327782"/>
              </a:xfrm>
              <a:prstGeom prst="rect">
                <a:avLst/>
              </a:prstGeom>
              <a:blipFill rotWithShape="0">
                <a:blip r:embed="rId3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3" name="TextBox 212"/>
              <p:cNvSpPr txBox="1"/>
              <p:nvPr/>
            </p:nvSpPr>
            <p:spPr>
              <a:xfrm>
                <a:off x="3218577" y="4960795"/>
                <a:ext cx="399212"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213" name="TextBox 212"/>
              <p:cNvSpPr txBox="1">
                <a:spLocks noRot="1" noChangeAspect="1" noMove="1" noResize="1" noEditPoints="1" noAdjustHandles="1" noChangeArrowheads="1" noChangeShapeType="1" noTextEdit="1"/>
              </p:cNvSpPr>
              <p:nvPr/>
            </p:nvSpPr>
            <p:spPr>
              <a:xfrm>
                <a:off x="3218577" y="4960795"/>
                <a:ext cx="399212" cy="353943"/>
              </a:xfrm>
              <a:prstGeom prst="rect">
                <a:avLst/>
              </a:prstGeom>
              <a:blipFill rotWithShape="0">
                <a:blip r:embed="rId3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4" name="TextBox 213"/>
              <p:cNvSpPr txBox="1"/>
              <p:nvPr/>
            </p:nvSpPr>
            <p:spPr>
              <a:xfrm>
                <a:off x="3216269" y="5281790"/>
                <a:ext cx="403828"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214" name="TextBox 213"/>
              <p:cNvSpPr txBox="1">
                <a:spLocks noRot="1" noChangeAspect="1" noMove="1" noResize="1" noEditPoints="1" noAdjustHandles="1" noChangeArrowheads="1" noChangeShapeType="1" noTextEdit="1"/>
              </p:cNvSpPr>
              <p:nvPr/>
            </p:nvSpPr>
            <p:spPr>
              <a:xfrm>
                <a:off x="3216269" y="5281790"/>
                <a:ext cx="403828" cy="353943"/>
              </a:xfrm>
              <a:prstGeom prst="rect">
                <a:avLst/>
              </a:prstGeom>
              <a:blipFill rotWithShape="0">
                <a:blip r:embed="rId39"/>
                <a:stretch>
                  <a:fillRect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 name="TextBox 214"/>
              <p:cNvSpPr txBox="1"/>
              <p:nvPr/>
            </p:nvSpPr>
            <p:spPr>
              <a:xfrm>
                <a:off x="3226688" y="5752463"/>
                <a:ext cx="382989"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215" name="TextBox 214"/>
              <p:cNvSpPr txBox="1">
                <a:spLocks noRot="1" noChangeAspect="1" noMove="1" noResize="1" noEditPoints="1" noAdjustHandles="1" noChangeArrowheads="1" noChangeShapeType="1" noTextEdit="1"/>
              </p:cNvSpPr>
              <p:nvPr/>
            </p:nvSpPr>
            <p:spPr>
              <a:xfrm>
                <a:off x="3226688" y="5752463"/>
                <a:ext cx="382989" cy="353943"/>
              </a:xfrm>
              <a:prstGeom prst="rect">
                <a:avLst/>
              </a:prstGeom>
              <a:blipFill rotWithShape="0">
                <a:blip r:embed="rId40"/>
                <a:stretch>
                  <a:fillRect/>
                </a:stretch>
              </a:blipFill>
            </p:spPr>
            <p:txBody>
              <a:bodyPr/>
              <a:lstStyle/>
              <a:p>
                <a:r>
                  <a:rPr lang="en-US">
                    <a:noFill/>
                  </a:rPr>
                  <a:t> </a:t>
                </a:r>
              </a:p>
            </p:txBody>
          </p:sp>
        </mc:Fallback>
      </mc:AlternateContent>
      <p:cxnSp>
        <p:nvCxnSpPr>
          <p:cNvPr id="216" name="Straight Connector 215"/>
          <p:cNvCxnSpPr/>
          <p:nvPr/>
        </p:nvCxnSpPr>
        <p:spPr bwMode="auto">
          <a:xfrm>
            <a:off x="3248121" y="4893019"/>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17" name="Straight Connector 216"/>
          <p:cNvCxnSpPr/>
          <p:nvPr/>
        </p:nvCxnSpPr>
        <p:spPr bwMode="auto">
          <a:xfrm>
            <a:off x="3248121" y="5289395"/>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18" name="Straight Connector 217"/>
          <p:cNvCxnSpPr/>
          <p:nvPr/>
        </p:nvCxnSpPr>
        <p:spPr bwMode="auto">
          <a:xfrm>
            <a:off x="3248121" y="5653636"/>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sp>
        <p:nvSpPr>
          <p:cNvPr id="219" name="Rectangle 218"/>
          <p:cNvSpPr/>
          <p:nvPr/>
        </p:nvSpPr>
        <p:spPr bwMode="auto">
          <a:xfrm>
            <a:off x="5849872" y="4648182"/>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220" name="Rectangle 219"/>
          <p:cNvSpPr/>
          <p:nvPr/>
        </p:nvSpPr>
        <p:spPr bwMode="auto">
          <a:xfrm>
            <a:off x="6253700" y="4648182"/>
            <a:ext cx="1678104"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221" name="TextBox 220"/>
              <p:cNvSpPr txBox="1"/>
              <p:nvPr/>
            </p:nvSpPr>
            <p:spPr>
              <a:xfrm>
                <a:off x="5823984" y="4644904"/>
                <a:ext cx="377026" cy="3277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221" name="TextBox 220"/>
              <p:cNvSpPr txBox="1">
                <a:spLocks noRot="1" noChangeAspect="1" noMove="1" noResize="1" noEditPoints="1" noAdjustHandles="1" noChangeArrowheads="1" noChangeShapeType="1" noTextEdit="1"/>
              </p:cNvSpPr>
              <p:nvPr/>
            </p:nvSpPr>
            <p:spPr>
              <a:xfrm>
                <a:off x="5823984" y="4644904"/>
                <a:ext cx="377026" cy="327782"/>
              </a:xfrm>
              <a:prstGeom prst="rect">
                <a:avLst/>
              </a:prstGeom>
              <a:blipFill rotWithShape="0">
                <a:blip r:embed="rId4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2" name="TextBox 221"/>
              <p:cNvSpPr txBox="1"/>
              <p:nvPr/>
            </p:nvSpPr>
            <p:spPr>
              <a:xfrm>
                <a:off x="5820328" y="4960795"/>
                <a:ext cx="399212"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222" name="TextBox 221"/>
              <p:cNvSpPr txBox="1">
                <a:spLocks noRot="1" noChangeAspect="1" noMove="1" noResize="1" noEditPoints="1" noAdjustHandles="1" noChangeArrowheads="1" noChangeShapeType="1" noTextEdit="1"/>
              </p:cNvSpPr>
              <p:nvPr/>
            </p:nvSpPr>
            <p:spPr>
              <a:xfrm>
                <a:off x="5820328" y="4960795"/>
                <a:ext cx="399212" cy="353943"/>
              </a:xfrm>
              <a:prstGeom prst="rect">
                <a:avLst/>
              </a:prstGeom>
              <a:blipFill rotWithShape="0">
                <a:blip r:embed="rId4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3" name="TextBox 222"/>
              <p:cNvSpPr txBox="1"/>
              <p:nvPr/>
            </p:nvSpPr>
            <p:spPr>
              <a:xfrm>
                <a:off x="5818019" y="5281790"/>
                <a:ext cx="403828"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223" name="TextBox 222"/>
              <p:cNvSpPr txBox="1">
                <a:spLocks noRot="1" noChangeAspect="1" noMove="1" noResize="1" noEditPoints="1" noAdjustHandles="1" noChangeArrowheads="1" noChangeShapeType="1" noTextEdit="1"/>
              </p:cNvSpPr>
              <p:nvPr/>
            </p:nvSpPr>
            <p:spPr>
              <a:xfrm>
                <a:off x="5818019" y="5281790"/>
                <a:ext cx="403828" cy="353943"/>
              </a:xfrm>
              <a:prstGeom prst="rect">
                <a:avLst/>
              </a:prstGeom>
              <a:blipFill rotWithShape="0">
                <a:blip r:embed="rId43"/>
                <a:stretch>
                  <a:fillRect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4" name="TextBox 223"/>
              <p:cNvSpPr txBox="1"/>
              <p:nvPr/>
            </p:nvSpPr>
            <p:spPr>
              <a:xfrm>
                <a:off x="5828438" y="5752463"/>
                <a:ext cx="382989"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224" name="TextBox 223"/>
              <p:cNvSpPr txBox="1">
                <a:spLocks noRot="1" noChangeAspect="1" noMove="1" noResize="1" noEditPoints="1" noAdjustHandles="1" noChangeArrowheads="1" noChangeShapeType="1" noTextEdit="1"/>
              </p:cNvSpPr>
              <p:nvPr/>
            </p:nvSpPr>
            <p:spPr>
              <a:xfrm>
                <a:off x="5828438" y="5752463"/>
                <a:ext cx="382989" cy="353943"/>
              </a:xfrm>
              <a:prstGeom prst="rect">
                <a:avLst/>
              </a:prstGeom>
              <a:blipFill rotWithShape="0">
                <a:blip r:embed="rId44"/>
                <a:stretch>
                  <a:fillRect/>
                </a:stretch>
              </a:blipFill>
            </p:spPr>
            <p:txBody>
              <a:bodyPr/>
              <a:lstStyle/>
              <a:p>
                <a:r>
                  <a:rPr lang="en-US">
                    <a:noFill/>
                  </a:rPr>
                  <a:t> </a:t>
                </a:r>
              </a:p>
            </p:txBody>
          </p:sp>
        </mc:Fallback>
      </mc:AlternateContent>
      <p:cxnSp>
        <p:nvCxnSpPr>
          <p:cNvPr id="225" name="Straight Connector 224"/>
          <p:cNvCxnSpPr/>
          <p:nvPr/>
        </p:nvCxnSpPr>
        <p:spPr bwMode="auto">
          <a:xfrm>
            <a:off x="5849872" y="4893019"/>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26" name="Straight Connector 225"/>
          <p:cNvCxnSpPr/>
          <p:nvPr/>
        </p:nvCxnSpPr>
        <p:spPr bwMode="auto">
          <a:xfrm>
            <a:off x="5849872" y="5289395"/>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27" name="Straight Connector 226"/>
          <p:cNvCxnSpPr/>
          <p:nvPr/>
        </p:nvCxnSpPr>
        <p:spPr bwMode="auto">
          <a:xfrm>
            <a:off x="5849872" y="5653636"/>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28" name="TextBox 227"/>
              <p:cNvSpPr txBox="1"/>
              <p:nvPr/>
            </p:nvSpPr>
            <p:spPr>
              <a:xfrm>
                <a:off x="3014740" y="5244080"/>
                <a:ext cx="385041" cy="458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228" name="TextBox 227"/>
              <p:cNvSpPr txBox="1">
                <a:spLocks noRot="1" noChangeAspect="1" noMove="1" noResize="1" noEditPoints="1" noAdjustHandles="1" noChangeArrowheads="1" noChangeShapeType="1" noTextEdit="1"/>
              </p:cNvSpPr>
              <p:nvPr/>
            </p:nvSpPr>
            <p:spPr>
              <a:xfrm>
                <a:off x="3014740" y="5244080"/>
                <a:ext cx="385041" cy="458587"/>
              </a:xfrm>
              <a:prstGeom prst="rect">
                <a:avLst/>
              </a:prstGeom>
              <a:blipFill rotWithShape="0">
                <a:blip r:embed="rId4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9" name="TextBox 228"/>
              <p:cNvSpPr txBox="1"/>
              <p:nvPr/>
            </p:nvSpPr>
            <p:spPr>
              <a:xfrm>
                <a:off x="5459498" y="5252706"/>
                <a:ext cx="498855"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m:t>
                      </m:r>
                    </m:oMath>
                  </m:oMathPara>
                </a14:m>
                <a:endParaRPr lang="en-US" sz="2400" dirty="0">
                  <a:solidFill>
                    <a:schemeClr val="tx1"/>
                  </a:solidFill>
                </a:endParaRPr>
              </a:p>
            </p:txBody>
          </p:sp>
        </mc:Choice>
        <mc:Fallback xmlns="">
          <p:sp>
            <p:nvSpPr>
              <p:cNvPr id="229" name="TextBox 228"/>
              <p:cNvSpPr txBox="1">
                <a:spLocks noRot="1" noChangeAspect="1" noMove="1" noResize="1" noEditPoints="1" noAdjustHandles="1" noChangeArrowheads="1" noChangeShapeType="1" noTextEdit="1"/>
              </p:cNvSpPr>
              <p:nvPr/>
            </p:nvSpPr>
            <p:spPr>
              <a:xfrm>
                <a:off x="5459498" y="5252706"/>
                <a:ext cx="498855" cy="406265"/>
              </a:xfrm>
              <a:prstGeom prst="rect">
                <a:avLst/>
              </a:prstGeom>
              <a:blipFill rotWithShape="0">
                <a:blip r:embed="rId4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0" name="TextBox 229"/>
              <p:cNvSpPr txBox="1"/>
              <p:nvPr/>
            </p:nvSpPr>
            <p:spPr>
              <a:xfrm>
                <a:off x="4387807" y="5223465"/>
                <a:ext cx="430374"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𝐵</m:t>
                      </m:r>
                    </m:oMath>
                  </m:oMathPara>
                </a14:m>
                <a:endParaRPr lang="en-US" sz="2000" dirty="0">
                  <a:solidFill>
                    <a:schemeClr val="tx1"/>
                  </a:solidFill>
                </a:endParaRPr>
              </a:p>
            </p:txBody>
          </p:sp>
        </mc:Choice>
        <mc:Fallback xmlns="">
          <p:sp>
            <p:nvSpPr>
              <p:cNvPr id="230" name="TextBox 229"/>
              <p:cNvSpPr txBox="1">
                <a:spLocks noRot="1" noChangeAspect="1" noMove="1" noResize="1" noEditPoints="1" noAdjustHandles="1" noChangeArrowheads="1" noChangeShapeType="1" noTextEdit="1"/>
              </p:cNvSpPr>
              <p:nvPr/>
            </p:nvSpPr>
            <p:spPr>
              <a:xfrm>
                <a:off x="4387807" y="5223465"/>
                <a:ext cx="430374" cy="353943"/>
              </a:xfrm>
              <a:prstGeom prst="rect">
                <a:avLst/>
              </a:prstGeom>
              <a:blipFill rotWithShape="0">
                <a:blip r:embed="rId4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 name="TextBox 230"/>
              <p:cNvSpPr txBox="1"/>
              <p:nvPr/>
            </p:nvSpPr>
            <p:spPr>
              <a:xfrm>
                <a:off x="6453965" y="5273265"/>
                <a:ext cx="1207165" cy="3539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𝐶</m:t>
                      </m:r>
                    </m:oMath>
                  </m:oMathPara>
                </a14:m>
                <a:endParaRPr lang="en-US" sz="2000" dirty="0">
                  <a:solidFill>
                    <a:schemeClr val="tx1"/>
                  </a:solidFill>
                </a:endParaRPr>
              </a:p>
            </p:txBody>
          </p:sp>
        </mc:Choice>
        <mc:Fallback xmlns="">
          <p:sp>
            <p:nvSpPr>
              <p:cNvPr id="231" name="TextBox 230"/>
              <p:cNvSpPr txBox="1">
                <a:spLocks noRot="1" noChangeAspect="1" noMove="1" noResize="1" noEditPoints="1" noAdjustHandles="1" noChangeArrowheads="1" noChangeShapeType="1" noTextEdit="1"/>
              </p:cNvSpPr>
              <p:nvPr/>
            </p:nvSpPr>
            <p:spPr>
              <a:xfrm>
                <a:off x="6453965" y="5273265"/>
                <a:ext cx="1207165" cy="353943"/>
              </a:xfrm>
              <a:prstGeom prst="rect">
                <a:avLst/>
              </a:prstGeom>
              <a:blipFill rotWithShape="0">
                <a:blip r:embed="rId48"/>
                <a:stretch>
                  <a:fillRect/>
                </a:stretch>
              </a:blipFill>
            </p:spPr>
            <p:txBody>
              <a:bodyPr/>
              <a:lstStyle/>
              <a:p>
                <a:r>
                  <a:rPr lang="en-US">
                    <a:noFill/>
                  </a:rPr>
                  <a:t> </a:t>
                </a:r>
              </a:p>
            </p:txBody>
          </p:sp>
        </mc:Fallback>
      </mc:AlternateContent>
      <p:grpSp>
        <p:nvGrpSpPr>
          <p:cNvPr id="232" name="Group 231"/>
          <p:cNvGrpSpPr/>
          <p:nvPr/>
        </p:nvGrpSpPr>
        <p:grpSpPr>
          <a:xfrm>
            <a:off x="1967612" y="3475423"/>
            <a:ext cx="4968815" cy="549907"/>
            <a:chOff x="1682151" y="3209026"/>
            <a:chExt cx="4968815" cy="1593653"/>
          </a:xfrm>
        </p:grpSpPr>
        <p:sp>
          <p:nvSpPr>
            <p:cNvPr id="233" name="Down Arrow 232"/>
            <p:cNvSpPr/>
            <p:nvPr/>
          </p:nvSpPr>
          <p:spPr bwMode="auto">
            <a:xfrm>
              <a:off x="1682151" y="3209026"/>
              <a:ext cx="232913" cy="1552756"/>
            </a:xfrm>
            <a:prstGeom prst="downArrow">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234" name="TextBox 233"/>
            <p:cNvSpPr txBox="1"/>
            <p:nvPr/>
          </p:nvSpPr>
          <p:spPr>
            <a:xfrm>
              <a:off x="1798607" y="3625306"/>
              <a:ext cx="184731" cy="1177373"/>
            </a:xfrm>
            <a:prstGeom prst="rect">
              <a:avLst/>
            </a:prstGeom>
            <a:noFill/>
          </p:spPr>
          <p:txBody>
            <a:bodyPr wrap="none" rtlCol="0">
              <a:spAutoFit/>
            </a:bodyPr>
            <a:lstStyle/>
            <a:p>
              <a:pPr algn="l"/>
              <a:endParaRPr lang="en-US" sz="2400" dirty="0">
                <a:solidFill>
                  <a:schemeClr val="tx1"/>
                </a:solidFill>
              </a:endParaRPr>
            </a:p>
          </p:txBody>
        </p:sp>
        <p:sp>
          <p:nvSpPr>
            <p:cNvPr id="235" name="Up Arrow 234"/>
            <p:cNvSpPr/>
            <p:nvPr/>
          </p:nvSpPr>
          <p:spPr bwMode="auto">
            <a:xfrm>
              <a:off x="6435306" y="3209026"/>
              <a:ext cx="215660" cy="1552756"/>
            </a:xfrm>
            <a:prstGeom prst="upArrow">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236" name="TextBox 235"/>
            <p:cNvSpPr txBox="1"/>
            <p:nvPr/>
          </p:nvSpPr>
          <p:spPr>
            <a:xfrm>
              <a:off x="5570561" y="3625306"/>
              <a:ext cx="184731" cy="1177373"/>
            </a:xfrm>
            <a:prstGeom prst="rect">
              <a:avLst/>
            </a:prstGeom>
            <a:noFill/>
          </p:spPr>
          <p:txBody>
            <a:bodyPr wrap="none" rtlCol="0">
              <a:spAutoFit/>
            </a:bodyPr>
            <a:lstStyle/>
            <a:p>
              <a:endParaRPr lang="en-US" sz="2400" dirty="0">
                <a:solidFill>
                  <a:schemeClr val="tx1"/>
                </a:solidFill>
              </a:endParaRPr>
            </a:p>
          </p:txBody>
        </p:sp>
      </p:grpSp>
      <mc:AlternateContent xmlns:mc="http://schemas.openxmlformats.org/markup-compatibility/2006" xmlns:a14="http://schemas.microsoft.com/office/drawing/2010/main">
        <mc:Choice Requires="a14">
          <p:sp>
            <p:nvSpPr>
              <p:cNvPr id="84" name="TextBox 83"/>
              <p:cNvSpPr txBox="1"/>
              <p:nvPr/>
            </p:nvSpPr>
            <p:spPr>
              <a:xfrm>
                <a:off x="7857830" y="5261332"/>
                <a:ext cx="980846" cy="4062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9E22"/>
                          </a:solidFill>
                          <a:latin typeface="Cambria Math" panose="02040503050406030204" pitchFamily="18" charset="0"/>
                        </a:rPr>
                        <m:t>=</m:t>
                      </m:r>
                      <m:sSup>
                        <m:sSupPr>
                          <m:ctrlPr>
                            <a:rPr lang="en-US" sz="2400" b="0" i="1" smtClean="0">
                              <a:solidFill>
                                <a:srgbClr val="009E22"/>
                              </a:solidFill>
                              <a:latin typeface="Cambria Math" panose="02040503050406030204" pitchFamily="18" charset="0"/>
                            </a:rPr>
                          </m:ctrlPr>
                        </m:sSupPr>
                        <m:e>
                          <m:r>
                            <a:rPr lang="en-US" sz="2400" b="0" i="1" smtClean="0">
                              <a:solidFill>
                                <a:srgbClr val="009E22"/>
                              </a:solidFill>
                              <a:latin typeface="Cambria Math" panose="02040503050406030204" pitchFamily="18" charset="0"/>
                            </a:rPr>
                            <m:t>0</m:t>
                          </m:r>
                        </m:e>
                        <m:sup>
                          <m:r>
                            <a:rPr lang="en-US" sz="2400" b="0" i="1" smtClean="0">
                              <a:solidFill>
                                <a:srgbClr val="009E22"/>
                              </a:solidFill>
                              <a:latin typeface="Cambria Math" panose="02040503050406030204" pitchFamily="18" charset="0"/>
                            </a:rPr>
                            <m:t>𝑚</m:t>
                          </m:r>
                        </m:sup>
                      </m:sSup>
                    </m:oMath>
                  </m:oMathPara>
                </a14:m>
                <a:endParaRPr lang="en-US" sz="2400" dirty="0">
                  <a:solidFill>
                    <a:srgbClr val="009E22"/>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7857830" y="5261332"/>
                <a:ext cx="980846" cy="406265"/>
              </a:xfrm>
              <a:prstGeom prst="rect">
                <a:avLst/>
              </a:prstGeom>
              <a:blipFill rotWithShape="0">
                <a:blip r:embed="rId4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056192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2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2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2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3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3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5" grpId="0" animBg="1"/>
      <p:bldP spid="122" grpId="0"/>
      <p:bldP spid="197" grpId="0"/>
      <p:bldP spid="198" grpId="0"/>
      <p:bldP spid="199" grpId="0"/>
      <p:bldP spid="200" grpId="0" animBg="1"/>
      <p:bldP spid="201" grpId="0" animBg="1"/>
      <p:bldP spid="202" grpId="0"/>
      <p:bldP spid="203" grpId="0"/>
      <p:bldP spid="204" grpId="0"/>
      <p:bldP spid="205" grpId="0"/>
      <p:bldP spid="206" grpId="0"/>
      <p:bldP spid="210" grpId="0" animBg="1"/>
      <p:bldP spid="211" grpId="0" animBg="1"/>
      <p:bldP spid="212" grpId="0"/>
      <p:bldP spid="213" grpId="0"/>
      <p:bldP spid="214" grpId="0"/>
      <p:bldP spid="215" grpId="0"/>
      <p:bldP spid="219" grpId="0" animBg="1"/>
      <p:bldP spid="220" grpId="0" animBg="1"/>
      <p:bldP spid="221" grpId="0"/>
      <p:bldP spid="222" grpId="0"/>
      <p:bldP spid="223" grpId="0"/>
      <p:bldP spid="224" grpId="0"/>
      <p:bldP spid="228" grpId="0"/>
      <p:bldP spid="229" grpId="0"/>
      <p:bldP spid="230" grpId="0"/>
      <p:bldP spid="231" grpId="0"/>
      <p:bldP spid="8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6" name="Content Placeholder 2"/>
              <p:cNvSpPr txBox="1">
                <a:spLocks/>
              </p:cNvSpPr>
              <p:nvPr/>
            </p:nvSpPr>
            <p:spPr bwMode="auto">
              <a:xfrm>
                <a:off x="72693" y="830857"/>
                <a:ext cx="9028175" cy="1936520"/>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lvl="0" indent="0">
                  <a:lnSpc>
                    <a:spcPct val="100000"/>
                  </a:lnSpc>
                  <a:buNone/>
                </a:pPr>
                <a:r>
                  <a:rPr lang="en-US" sz="2400" kern="0" dirty="0" smtClean="0"/>
                  <a:t>Matrices</a:t>
                </a:r>
                <a:br>
                  <a:rPr lang="en-US" sz="2400" kern="0" dirty="0" smtClean="0"/>
                </a:br>
                <a:r>
                  <a:rPr lang="en-US" sz="1000" kern="0" dirty="0" smtClean="0"/>
                  <a:t> </a:t>
                </a:r>
                <a14:m>
                  <m:oMath xmlns:m="http://schemas.openxmlformats.org/officeDocument/2006/math">
                    <m:r>
                      <a:rPr lang="en-US" sz="2400" i="1" kern="0">
                        <a:latin typeface="Cambria Math" panose="02040503050406030204" pitchFamily="18" charset="0"/>
                      </a:rPr>
                      <m:t>(</m:t>
                    </m:r>
                    <m:r>
                      <a:rPr lang="en-US" sz="2400" i="1" kern="0">
                        <a:latin typeface="Cambria Math" panose="02040503050406030204" pitchFamily="18" charset="0"/>
                      </a:rPr>
                      <m:t>𝐴</m:t>
                    </m:r>
                    <m:r>
                      <a:rPr lang="en-US" sz="2400" i="1" kern="0">
                        <a:latin typeface="Cambria Math" panose="02040503050406030204" pitchFamily="18" charset="0"/>
                      </a:rPr>
                      <m:t>,</m:t>
                    </m:r>
                    <m:r>
                      <a:rPr lang="en-US" sz="2400" i="1" kern="0">
                        <a:latin typeface="Cambria Math" panose="02040503050406030204" pitchFamily="18" charset="0"/>
                      </a:rPr>
                      <m:t>𝐵</m:t>
                    </m:r>
                    <m:r>
                      <a:rPr lang="en-US" sz="2400" i="1" kern="0">
                        <a:latin typeface="Cambria Math" panose="02040503050406030204" pitchFamily="18" charset="0"/>
                      </a:rPr>
                      <m:t>,</m:t>
                    </m:r>
                    <m:r>
                      <a:rPr lang="en-US" sz="2400" i="1" kern="0">
                        <a:latin typeface="Cambria Math" panose="02040503050406030204" pitchFamily="18" charset="0"/>
                      </a:rPr>
                      <m:t>𝐶</m:t>
                    </m:r>
                    <m:r>
                      <a:rPr lang="en-US" sz="2400" i="1" kern="0">
                        <a:latin typeface="Cambria Math" panose="02040503050406030204" pitchFamily="18" charset="0"/>
                      </a:rPr>
                      <m:t>)</m:t>
                    </m:r>
                  </m:oMath>
                </a14:m>
                <a:endParaRPr lang="en-US" sz="2400" kern="0" dirty="0" smtClean="0"/>
              </a:p>
              <a:p>
                <a:pPr marL="0" lvl="0" indent="0">
                  <a:lnSpc>
                    <a:spcPct val="100000"/>
                  </a:lnSpc>
                  <a:buNone/>
                </a:pPr>
                <a:r>
                  <a:rPr lang="en-US" sz="2400" kern="0" dirty="0" smtClean="0"/>
                  <a:t>in </a:t>
                </a:r>
                <a14:m>
                  <m:oMath xmlns:m="http://schemas.openxmlformats.org/officeDocument/2006/math">
                    <m:sSup>
                      <m:sSupPr>
                        <m:ctrlPr>
                          <a:rPr lang="en-US" sz="2400" b="0" i="1" kern="0" smtClean="0">
                            <a:latin typeface="Cambria Math" panose="02040503050406030204" pitchFamily="18" charset="0"/>
                          </a:rPr>
                        </m:ctrlPr>
                      </m:sSupPr>
                      <m:e>
                        <m:r>
                          <a:rPr lang="en-US" sz="2400" b="0" i="1" kern="0" smtClean="0">
                            <a:latin typeface="Cambria Math" panose="02040503050406030204" pitchFamily="18" charset="0"/>
                          </a:rPr>
                          <m:t>𝔽</m:t>
                        </m:r>
                      </m:e>
                      <m:sup>
                        <m:r>
                          <a:rPr lang="en-US" sz="2400" b="0" i="1" kern="0" smtClean="0">
                            <a:latin typeface="Cambria Math" panose="02040503050406030204" pitchFamily="18" charset="0"/>
                          </a:rPr>
                          <m:t>𝑘</m:t>
                        </m:r>
                        <m:r>
                          <a:rPr lang="en-US" sz="2400" b="0" i="1" kern="0" smtClean="0">
                            <a:latin typeface="Cambria Math" panose="02040503050406030204" pitchFamily="18" charset="0"/>
                          </a:rPr>
                          <m:t>×</m:t>
                        </m:r>
                        <m:r>
                          <a:rPr lang="en-US" sz="2400" b="0" i="1" kern="0" smtClean="0">
                            <a:latin typeface="Cambria Math" panose="02040503050406030204" pitchFamily="18" charset="0"/>
                          </a:rPr>
                          <m:t>𝑚</m:t>
                        </m:r>
                      </m:sup>
                    </m:sSup>
                  </m:oMath>
                </a14:m>
                <a:r>
                  <a:rPr lang="en-US" sz="2400" kern="0" dirty="0" smtClean="0"/>
                  <a:t>.</a:t>
                </a:r>
                <a:endParaRPr lang="en-US" sz="2400" kern="0" dirty="0"/>
              </a:p>
            </p:txBody>
          </p:sp>
        </mc:Choice>
        <mc:Fallback xmlns="">
          <p:sp>
            <p:nvSpPr>
              <p:cNvPr id="86" name="Content Placeholder 2"/>
              <p:cNvSpPr txBox="1">
                <a:spLocks noRot="1" noChangeAspect="1" noMove="1" noResize="1" noEditPoints="1" noAdjustHandles="1" noChangeArrowheads="1" noChangeShapeType="1" noTextEdit="1"/>
              </p:cNvSpPr>
              <p:nvPr/>
            </p:nvSpPr>
            <p:spPr bwMode="auto">
              <a:xfrm>
                <a:off x="72693" y="830857"/>
                <a:ext cx="9028175" cy="1936520"/>
              </a:xfrm>
              <a:prstGeom prst="rect">
                <a:avLst/>
              </a:prstGeom>
              <a:blipFill rotWithShape="0">
                <a:blip r:embed="rId3"/>
                <a:stretch>
                  <a:fillRect l="-1011" t="-1875"/>
                </a:stretch>
              </a:blipFill>
              <a:ln w="9525">
                <a:solidFill>
                  <a:schemeClr val="tx1"/>
                </a:solidFill>
                <a:miter lim="800000"/>
                <a:headEnd/>
                <a:tailEnd/>
              </a:ln>
              <a:effectLst/>
            </p:spPr>
            <p:txBody>
              <a:bodyPr/>
              <a:lstStyle/>
              <a:p>
                <a:r>
                  <a:rPr lang="en-US">
                    <a:noFill/>
                  </a:rPr>
                  <a:t> </a:t>
                </a:r>
              </a:p>
            </p:txBody>
          </p:sp>
        </mc:Fallback>
      </mc:AlternateContent>
      <p:sp>
        <p:nvSpPr>
          <p:cNvPr id="376" name="Rectangle 375"/>
          <p:cNvSpPr/>
          <p:nvPr/>
        </p:nvSpPr>
        <p:spPr bwMode="auto">
          <a:xfrm>
            <a:off x="8739616" y="1613991"/>
            <a:ext cx="326746" cy="249315"/>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R1CS </a:t>
                </a:r>
                <a14:m>
                  <m:oMath xmlns:m="http://schemas.openxmlformats.org/officeDocument/2006/math">
                    <m:r>
                      <a:rPr lang="en-US" b="0" i="1" smtClean="0">
                        <a:latin typeface="Cambria Math" panose="02040503050406030204" pitchFamily="18" charset="0"/>
                      </a:rPr>
                      <m:t>⇒ </m:t>
                    </m:r>
                  </m:oMath>
                </a14:m>
                <a:r>
                  <a:rPr lang="en-US" dirty="0" smtClean="0"/>
                  <a:t>QAP (cont.)</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l="-1733"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Box 121"/>
              <p:cNvSpPr txBox="1"/>
              <p:nvPr/>
            </p:nvSpPr>
            <p:spPr>
              <a:xfrm>
                <a:off x="-9259" y="2116608"/>
                <a:ext cx="1676100" cy="45858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rgbClr val="009E22"/>
                          </a:solidFill>
                          <a:latin typeface="Cambria Math" panose="02040503050406030204" pitchFamily="18" charset="0"/>
                        </a:rPr>
                        <m:t>∃</m:t>
                      </m:r>
                      <m:r>
                        <a:rPr lang="en-US" b="0" i="1" smtClean="0">
                          <a:solidFill>
                            <a:srgbClr val="009E22"/>
                          </a:solidFill>
                          <a:latin typeface="Cambria Math" panose="02040503050406030204" pitchFamily="18" charset="0"/>
                        </a:rPr>
                        <m:t>𝑧</m:t>
                      </m:r>
                      <m:r>
                        <a:rPr lang="en-US" b="0" i="1" smtClean="0">
                          <a:solidFill>
                            <a:srgbClr val="009E22"/>
                          </a:solidFill>
                          <a:latin typeface="Cambria Math" panose="02040503050406030204" pitchFamily="18" charset="0"/>
                        </a:rPr>
                        <m:t>∈</m:t>
                      </m:r>
                      <m:sSup>
                        <m:sSupPr>
                          <m:ctrlPr>
                            <a:rPr lang="en-US" b="0" i="1" smtClean="0">
                              <a:solidFill>
                                <a:srgbClr val="009E22"/>
                              </a:solidFill>
                              <a:latin typeface="Cambria Math" panose="02040503050406030204" pitchFamily="18" charset="0"/>
                            </a:rPr>
                          </m:ctrlPr>
                        </m:sSupPr>
                        <m:e>
                          <m:r>
                            <a:rPr lang="en-US" b="0" i="1" smtClean="0">
                              <a:solidFill>
                                <a:srgbClr val="009E22"/>
                              </a:solidFill>
                              <a:latin typeface="Cambria Math" panose="02040503050406030204" pitchFamily="18" charset="0"/>
                            </a:rPr>
                            <m:t>𝔽</m:t>
                          </m:r>
                        </m:e>
                        <m:sup>
                          <m:r>
                            <a:rPr lang="en-US" b="0" i="1" smtClean="0">
                              <a:solidFill>
                                <a:srgbClr val="009E22"/>
                              </a:solidFill>
                              <a:latin typeface="Cambria Math" panose="02040503050406030204" pitchFamily="18" charset="0"/>
                            </a:rPr>
                            <m:t>𝑚</m:t>
                          </m:r>
                        </m:sup>
                      </m:sSup>
                      <m:r>
                        <a:rPr lang="en-US" b="0" i="1" smtClean="0">
                          <a:solidFill>
                            <a:srgbClr val="009E22"/>
                          </a:solidFill>
                          <a:latin typeface="Cambria Math" panose="02040503050406030204" pitchFamily="18" charset="0"/>
                        </a:rPr>
                        <m:t>:</m:t>
                      </m:r>
                    </m:oMath>
                  </m:oMathPara>
                </a14:m>
                <a:endParaRPr lang="en-US" dirty="0">
                  <a:solidFill>
                    <a:srgbClr val="009E22"/>
                  </a:solidFill>
                </a:endParaRPr>
              </a:p>
            </p:txBody>
          </p:sp>
        </mc:Choice>
        <mc:Fallback xmlns="">
          <p:sp>
            <p:nvSpPr>
              <p:cNvPr id="122" name="TextBox 121"/>
              <p:cNvSpPr txBox="1">
                <a:spLocks noRot="1" noChangeAspect="1" noMove="1" noResize="1" noEditPoints="1" noAdjustHandles="1" noChangeArrowheads="1" noChangeShapeType="1" noTextEdit="1"/>
              </p:cNvSpPr>
              <p:nvPr/>
            </p:nvSpPr>
            <p:spPr>
              <a:xfrm>
                <a:off x="-9259" y="2116608"/>
                <a:ext cx="1676100" cy="45858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7" name="TextBox 196"/>
              <p:cNvSpPr txBox="1"/>
              <p:nvPr/>
            </p:nvSpPr>
            <p:spPr>
              <a:xfrm>
                <a:off x="1864100" y="806939"/>
                <a:ext cx="37773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197" name="TextBox 196"/>
              <p:cNvSpPr txBox="1">
                <a:spLocks noRot="1" noChangeAspect="1" noMove="1" noResize="1" noEditPoints="1" noAdjustHandles="1" noChangeArrowheads="1" noChangeShapeType="1" noTextEdit="1"/>
              </p:cNvSpPr>
              <p:nvPr/>
            </p:nvSpPr>
            <p:spPr>
              <a:xfrm>
                <a:off x="1864100" y="806939"/>
                <a:ext cx="377732" cy="353943"/>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8" name="TextBox 197"/>
              <p:cNvSpPr txBox="1"/>
              <p:nvPr/>
            </p:nvSpPr>
            <p:spPr>
              <a:xfrm>
                <a:off x="4155192" y="806938"/>
                <a:ext cx="37773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198" name="TextBox 197"/>
              <p:cNvSpPr txBox="1">
                <a:spLocks noRot="1" noChangeAspect="1" noMove="1" noResize="1" noEditPoints="1" noAdjustHandles="1" noChangeArrowheads="1" noChangeShapeType="1" noTextEdit="1"/>
              </p:cNvSpPr>
              <p:nvPr/>
            </p:nvSpPr>
            <p:spPr>
              <a:xfrm>
                <a:off x="4155192" y="806938"/>
                <a:ext cx="377732" cy="353943"/>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9" name="TextBox 198"/>
              <p:cNvSpPr txBox="1"/>
              <p:nvPr/>
            </p:nvSpPr>
            <p:spPr>
              <a:xfrm>
                <a:off x="6593048" y="806938"/>
                <a:ext cx="37773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199" name="TextBox 198"/>
              <p:cNvSpPr txBox="1">
                <a:spLocks noRot="1" noChangeAspect="1" noMove="1" noResize="1" noEditPoints="1" noAdjustHandles="1" noChangeArrowheads="1" noChangeShapeType="1" noTextEdit="1"/>
              </p:cNvSpPr>
              <p:nvPr/>
            </p:nvSpPr>
            <p:spPr>
              <a:xfrm>
                <a:off x="6593048" y="806938"/>
                <a:ext cx="377732" cy="353943"/>
              </a:xfrm>
              <a:prstGeom prst="rect">
                <a:avLst/>
              </a:prstGeom>
              <a:blipFill rotWithShape="0">
                <a:blip r:embed="rId8"/>
                <a:stretch>
                  <a:fillRect/>
                </a:stretch>
              </a:blipFill>
            </p:spPr>
            <p:txBody>
              <a:bodyPr/>
              <a:lstStyle/>
              <a:p>
                <a:r>
                  <a:rPr lang="en-US">
                    <a:noFill/>
                  </a:rPr>
                  <a:t> </a:t>
                </a:r>
              </a:p>
            </p:txBody>
          </p:sp>
        </mc:Fallback>
      </mc:AlternateContent>
      <p:sp>
        <p:nvSpPr>
          <p:cNvPr id="200" name="Rectangle 199"/>
          <p:cNvSpPr/>
          <p:nvPr/>
        </p:nvSpPr>
        <p:spPr bwMode="auto">
          <a:xfrm>
            <a:off x="1711291" y="971084"/>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201" name="Rectangle 200"/>
          <p:cNvSpPr/>
          <p:nvPr/>
        </p:nvSpPr>
        <p:spPr bwMode="auto">
          <a:xfrm>
            <a:off x="2095863" y="971084"/>
            <a:ext cx="1745492"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202" name="TextBox 201"/>
              <p:cNvSpPr txBox="1"/>
              <p:nvPr/>
            </p:nvSpPr>
            <p:spPr>
              <a:xfrm>
                <a:off x="2859202" y="1546367"/>
                <a:ext cx="41960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𝐴</m:t>
                      </m:r>
                    </m:oMath>
                  </m:oMathPara>
                </a14:m>
                <a:endParaRPr lang="en-US" sz="2000" dirty="0">
                  <a:solidFill>
                    <a:schemeClr val="tx1"/>
                  </a:solidFill>
                </a:endParaRPr>
              </a:p>
            </p:txBody>
          </p:sp>
        </mc:Choice>
        <mc:Fallback xmlns="">
          <p:sp>
            <p:nvSpPr>
              <p:cNvPr id="202" name="TextBox 201"/>
              <p:cNvSpPr txBox="1">
                <a:spLocks noRot="1" noChangeAspect="1" noMove="1" noResize="1" noEditPoints="1" noAdjustHandles="1" noChangeArrowheads="1" noChangeShapeType="1" noTextEdit="1"/>
              </p:cNvSpPr>
              <p:nvPr/>
            </p:nvSpPr>
            <p:spPr>
              <a:xfrm>
                <a:off x="2859202" y="1546367"/>
                <a:ext cx="419602" cy="353943"/>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p:cNvSpPr txBox="1"/>
              <p:nvPr/>
            </p:nvSpPr>
            <p:spPr>
              <a:xfrm>
                <a:off x="1685403" y="967806"/>
                <a:ext cx="377026" cy="32778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203" name="TextBox 202"/>
              <p:cNvSpPr txBox="1">
                <a:spLocks noRot="1" noChangeAspect="1" noMove="1" noResize="1" noEditPoints="1" noAdjustHandles="1" noChangeArrowheads="1" noChangeShapeType="1" noTextEdit="1"/>
              </p:cNvSpPr>
              <p:nvPr/>
            </p:nvSpPr>
            <p:spPr>
              <a:xfrm>
                <a:off x="1685403" y="967806"/>
                <a:ext cx="377026" cy="327782"/>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TextBox 203"/>
              <p:cNvSpPr txBox="1"/>
              <p:nvPr/>
            </p:nvSpPr>
            <p:spPr>
              <a:xfrm>
                <a:off x="1681747" y="1283697"/>
                <a:ext cx="39921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204" name="TextBox 203"/>
              <p:cNvSpPr txBox="1">
                <a:spLocks noRot="1" noChangeAspect="1" noMove="1" noResize="1" noEditPoints="1" noAdjustHandles="1" noChangeArrowheads="1" noChangeShapeType="1" noTextEdit="1"/>
              </p:cNvSpPr>
              <p:nvPr/>
            </p:nvSpPr>
            <p:spPr>
              <a:xfrm>
                <a:off x="1681747" y="1283697"/>
                <a:ext cx="399212" cy="353943"/>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 name="TextBox 204"/>
              <p:cNvSpPr txBox="1"/>
              <p:nvPr/>
            </p:nvSpPr>
            <p:spPr>
              <a:xfrm>
                <a:off x="1679439" y="1604692"/>
                <a:ext cx="40382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205" name="TextBox 204"/>
              <p:cNvSpPr txBox="1">
                <a:spLocks noRot="1" noChangeAspect="1" noMove="1" noResize="1" noEditPoints="1" noAdjustHandles="1" noChangeArrowheads="1" noChangeShapeType="1" noTextEdit="1"/>
              </p:cNvSpPr>
              <p:nvPr/>
            </p:nvSpPr>
            <p:spPr>
              <a:xfrm>
                <a:off x="1679439" y="1604692"/>
                <a:ext cx="403828" cy="353943"/>
              </a:xfrm>
              <a:prstGeom prst="rect">
                <a:avLst/>
              </a:prstGeom>
              <a:blipFill rotWithShape="0">
                <a:blip r:embed="rId12"/>
                <a:stretch>
                  <a:fillRect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6" name="TextBox 205"/>
              <p:cNvSpPr txBox="1"/>
              <p:nvPr/>
            </p:nvSpPr>
            <p:spPr>
              <a:xfrm>
                <a:off x="1689858" y="2075365"/>
                <a:ext cx="382989"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206" name="TextBox 205"/>
              <p:cNvSpPr txBox="1">
                <a:spLocks noRot="1" noChangeAspect="1" noMove="1" noResize="1" noEditPoints="1" noAdjustHandles="1" noChangeArrowheads="1" noChangeShapeType="1" noTextEdit="1"/>
              </p:cNvSpPr>
              <p:nvPr/>
            </p:nvSpPr>
            <p:spPr>
              <a:xfrm>
                <a:off x="1689858" y="2075365"/>
                <a:ext cx="382989" cy="353943"/>
              </a:xfrm>
              <a:prstGeom prst="rect">
                <a:avLst/>
              </a:prstGeom>
              <a:blipFill rotWithShape="0">
                <a:blip r:embed="rId13"/>
                <a:stretch>
                  <a:fillRect/>
                </a:stretch>
              </a:blipFill>
            </p:spPr>
            <p:txBody>
              <a:bodyPr/>
              <a:lstStyle/>
              <a:p>
                <a:r>
                  <a:rPr lang="en-US">
                    <a:noFill/>
                  </a:rPr>
                  <a:t> </a:t>
                </a:r>
              </a:p>
            </p:txBody>
          </p:sp>
        </mc:Fallback>
      </mc:AlternateContent>
      <p:cxnSp>
        <p:nvCxnSpPr>
          <p:cNvPr id="207" name="Straight Connector 206"/>
          <p:cNvCxnSpPr/>
          <p:nvPr/>
        </p:nvCxnSpPr>
        <p:spPr bwMode="auto">
          <a:xfrm>
            <a:off x="1711291" y="1215921"/>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08" name="Straight Connector 207"/>
          <p:cNvCxnSpPr/>
          <p:nvPr/>
        </p:nvCxnSpPr>
        <p:spPr bwMode="auto">
          <a:xfrm>
            <a:off x="1711291" y="1612297"/>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09" name="Straight Connector 208"/>
          <p:cNvCxnSpPr/>
          <p:nvPr/>
        </p:nvCxnSpPr>
        <p:spPr bwMode="auto">
          <a:xfrm>
            <a:off x="1711291" y="1976538"/>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sp>
        <p:nvSpPr>
          <p:cNvPr id="210" name="Rectangle 209"/>
          <p:cNvSpPr/>
          <p:nvPr/>
        </p:nvSpPr>
        <p:spPr bwMode="auto">
          <a:xfrm>
            <a:off x="4011008" y="971084"/>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211" name="Rectangle 210"/>
          <p:cNvSpPr/>
          <p:nvPr/>
        </p:nvSpPr>
        <p:spPr bwMode="auto">
          <a:xfrm>
            <a:off x="4395581" y="971084"/>
            <a:ext cx="1745142"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212" name="TextBox 211"/>
              <p:cNvSpPr txBox="1"/>
              <p:nvPr/>
            </p:nvSpPr>
            <p:spPr>
              <a:xfrm>
                <a:off x="3985121" y="967806"/>
                <a:ext cx="377026" cy="32778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212" name="TextBox 211"/>
              <p:cNvSpPr txBox="1">
                <a:spLocks noRot="1" noChangeAspect="1" noMove="1" noResize="1" noEditPoints="1" noAdjustHandles="1" noChangeArrowheads="1" noChangeShapeType="1" noTextEdit="1"/>
              </p:cNvSpPr>
              <p:nvPr/>
            </p:nvSpPr>
            <p:spPr>
              <a:xfrm>
                <a:off x="3985121" y="967806"/>
                <a:ext cx="377026" cy="327782"/>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3" name="TextBox 212"/>
              <p:cNvSpPr txBox="1"/>
              <p:nvPr/>
            </p:nvSpPr>
            <p:spPr>
              <a:xfrm>
                <a:off x="3981464" y="1283697"/>
                <a:ext cx="39921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213" name="TextBox 212"/>
              <p:cNvSpPr txBox="1">
                <a:spLocks noRot="1" noChangeAspect="1" noMove="1" noResize="1" noEditPoints="1" noAdjustHandles="1" noChangeArrowheads="1" noChangeShapeType="1" noTextEdit="1"/>
              </p:cNvSpPr>
              <p:nvPr/>
            </p:nvSpPr>
            <p:spPr>
              <a:xfrm>
                <a:off x="3981464" y="1283697"/>
                <a:ext cx="399212" cy="353943"/>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4" name="TextBox 213"/>
              <p:cNvSpPr txBox="1"/>
              <p:nvPr/>
            </p:nvSpPr>
            <p:spPr>
              <a:xfrm>
                <a:off x="3979156" y="1604692"/>
                <a:ext cx="40382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214" name="TextBox 213"/>
              <p:cNvSpPr txBox="1">
                <a:spLocks noRot="1" noChangeAspect="1" noMove="1" noResize="1" noEditPoints="1" noAdjustHandles="1" noChangeArrowheads="1" noChangeShapeType="1" noTextEdit="1"/>
              </p:cNvSpPr>
              <p:nvPr/>
            </p:nvSpPr>
            <p:spPr>
              <a:xfrm>
                <a:off x="3979156" y="1604692"/>
                <a:ext cx="403828" cy="353943"/>
              </a:xfrm>
              <a:prstGeom prst="rect">
                <a:avLst/>
              </a:prstGeom>
              <a:blipFill rotWithShape="0">
                <a:blip r:embed="rId16"/>
                <a:stretch>
                  <a:fillRect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 name="TextBox 214"/>
              <p:cNvSpPr txBox="1"/>
              <p:nvPr/>
            </p:nvSpPr>
            <p:spPr>
              <a:xfrm>
                <a:off x="3989575" y="2075365"/>
                <a:ext cx="382989"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215" name="TextBox 214"/>
              <p:cNvSpPr txBox="1">
                <a:spLocks noRot="1" noChangeAspect="1" noMove="1" noResize="1" noEditPoints="1" noAdjustHandles="1" noChangeArrowheads="1" noChangeShapeType="1" noTextEdit="1"/>
              </p:cNvSpPr>
              <p:nvPr/>
            </p:nvSpPr>
            <p:spPr>
              <a:xfrm>
                <a:off x="3989575" y="2075365"/>
                <a:ext cx="382989" cy="353943"/>
              </a:xfrm>
              <a:prstGeom prst="rect">
                <a:avLst/>
              </a:prstGeom>
              <a:blipFill rotWithShape="0">
                <a:blip r:embed="rId17"/>
                <a:stretch>
                  <a:fillRect/>
                </a:stretch>
              </a:blipFill>
            </p:spPr>
            <p:txBody>
              <a:bodyPr/>
              <a:lstStyle/>
              <a:p>
                <a:r>
                  <a:rPr lang="en-US">
                    <a:noFill/>
                  </a:rPr>
                  <a:t> </a:t>
                </a:r>
              </a:p>
            </p:txBody>
          </p:sp>
        </mc:Fallback>
      </mc:AlternateContent>
      <p:cxnSp>
        <p:nvCxnSpPr>
          <p:cNvPr id="216" name="Straight Connector 215"/>
          <p:cNvCxnSpPr/>
          <p:nvPr/>
        </p:nvCxnSpPr>
        <p:spPr bwMode="auto">
          <a:xfrm>
            <a:off x="4011008" y="1215921"/>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17" name="Straight Connector 216"/>
          <p:cNvCxnSpPr/>
          <p:nvPr/>
        </p:nvCxnSpPr>
        <p:spPr bwMode="auto">
          <a:xfrm>
            <a:off x="4011008" y="1612297"/>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18" name="Straight Connector 217"/>
          <p:cNvCxnSpPr/>
          <p:nvPr/>
        </p:nvCxnSpPr>
        <p:spPr bwMode="auto">
          <a:xfrm>
            <a:off x="4011008" y="1976538"/>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sp>
        <p:nvSpPr>
          <p:cNvPr id="219" name="Rectangle 218"/>
          <p:cNvSpPr/>
          <p:nvPr/>
        </p:nvSpPr>
        <p:spPr bwMode="auto">
          <a:xfrm>
            <a:off x="6440239" y="971084"/>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220" name="Rectangle 219"/>
          <p:cNvSpPr/>
          <p:nvPr/>
        </p:nvSpPr>
        <p:spPr bwMode="auto">
          <a:xfrm>
            <a:off x="6802635" y="971084"/>
            <a:ext cx="1689270"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221" name="TextBox 220"/>
              <p:cNvSpPr txBox="1"/>
              <p:nvPr/>
            </p:nvSpPr>
            <p:spPr>
              <a:xfrm>
                <a:off x="6414351" y="967806"/>
                <a:ext cx="377026" cy="32778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221" name="TextBox 220"/>
              <p:cNvSpPr txBox="1">
                <a:spLocks noRot="1" noChangeAspect="1" noMove="1" noResize="1" noEditPoints="1" noAdjustHandles="1" noChangeArrowheads="1" noChangeShapeType="1" noTextEdit="1"/>
              </p:cNvSpPr>
              <p:nvPr/>
            </p:nvSpPr>
            <p:spPr>
              <a:xfrm>
                <a:off x="6414351" y="967806"/>
                <a:ext cx="377026" cy="327782"/>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2" name="TextBox 221"/>
              <p:cNvSpPr txBox="1"/>
              <p:nvPr/>
            </p:nvSpPr>
            <p:spPr>
              <a:xfrm>
                <a:off x="6410695" y="1283697"/>
                <a:ext cx="39921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222" name="TextBox 221"/>
              <p:cNvSpPr txBox="1">
                <a:spLocks noRot="1" noChangeAspect="1" noMove="1" noResize="1" noEditPoints="1" noAdjustHandles="1" noChangeArrowheads="1" noChangeShapeType="1" noTextEdit="1"/>
              </p:cNvSpPr>
              <p:nvPr/>
            </p:nvSpPr>
            <p:spPr>
              <a:xfrm>
                <a:off x="6410695" y="1283697"/>
                <a:ext cx="399212" cy="353943"/>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3" name="TextBox 222"/>
              <p:cNvSpPr txBox="1"/>
              <p:nvPr/>
            </p:nvSpPr>
            <p:spPr>
              <a:xfrm>
                <a:off x="6408386" y="1604692"/>
                <a:ext cx="40382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223" name="TextBox 222"/>
              <p:cNvSpPr txBox="1">
                <a:spLocks noRot="1" noChangeAspect="1" noMove="1" noResize="1" noEditPoints="1" noAdjustHandles="1" noChangeArrowheads="1" noChangeShapeType="1" noTextEdit="1"/>
              </p:cNvSpPr>
              <p:nvPr/>
            </p:nvSpPr>
            <p:spPr>
              <a:xfrm>
                <a:off x="6408386" y="1604692"/>
                <a:ext cx="403828" cy="353943"/>
              </a:xfrm>
              <a:prstGeom prst="rect">
                <a:avLst/>
              </a:prstGeom>
              <a:blipFill rotWithShape="0">
                <a:blip r:embed="rId20"/>
                <a:stretch>
                  <a:fillRect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4" name="TextBox 223"/>
              <p:cNvSpPr txBox="1"/>
              <p:nvPr/>
            </p:nvSpPr>
            <p:spPr>
              <a:xfrm>
                <a:off x="6418805" y="2075365"/>
                <a:ext cx="382989"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224" name="TextBox 223"/>
              <p:cNvSpPr txBox="1">
                <a:spLocks noRot="1" noChangeAspect="1" noMove="1" noResize="1" noEditPoints="1" noAdjustHandles="1" noChangeArrowheads="1" noChangeShapeType="1" noTextEdit="1"/>
              </p:cNvSpPr>
              <p:nvPr/>
            </p:nvSpPr>
            <p:spPr>
              <a:xfrm>
                <a:off x="6418805" y="2075365"/>
                <a:ext cx="382989" cy="353943"/>
              </a:xfrm>
              <a:prstGeom prst="rect">
                <a:avLst/>
              </a:prstGeom>
              <a:blipFill rotWithShape="0">
                <a:blip r:embed="rId21"/>
                <a:stretch>
                  <a:fillRect/>
                </a:stretch>
              </a:blipFill>
            </p:spPr>
            <p:txBody>
              <a:bodyPr/>
              <a:lstStyle/>
              <a:p>
                <a:r>
                  <a:rPr lang="en-US">
                    <a:noFill/>
                  </a:rPr>
                  <a:t> </a:t>
                </a:r>
              </a:p>
            </p:txBody>
          </p:sp>
        </mc:Fallback>
      </mc:AlternateContent>
      <p:cxnSp>
        <p:nvCxnSpPr>
          <p:cNvPr id="225" name="Straight Connector 224"/>
          <p:cNvCxnSpPr/>
          <p:nvPr/>
        </p:nvCxnSpPr>
        <p:spPr bwMode="auto">
          <a:xfrm>
            <a:off x="6440239" y="1215921"/>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26" name="Straight Connector 225"/>
          <p:cNvCxnSpPr/>
          <p:nvPr/>
        </p:nvCxnSpPr>
        <p:spPr bwMode="auto">
          <a:xfrm>
            <a:off x="6440239" y="1612297"/>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27" name="Straight Connector 226"/>
          <p:cNvCxnSpPr/>
          <p:nvPr/>
        </p:nvCxnSpPr>
        <p:spPr bwMode="auto">
          <a:xfrm>
            <a:off x="6440239" y="1976538"/>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28" name="TextBox 227"/>
              <p:cNvSpPr txBox="1"/>
              <p:nvPr/>
            </p:nvSpPr>
            <p:spPr>
              <a:xfrm>
                <a:off x="3730178" y="1548252"/>
                <a:ext cx="385041" cy="45858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228" name="TextBox 227"/>
              <p:cNvSpPr txBox="1">
                <a:spLocks noRot="1" noChangeAspect="1" noMove="1" noResize="1" noEditPoints="1" noAdjustHandles="1" noChangeArrowheads="1" noChangeShapeType="1" noTextEdit="1"/>
              </p:cNvSpPr>
              <p:nvPr/>
            </p:nvSpPr>
            <p:spPr>
              <a:xfrm>
                <a:off x="3730178" y="1548252"/>
                <a:ext cx="385041" cy="458587"/>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9" name="TextBox 228"/>
              <p:cNvSpPr txBox="1"/>
              <p:nvPr/>
            </p:nvSpPr>
            <p:spPr>
              <a:xfrm>
                <a:off x="6041009" y="1575608"/>
                <a:ext cx="498855" cy="4062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m:t>
                      </m:r>
                    </m:oMath>
                  </m:oMathPara>
                </a14:m>
                <a:endParaRPr lang="en-US" sz="2400" dirty="0">
                  <a:solidFill>
                    <a:srgbClr val="009E22"/>
                  </a:solidFill>
                </a:endParaRPr>
              </a:p>
            </p:txBody>
          </p:sp>
        </mc:Choice>
        <mc:Fallback xmlns="">
          <p:sp>
            <p:nvSpPr>
              <p:cNvPr id="229" name="TextBox 228"/>
              <p:cNvSpPr txBox="1">
                <a:spLocks noRot="1" noChangeAspect="1" noMove="1" noResize="1" noEditPoints="1" noAdjustHandles="1" noChangeArrowheads="1" noChangeShapeType="1" noTextEdit="1"/>
              </p:cNvSpPr>
              <p:nvPr/>
            </p:nvSpPr>
            <p:spPr>
              <a:xfrm>
                <a:off x="6041009" y="1575608"/>
                <a:ext cx="498855" cy="406265"/>
              </a:xfrm>
              <a:prstGeom prst="rect">
                <a:avLst/>
              </a:prstGeom>
              <a:blipFill rotWithShape="0">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0" name="TextBox 229"/>
              <p:cNvSpPr txBox="1"/>
              <p:nvPr/>
            </p:nvSpPr>
            <p:spPr>
              <a:xfrm>
                <a:off x="5142068" y="1546367"/>
                <a:ext cx="430374"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𝐵</m:t>
                      </m:r>
                    </m:oMath>
                  </m:oMathPara>
                </a14:m>
                <a:endParaRPr lang="en-US" sz="2000" dirty="0">
                  <a:solidFill>
                    <a:schemeClr val="tx1"/>
                  </a:solidFill>
                </a:endParaRPr>
              </a:p>
            </p:txBody>
          </p:sp>
        </mc:Choice>
        <mc:Fallback xmlns="">
          <p:sp>
            <p:nvSpPr>
              <p:cNvPr id="230" name="TextBox 229"/>
              <p:cNvSpPr txBox="1">
                <a:spLocks noRot="1" noChangeAspect="1" noMove="1" noResize="1" noEditPoints="1" noAdjustHandles="1" noChangeArrowheads="1" noChangeShapeType="1" noTextEdit="1"/>
              </p:cNvSpPr>
              <p:nvPr/>
            </p:nvSpPr>
            <p:spPr>
              <a:xfrm>
                <a:off x="5142068" y="1546367"/>
                <a:ext cx="430374" cy="353943"/>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 name="TextBox 230"/>
              <p:cNvSpPr txBox="1"/>
              <p:nvPr/>
            </p:nvSpPr>
            <p:spPr>
              <a:xfrm>
                <a:off x="7087462" y="1596167"/>
                <a:ext cx="1207165" cy="353943"/>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𝐶</m:t>
                      </m:r>
                    </m:oMath>
                  </m:oMathPara>
                </a14:m>
                <a:endParaRPr lang="en-US" sz="2000" dirty="0">
                  <a:solidFill>
                    <a:schemeClr val="tx1"/>
                  </a:solidFill>
                </a:endParaRPr>
              </a:p>
            </p:txBody>
          </p:sp>
        </mc:Choice>
        <mc:Fallback xmlns="">
          <p:sp>
            <p:nvSpPr>
              <p:cNvPr id="231" name="TextBox 230"/>
              <p:cNvSpPr txBox="1">
                <a:spLocks noRot="1" noChangeAspect="1" noMove="1" noResize="1" noEditPoints="1" noAdjustHandles="1" noChangeArrowheads="1" noChangeShapeType="1" noTextEdit="1"/>
              </p:cNvSpPr>
              <p:nvPr/>
            </p:nvSpPr>
            <p:spPr>
              <a:xfrm>
                <a:off x="7087462" y="1596167"/>
                <a:ext cx="1207165" cy="353943"/>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0" name="Content Placeholder 2"/>
              <p:cNvSpPr txBox="1">
                <a:spLocks/>
              </p:cNvSpPr>
              <p:nvPr/>
            </p:nvSpPr>
            <p:spPr bwMode="auto">
              <a:xfrm>
                <a:off x="164259" y="3892551"/>
                <a:ext cx="8966191" cy="2905065"/>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lvl="0" indent="0">
                  <a:lnSpc>
                    <a:spcPct val="100000"/>
                  </a:lnSpc>
                  <a:buNone/>
                </a:pPr>
                <a:r>
                  <a:rPr lang="en-US" sz="2400" kern="0" dirty="0" smtClean="0"/>
                  <a:t>QAP: </a:t>
                </a:r>
                <a14:m>
                  <m:oMath xmlns:m="http://schemas.openxmlformats.org/officeDocument/2006/math">
                    <m:r>
                      <a:rPr lang="en-US" sz="2400" b="0" i="1" kern="0" smtClean="0">
                        <a:latin typeface="Cambria Math" panose="02040503050406030204" pitchFamily="18" charset="0"/>
                      </a:rPr>
                      <m:t> </m:t>
                    </m:r>
                    <m:sSubSup>
                      <m:sSubSupPr>
                        <m:ctrlPr>
                          <a:rPr lang="en-US" sz="2400" b="0" i="1" kern="0" smtClean="0">
                            <a:latin typeface="Cambria Math" panose="02040503050406030204" pitchFamily="18" charset="0"/>
                          </a:rPr>
                        </m:ctrlPr>
                      </m:sSubSupPr>
                      <m:e>
                        <m:d>
                          <m:dPr>
                            <m:ctrlPr>
                              <a:rPr lang="en-US" sz="2400" b="0" i="1" kern="0" smtClean="0">
                                <a:latin typeface="Cambria Math" panose="02040503050406030204" pitchFamily="18" charset="0"/>
                              </a:rPr>
                            </m:ctrlPr>
                          </m:dPr>
                          <m:e>
                            <m:sSub>
                              <m:sSubPr>
                                <m:ctrlPr>
                                  <a:rPr lang="en-US" sz="2400" b="0" i="1" kern="0" smtClean="0">
                                    <a:latin typeface="Cambria Math" panose="02040503050406030204" pitchFamily="18" charset="0"/>
                                  </a:rPr>
                                </m:ctrlPr>
                              </m:sSubPr>
                              <m:e>
                                <m:r>
                                  <a:rPr lang="en-US" sz="2400" i="1" kern="0">
                                    <a:latin typeface="Cambria Math" panose="02040503050406030204" pitchFamily="18" charset="0"/>
                                  </a:rPr>
                                  <m:t>𝐴</m:t>
                                </m:r>
                              </m:e>
                              <m:sub>
                                <m:r>
                                  <a:rPr lang="en-US" sz="2400" b="0" i="1" kern="0" smtClean="0">
                                    <a:latin typeface="Cambria Math" panose="02040503050406030204" pitchFamily="18" charset="0"/>
                                  </a:rPr>
                                  <m:t>𝑖</m:t>
                                </m:r>
                              </m:sub>
                            </m:sSub>
                            <m:d>
                              <m:dPr>
                                <m:ctrlPr>
                                  <a:rPr lang="en-US" sz="2400" b="0" i="1" kern="0" smtClean="0">
                                    <a:latin typeface="Cambria Math" panose="02040503050406030204" pitchFamily="18" charset="0"/>
                                  </a:rPr>
                                </m:ctrlPr>
                              </m:dPr>
                              <m:e>
                                <m:r>
                                  <a:rPr lang="en-US" sz="2400" b="0" i="1" kern="0" smtClean="0">
                                    <a:latin typeface="Cambria Math" panose="02040503050406030204" pitchFamily="18" charset="0"/>
                                  </a:rPr>
                                  <m:t>𝛼</m:t>
                                </m:r>
                              </m:e>
                            </m:d>
                            <m:r>
                              <a:rPr lang="en-US" sz="2400" i="1" kern="0">
                                <a:latin typeface="Cambria Math" panose="02040503050406030204" pitchFamily="18" charset="0"/>
                              </a:rPr>
                              <m:t>,</m:t>
                            </m:r>
                            <m:sSub>
                              <m:sSubPr>
                                <m:ctrlPr>
                                  <a:rPr lang="en-US" sz="2400" b="0" i="1" kern="0" smtClean="0">
                                    <a:latin typeface="Cambria Math" panose="02040503050406030204" pitchFamily="18" charset="0"/>
                                  </a:rPr>
                                </m:ctrlPr>
                              </m:sSubPr>
                              <m:e>
                                <m:r>
                                  <a:rPr lang="en-US" sz="2400" i="1" kern="0">
                                    <a:latin typeface="Cambria Math" panose="02040503050406030204" pitchFamily="18" charset="0"/>
                                  </a:rPr>
                                  <m:t>𝐵</m:t>
                                </m:r>
                              </m:e>
                              <m:sub>
                                <m:r>
                                  <a:rPr lang="en-US" sz="2400" b="0" i="1" kern="0" smtClean="0">
                                    <a:latin typeface="Cambria Math" panose="02040503050406030204" pitchFamily="18" charset="0"/>
                                  </a:rPr>
                                  <m:t>𝑖</m:t>
                                </m:r>
                              </m:sub>
                            </m:sSub>
                            <m:d>
                              <m:dPr>
                                <m:ctrlPr>
                                  <a:rPr lang="en-US" sz="2400" b="0" i="1" kern="0" smtClean="0">
                                    <a:latin typeface="Cambria Math" panose="02040503050406030204" pitchFamily="18" charset="0"/>
                                  </a:rPr>
                                </m:ctrlPr>
                              </m:dPr>
                              <m:e>
                                <m:r>
                                  <a:rPr lang="en-US" sz="2400" b="0" i="1" kern="0" smtClean="0">
                                    <a:latin typeface="Cambria Math" panose="02040503050406030204" pitchFamily="18" charset="0"/>
                                  </a:rPr>
                                  <m:t>𝛼</m:t>
                                </m:r>
                              </m:e>
                            </m:d>
                            <m:r>
                              <a:rPr lang="en-US" sz="2400" i="1" kern="0">
                                <a:latin typeface="Cambria Math" panose="02040503050406030204" pitchFamily="18" charset="0"/>
                              </a:rPr>
                              <m:t>,</m:t>
                            </m:r>
                            <m:sSub>
                              <m:sSubPr>
                                <m:ctrlPr>
                                  <a:rPr lang="en-US" sz="2400" b="0" i="1" kern="0" smtClean="0">
                                    <a:latin typeface="Cambria Math" panose="02040503050406030204" pitchFamily="18" charset="0"/>
                                  </a:rPr>
                                </m:ctrlPr>
                              </m:sSubPr>
                              <m:e>
                                <m:r>
                                  <a:rPr lang="en-US" sz="2400" i="1" kern="0">
                                    <a:latin typeface="Cambria Math" panose="02040503050406030204" pitchFamily="18" charset="0"/>
                                  </a:rPr>
                                  <m:t>𝐶</m:t>
                                </m:r>
                              </m:e>
                              <m:sub>
                                <m:r>
                                  <a:rPr lang="en-US" sz="2400" b="0" i="1" kern="0" smtClean="0">
                                    <a:latin typeface="Cambria Math" panose="02040503050406030204" pitchFamily="18" charset="0"/>
                                  </a:rPr>
                                  <m:t>𝑖</m:t>
                                </m:r>
                              </m:sub>
                            </m:sSub>
                            <m:d>
                              <m:dPr>
                                <m:ctrlPr>
                                  <a:rPr lang="en-US" sz="2400" b="0" i="1" kern="0" smtClean="0">
                                    <a:latin typeface="Cambria Math" panose="02040503050406030204" pitchFamily="18" charset="0"/>
                                  </a:rPr>
                                </m:ctrlPr>
                              </m:dPr>
                              <m:e>
                                <m:r>
                                  <a:rPr lang="en-US" sz="2400" b="0" i="1" kern="0" smtClean="0">
                                    <a:latin typeface="Cambria Math" panose="02040503050406030204" pitchFamily="18" charset="0"/>
                                  </a:rPr>
                                  <m:t>𝛼</m:t>
                                </m:r>
                              </m:e>
                            </m:d>
                          </m:e>
                        </m:d>
                      </m:e>
                      <m:sub>
                        <m:r>
                          <a:rPr lang="en-US" sz="2400" b="0" i="1" kern="0" smtClean="0">
                            <a:latin typeface="Cambria Math" panose="02040503050406030204" pitchFamily="18" charset="0"/>
                          </a:rPr>
                          <m:t>𝑖</m:t>
                        </m:r>
                        <m:r>
                          <a:rPr lang="en-US" sz="2400" b="0" i="1" kern="0" smtClean="0">
                            <a:latin typeface="Cambria Math" panose="02040503050406030204" pitchFamily="18" charset="0"/>
                          </a:rPr>
                          <m:t>=</m:t>
                        </m:r>
                        <m:r>
                          <a:rPr lang="en-US" sz="2400" b="0" i="1" kern="0" smtClean="0">
                            <a:latin typeface="Cambria Math" panose="02040503050406030204" pitchFamily="18" charset="0"/>
                          </a:rPr>
                          <m:t>1</m:t>
                        </m:r>
                      </m:sub>
                      <m:sup>
                        <m:r>
                          <a:rPr lang="en-US" sz="2400" b="0" i="1" kern="0" smtClean="0">
                            <a:latin typeface="Cambria Math" panose="02040503050406030204" pitchFamily="18" charset="0"/>
                          </a:rPr>
                          <m:t>𝑘</m:t>
                        </m:r>
                      </m:sup>
                    </m:sSubSup>
                  </m:oMath>
                </a14:m>
                <a:r>
                  <a:rPr lang="en-US" sz="2400" kern="0" dirty="0" smtClean="0"/>
                  <a:t> and </a:t>
                </a:r>
                <a14:m>
                  <m:oMath xmlns:m="http://schemas.openxmlformats.org/officeDocument/2006/math">
                    <m:r>
                      <a:rPr lang="en-US" sz="2400" b="0" i="1" kern="0" smtClean="0">
                        <a:latin typeface="Cambria Math" panose="02040503050406030204" pitchFamily="18" charset="0"/>
                      </a:rPr>
                      <m:t>𝑉</m:t>
                    </m:r>
                  </m:oMath>
                </a14:m>
                <a:r>
                  <a:rPr lang="en-US" sz="2400" kern="0" dirty="0" smtClean="0"/>
                  <a:t> polynomials in </a:t>
                </a:r>
                <a14:m>
                  <m:oMath xmlns:m="http://schemas.openxmlformats.org/officeDocument/2006/math">
                    <m:r>
                      <a:rPr lang="en-US" sz="2400" b="0" i="1" kern="0" smtClean="0">
                        <a:latin typeface="Cambria Math" panose="02040503050406030204" pitchFamily="18" charset="0"/>
                      </a:rPr>
                      <m:t>𝔽</m:t>
                    </m:r>
                    <m:d>
                      <m:dPr>
                        <m:begChr m:val="["/>
                        <m:endChr m:val="]"/>
                        <m:ctrlPr>
                          <a:rPr lang="en-US" sz="2400" b="0" i="1" kern="0" smtClean="0">
                            <a:latin typeface="Cambria Math" panose="02040503050406030204" pitchFamily="18" charset="0"/>
                          </a:rPr>
                        </m:ctrlPr>
                      </m:dPr>
                      <m:e>
                        <m:r>
                          <a:rPr lang="en-US" sz="2400" b="0" i="1" kern="0" smtClean="0">
                            <a:latin typeface="Cambria Math" panose="02040503050406030204" pitchFamily="18" charset="0"/>
                          </a:rPr>
                          <m:t>𝛼</m:t>
                        </m:r>
                      </m:e>
                    </m:d>
                  </m:oMath>
                </a14:m>
                <a:r>
                  <a:rPr lang="en-US" sz="2400" kern="0" dirty="0" smtClean="0"/>
                  <a:t>.</a:t>
                </a:r>
              </a:p>
            </p:txBody>
          </p:sp>
        </mc:Choice>
        <mc:Fallback xmlns="">
          <p:sp>
            <p:nvSpPr>
              <p:cNvPr id="280" name="Content Placeholder 2"/>
              <p:cNvSpPr txBox="1">
                <a:spLocks noRot="1" noChangeAspect="1" noMove="1" noResize="1" noEditPoints="1" noAdjustHandles="1" noChangeArrowheads="1" noChangeShapeType="1" noTextEdit="1"/>
              </p:cNvSpPr>
              <p:nvPr/>
            </p:nvSpPr>
            <p:spPr bwMode="auto">
              <a:xfrm>
                <a:off x="164259" y="3892551"/>
                <a:ext cx="8966191" cy="2905065"/>
              </a:xfrm>
              <a:prstGeom prst="rect">
                <a:avLst/>
              </a:prstGeom>
              <a:blipFill rotWithShape="0">
                <a:blip r:embed="rId26"/>
                <a:stretch>
                  <a:fillRect l="-1018"/>
                </a:stretch>
              </a:blipFill>
              <a:ln w="9525">
                <a:solidFill>
                  <a:schemeClr val="tx1"/>
                </a:solid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2" name="Rectangle 281"/>
              <p:cNvSpPr/>
              <p:nvPr/>
            </p:nvSpPr>
            <p:spPr>
              <a:xfrm>
                <a:off x="155926" y="2775417"/>
                <a:ext cx="8771334" cy="1120371"/>
              </a:xfrm>
              <a:prstGeom prst="rect">
                <a:avLst/>
              </a:prstGeom>
            </p:spPr>
            <p:txBody>
              <a:bodyPr wrap="square">
                <a:spAutoFit/>
              </a:bodyPr>
              <a:lstStyle/>
              <a:p>
                <a:pPr lvl="0" algn="l">
                  <a:lnSpc>
                    <a:spcPct val="100000"/>
                  </a:lnSpc>
                </a:pPr>
                <a:r>
                  <a:rPr lang="en-US" sz="2000" kern="0" dirty="0" smtClean="0">
                    <a:solidFill>
                      <a:schemeClr val="accent1"/>
                    </a:solidFill>
                  </a:rPr>
                  <a:t>Fix </a:t>
                </a:r>
                <a14:m>
                  <m:oMath xmlns:m="http://schemas.openxmlformats.org/officeDocument/2006/math">
                    <m:r>
                      <a:rPr lang="en-US" sz="2000" i="1" kern="0">
                        <a:solidFill>
                          <a:schemeClr val="accent1"/>
                        </a:solidFill>
                        <a:latin typeface="Cambria Math" panose="02040503050406030204" pitchFamily="18" charset="0"/>
                      </a:rPr>
                      <m:t>𝑆</m:t>
                    </m:r>
                    <m:r>
                      <a:rPr lang="en-US" sz="2000" i="1" kern="0">
                        <a:solidFill>
                          <a:schemeClr val="accent1"/>
                        </a:solidFill>
                        <a:latin typeface="Cambria Math" panose="02040503050406030204" pitchFamily="18" charset="0"/>
                      </a:rPr>
                      <m:t>=</m:t>
                    </m:r>
                    <m:d>
                      <m:dPr>
                        <m:begChr m:val="{"/>
                        <m:endChr m:val="}"/>
                        <m:ctrlPr>
                          <a:rPr lang="en-US" sz="2000" i="1" kern="0">
                            <a:solidFill>
                              <a:schemeClr val="accent1"/>
                            </a:solidFill>
                            <a:latin typeface="Cambria Math" panose="02040503050406030204" pitchFamily="18" charset="0"/>
                          </a:rPr>
                        </m:ctrlPr>
                      </m:dPr>
                      <m:e>
                        <m:sSub>
                          <m:sSubPr>
                            <m:ctrlPr>
                              <a:rPr lang="en-US" sz="2000" i="1" kern="0">
                                <a:solidFill>
                                  <a:schemeClr val="accent1"/>
                                </a:solidFill>
                                <a:latin typeface="Cambria Math" panose="02040503050406030204" pitchFamily="18" charset="0"/>
                              </a:rPr>
                            </m:ctrlPr>
                          </m:sSubPr>
                          <m:e>
                            <m:r>
                              <a:rPr lang="en-US" sz="2000" i="1" kern="0">
                                <a:solidFill>
                                  <a:schemeClr val="accent1"/>
                                </a:solidFill>
                                <a:latin typeface="Cambria Math" panose="02040503050406030204" pitchFamily="18" charset="0"/>
                              </a:rPr>
                              <m:t>𝛼</m:t>
                            </m:r>
                          </m:e>
                          <m:sub>
                            <m:r>
                              <a:rPr lang="en-US" sz="2000" i="1" kern="0">
                                <a:solidFill>
                                  <a:schemeClr val="accent1"/>
                                </a:solidFill>
                                <a:latin typeface="Cambria Math" panose="02040503050406030204" pitchFamily="18" charset="0"/>
                              </a:rPr>
                              <m:t>1</m:t>
                            </m:r>
                          </m:sub>
                        </m:sSub>
                        <m:r>
                          <a:rPr lang="en-US" sz="2000" i="1" kern="0">
                            <a:solidFill>
                              <a:schemeClr val="accent1"/>
                            </a:solidFill>
                            <a:latin typeface="Cambria Math" panose="02040503050406030204" pitchFamily="18" charset="0"/>
                          </a:rPr>
                          <m:t>,…</m:t>
                        </m:r>
                        <m:sSub>
                          <m:sSubPr>
                            <m:ctrlPr>
                              <a:rPr lang="en-US" sz="2000" i="1" kern="0">
                                <a:solidFill>
                                  <a:schemeClr val="accent1"/>
                                </a:solidFill>
                                <a:latin typeface="Cambria Math" panose="02040503050406030204" pitchFamily="18" charset="0"/>
                              </a:rPr>
                            </m:ctrlPr>
                          </m:sSubPr>
                          <m:e>
                            <m:r>
                              <a:rPr lang="en-US" sz="2000" i="1" kern="0">
                                <a:solidFill>
                                  <a:schemeClr val="accent1"/>
                                </a:solidFill>
                                <a:latin typeface="Cambria Math" panose="02040503050406030204" pitchFamily="18" charset="0"/>
                              </a:rPr>
                              <m:t>𝛼</m:t>
                            </m:r>
                          </m:e>
                          <m:sub>
                            <m:r>
                              <a:rPr lang="en-US" sz="2000" i="1" kern="0">
                                <a:solidFill>
                                  <a:schemeClr val="accent1"/>
                                </a:solidFill>
                                <a:latin typeface="Cambria Math" panose="02040503050406030204" pitchFamily="18" charset="0"/>
                              </a:rPr>
                              <m:t>𝑚</m:t>
                            </m:r>
                          </m:sub>
                        </m:sSub>
                      </m:e>
                    </m:d>
                    <m:r>
                      <a:rPr lang="en-US" sz="2000" i="1" kern="0">
                        <a:solidFill>
                          <a:schemeClr val="accent1"/>
                        </a:solidFill>
                        <a:latin typeface="Cambria Math" panose="02040503050406030204" pitchFamily="18" charset="0"/>
                      </a:rPr>
                      <m:t>⊂</m:t>
                    </m:r>
                    <m:r>
                      <a:rPr lang="en-US" sz="2000" i="1" kern="0">
                        <a:solidFill>
                          <a:schemeClr val="accent1"/>
                        </a:solidFill>
                        <a:latin typeface="Cambria Math" panose="02040503050406030204" pitchFamily="18" charset="0"/>
                      </a:rPr>
                      <m:t>𝔽</m:t>
                    </m:r>
                    <m:r>
                      <a:rPr lang="en-US" sz="2000" i="1" kern="0">
                        <a:solidFill>
                          <a:schemeClr val="accent1"/>
                        </a:solidFill>
                        <a:latin typeface="Cambria Math" panose="02040503050406030204" pitchFamily="18" charset="0"/>
                      </a:rPr>
                      <m:t>.</m:t>
                    </m:r>
                  </m:oMath>
                </a14:m>
                <a:r>
                  <a:rPr lang="en-US" sz="2000" kern="0" dirty="0" smtClean="0">
                    <a:solidFill>
                      <a:schemeClr val="accent1"/>
                    </a:solidFill>
                  </a:rPr>
                  <a:t>   For </a:t>
                </a:r>
                <a14:m>
                  <m:oMath xmlns:m="http://schemas.openxmlformats.org/officeDocument/2006/math">
                    <m:r>
                      <a:rPr lang="en-US" sz="2000" b="0" i="1" kern="0" smtClean="0">
                        <a:solidFill>
                          <a:schemeClr val="accent1"/>
                        </a:solidFill>
                        <a:latin typeface="Cambria Math" panose="02040503050406030204" pitchFamily="18" charset="0"/>
                      </a:rPr>
                      <m:t>𝑖</m:t>
                    </m:r>
                    <m:r>
                      <a:rPr lang="en-US" sz="2000" b="0" i="1" kern="0" smtClean="0">
                        <a:solidFill>
                          <a:schemeClr val="accent1"/>
                        </a:solidFill>
                        <a:latin typeface="Cambria Math" panose="02040503050406030204" pitchFamily="18" charset="0"/>
                      </a:rPr>
                      <m:t>=</m:t>
                    </m:r>
                    <m:r>
                      <a:rPr lang="en-US" sz="2000" b="0" i="1" kern="0" smtClean="0">
                        <a:solidFill>
                          <a:schemeClr val="accent1"/>
                        </a:solidFill>
                        <a:latin typeface="Cambria Math" panose="02040503050406030204" pitchFamily="18" charset="0"/>
                      </a:rPr>
                      <m:t>1</m:t>
                    </m:r>
                    <m:r>
                      <a:rPr lang="en-US" sz="2000" b="0" i="1" kern="0" smtClean="0">
                        <a:solidFill>
                          <a:schemeClr val="accent1"/>
                        </a:solidFill>
                        <a:latin typeface="Cambria Math" panose="02040503050406030204" pitchFamily="18" charset="0"/>
                      </a:rPr>
                      <m:t>,…, </m:t>
                    </m:r>
                    <m:r>
                      <a:rPr lang="en-US" sz="2000" b="0" i="1" kern="0" smtClean="0">
                        <a:solidFill>
                          <a:schemeClr val="accent1"/>
                        </a:solidFill>
                        <a:latin typeface="Cambria Math" panose="02040503050406030204" pitchFamily="18" charset="0"/>
                      </a:rPr>
                      <m:t>𝑘</m:t>
                    </m:r>
                  </m:oMath>
                </a14:m>
                <a:r>
                  <a:rPr lang="en-US" sz="2000" kern="0" dirty="0" smtClean="0">
                    <a:solidFill>
                      <a:schemeClr val="accent1"/>
                    </a:solidFill>
                  </a:rPr>
                  <a:t> and </a:t>
                </a:r>
                <a14:m>
                  <m:oMath xmlns:m="http://schemas.openxmlformats.org/officeDocument/2006/math">
                    <m:r>
                      <a:rPr lang="en-US" sz="2000" b="0" i="1" kern="0" smtClean="0">
                        <a:solidFill>
                          <a:schemeClr val="accent1"/>
                        </a:solidFill>
                        <a:latin typeface="Cambria Math" panose="02040503050406030204" pitchFamily="18" charset="0"/>
                      </a:rPr>
                      <m:t>𝑗</m:t>
                    </m:r>
                    <m:r>
                      <a:rPr lang="en-US" sz="2000" b="0" i="1" kern="0" smtClean="0">
                        <a:solidFill>
                          <a:schemeClr val="accent1"/>
                        </a:solidFill>
                        <a:latin typeface="Cambria Math" panose="02040503050406030204" pitchFamily="18" charset="0"/>
                      </a:rPr>
                      <m:t>=</m:t>
                    </m:r>
                    <m:r>
                      <a:rPr lang="en-US" sz="2000" b="0" i="1" kern="0" smtClean="0">
                        <a:solidFill>
                          <a:schemeClr val="accent1"/>
                        </a:solidFill>
                        <a:latin typeface="Cambria Math" panose="02040503050406030204" pitchFamily="18" charset="0"/>
                      </a:rPr>
                      <m:t>1</m:t>
                    </m:r>
                    <m:r>
                      <a:rPr lang="en-US" sz="2000" b="0" i="1" kern="0" smtClean="0">
                        <a:solidFill>
                          <a:schemeClr val="accent1"/>
                        </a:solidFill>
                        <a:latin typeface="Cambria Math" panose="02040503050406030204" pitchFamily="18" charset="0"/>
                      </a:rPr>
                      <m:t>,…</m:t>
                    </m:r>
                    <m:r>
                      <a:rPr lang="en-US" sz="2000" b="0" i="1" kern="0" smtClean="0">
                        <a:solidFill>
                          <a:schemeClr val="accent1"/>
                        </a:solidFill>
                        <a:latin typeface="Cambria Math" panose="02040503050406030204" pitchFamily="18" charset="0"/>
                      </a:rPr>
                      <m:t>𝑚</m:t>
                    </m:r>
                  </m:oMath>
                </a14:m>
                <a:r>
                  <a:rPr lang="en-US" sz="2000" kern="0" dirty="0" smtClean="0">
                    <a:solidFill>
                      <a:schemeClr val="accent1"/>
                    </a:solidFill>
                  </a:rPr>
                  <a:t>:</a:t>
                </a:r>
              </a:p>
              <a:p>
                <a:pPr lvl="0" algn="l">
                  <a:lnSpc>
                    <a:spcPct val="100000"/>
                  </a:lnSpc>
                </a:pPr>
                <a:r>
                  <a:rPr lang="en-US" sz="2000" kern="0" dirty="0">
                    <a:solidFill>
                      <a:schemeClr val="accent1"/>
                    </a:solidFill>
                  </a:rPr>
                  <a:t>Let </a:t>
                </a:r>
                <a14:m>
                  <m:oMath xmlns:m="http://schemas.openxmlformats.org/officeDocument/2006/math">
                    <m:sSub>
                      <m:sSubPr>
                        <m:ctrlPr>
                          <a:rPr lang="en-US" sz="2000" i="1" kern="0">
                            <a:solidFill>
                              <a:schemeClr val="accent1"/>
                            </a:solidFill>
                            <a:latin typeface="Cambria Math" panose="02040503050406030204" pitchFamily="18" charset="0"/>
                          </a:rPr>
                        </m:ctrlPr>
                      </m:sSubPr>
                      <m:e>
                        <m:r>
                          <a:rPr lang="en-US" sz="2000" i="1" kern="0">
                            <a:solidFill>
                              <a:schemeClr val="accent1"/>
                            </a:solidFill>
                            <a:latin typeface="Cambria Math" panose="02040503050406030204" pitchFamily="18" charset="0"/>
                          </a:rPr>
                          <m:t>𝐴</m:t>
                        </m:r>
                      </m:e>
                      <m:sub>
                        <m:r>
                          <a:rPr lang="en-US" sz="2000" i="1" kern="0">
                            <a:solidFill>
                              <a:schemeClr val="accent1"/>
                            </a:solidFill>
                            <a:latin typeface="Cambria Math" panose="02040503050406030204" pitchFamily="18" charset="0"/>
                          </a:rPr>
                          <m:t>𝑖</m:t>
                        </m:r>
                      </m:sub>
                    </m:sSub>
                    <m:d>
                      <m:dPr>
                        <m:ctrlPr>
                          <a:rPr lang="en-US" sz="2000" i="1" kern="0">
                            <a:solidFill>
                              <a:schemeClr val="accent1"/>
                            </a:solidFill>
                            <a:latin typeface="Cambria Math" panose="02040503050406030204" pitchFamily="18" charset="0"/>
                          </a:rPr>
                        </m:ctrlPr>
                      </m:dPr>
                      <m:e>
                        <m:r>
                          <a:rPr lang="en-US" sz="2000" i="1" kern="0">
                            <a:solidFill>
                              <a:schemeClr val="accent1"/>
                            </a:solidFill>
                            <a:latin typeface="Cambria Math" panose="02040503050406030204" pitchFamily="18" charset="0"/>
                          </a:rPr>
                          <m:t>𝛼</m:t>
                        </m:r>
                      </m:e>
                    </m:d>
                  </m:oMath>
                </a14:m>
                <a:r>
                  <a:rPr lang="en-US" sz="2000" kern="0" dirty="0">
                    <a:solidFill>
                      <a:schemeClr val="accent1"/>
                    </a:solidFill>
                  </a:rPr>
                  <a:t> be the degree-</a:t>
                </a:r>
                <a14:m>
                  <m:oMath xmlns:m="http://schemas.openxmlformats.org/officeDocument/2006/math">
                    <m:r>
                      <a:rPr lang="en-US" sz="2000" i="1" kern="0">
                        <a:solidFill>
                          <a:schemeClr val="accent1"/>
                        </a:solidFill>
                        <a:latin typeface="Cambria Math" panose="02040503050406030204" pitchFamily="18" charset="0"/>
                      </a:rPr>
                      <m:t>(</m:t>
                    </m:r>
                    <m:r>
                      <a:rPr lang="en-US" sz="2000" i="1" kern="0">
                        <a:solidFill>
                          <a:schemeClr val="accent1"/>
                        </a:solidFill>
                        <a:latin typeface="Cambria Math" panose="02040503050406030204" pitchFamily="18" charset="0"/>
                      </a:rPr>
                      <m:t>𝑚</m:t>
                    </m:r>
                    <m:r>
                      <a:rPr lang="en-US" sz="2000" i="1" kern="0">
                        <a:solidFill>
                          <a:schemeClr val="accent1"/>
                        </a:solidFill>
                        <a:latin typeface="Cambria Math" panose="02040503050406030204" pitchFamily="18" charset="0"/>
                      </a:rPr>
                      <m:t>−</m:t>
                    </m:r>
                    <m:r>
                      <a:rPr lang="en-US" sz="2000" i="1" kern="0">
                        <a:solidFill>
                          <a:schemeClr val="accent1"/>
                        </a:solidFill>
                        <a:latin typeface="Cambria Math" panose="02040503050406030204" pitchFamily="18" charset="0"/>
                      </a:rPr>
                      <m:t>1</m:t>
                    </m:r>
                    <m:r>
                      <a:rPr lang="en-US" sz="2000" i="1" kern="0">
                        <a:solidFill>
                          <a:schemeClr val="accent1"/>
                        </a:solidFill>
                        <a:latin typeface="Cambria Math" panose="02040503050406030204" pitchFamily="18" charset="0"/>
                      </a:rPr>
                      <m:t>)</m:t>
                    </m:r>
                  </m:oMath>
                </a14:m>
                <a:r>
                  <a:rPr lang="en-US" sz="2000" kern="0" dirty="0">
                    <a:solidFill>
                      <a:schemeClr val="accent1"/>
                    </a:solidFill>
                  </a:rPr>
                  <a:t> </a:t>
                </a:r>
                <a:r>
                  <a:rPr lang="en-US" sz="2000" kern="0" dirty="0" smtClean="0">
                    <a:solidFill>
                      <a:schemeClr val="accent1"/>
                    </a:solidFill>
                  </a:rPr>
                  <a:t>polynomial </a:t>
                </a:r>
                <a:r>
                  <a:rPr lang="en-US" sz="2000" kern="0" dirty="0">
                    <a:solidFill>
                      <a:schemeClr val="accent1"/>
                    </a:solidFill>
                  </a:rPr>
                  <a:t>such that </a:t>
                </a:r>
                <a14:m>
                  <m:oMath xmlns:m="http://schemas.openxmlformats.org/officeDocument/2006/math">
                    <m:sSub>
                      <m:sSubPr>
                        <m:ctrlPr>
                          <a:rPr lang="en-US" sz="2000" i="1" kern="0">
                            <a:solidFill>
                              <a:schemeClr val="accent1"/>
                            </a:solidFill>
                            <a:latin typeface="Cambria Math" panose="02040503050406030204" pitchFamily="18" charset="0"/>
                          </a:rPr>
                        </m:ctrlPr>
                      </m:sSubPr>
                      <m:e>
                        <m:r>
                          <a:rPr lang="en-US" sz="2000" i="1" kern="0">
                            <a:solidFill>
                              <a:schemeClr val="accent1"/>
                            </a:solidFill>
                            <a:latin typeface="Cambria Math" panose="02040503050406030204" pitchFamily="18" charset="0"/>
                          </a:rPr>
                          <m:t>𝐴</m:t>
                        </m:r>
                      </m:e>
                      <m:sub>
                        <m:r>
                          <a:rPr lang="en-US" sz="2000" i="1" kern="0">
                            <a:solidFill>
                              <a:schemeClr val="accent1"/>
                            </a:solidFill>
                            <a:latin typeface="Cambria Math" panose="02040503050406030204" pitchFamily="18" charset="0"/>
                          </a:rPr>
                          <m:t>𝑖</m:t>
                        </m:r>
                      </m:sub>
                    </m:sSub>
                    <m:d>
                      <m:dPr>
                        <m:ctrlPr>
                          <a:rPr lang="en-US" sz="2000" i="1" kern="0">
                            <a:solidFill>
                              <a:schemeClr val="accent1"/>
                            </a:solidFill>
                            <a:latin typeface="Cambria Math" panose="02040503050406030204" pitchFamily="18" charset="0"/>
                          </a:rPr>
                        </m:ctrlPr>
                      </m:dPr>
                      <m:e>
                        <m:sSub>
                          <m:sSubPr>
                            <m:ctrlPr>
                              <a:rPr lang="en-US" sz="2000" i="1" kern="0">
                                <a:solidFill>
                                  <a:schemeClr val="accent1"/>
                                </a:solidFill>
                                <a:latin typeface="Cambria Math" panose="02040503050406030204" pitchFamily="18" charset="0"/>
                              </a:rPr>
                            </m:ctrlPr>
                          </m:sSubPr>
                          <m:e>
                            <m:r>
                              <a:rPr lang="en-US" sz="2000" i="1" kern="0">
                                <a:solidFill>
                                  <a:schemeClr val="accent1"/>
                                </a:solidFill>
                                <a:latin typeface="Cambria Math" panose="02040503050406030204" pitchFamily="18" charset="0"/>
                              </a:rPr>
                              <m:t>𝛼</m:t>
                            </m:r>
                          </m:e>
                          <m:sub>
                            <m:r>
                              <a:rPr lang="en-US" sz="2000" i="1" kern="0">
                                <a:solidFill>
                                  <a:schemeClr val="accent1"/>
                                </a:solidFill>
                                <a:latin typeface="Cambria Math" panose="02040503050406030204" pitchFamily="18" charset="0"/>
                              </a:rPr>
                              <m:t>𝑗</m:t>
                            </m:r>
                          </m:sub>
                        </m:sSub>
                      </m:e>
                    </m:d>
                    <m:r>
                      <a:rPr lang="en-US" sz="2000" i="1" kern="0">
                        <a:solidFill>
                          <a:schemeClr val="accent1"/>
                        </a:solidFill>
                        <a:latin typeface="Cambria Math" panose="02040503050406030204" pitchFamily="18" charset="0"/>
                      </a:rPr>
                      <m:t>=</m:t>
                    </m:r>
                    <m:sSub>
                      <m:sSubPr>
                        <m:ctrlPr>
                          <a:rPr lang="en-US" sz="2000" i="1" kern="0">
                            <a:solidFill>
                              <a:schemeClr val="accent1"/>
                            </a:solidFill>
                            <a:latin typeface="Cambria Math" panose="02040503050406030204" pitchFamily="18" charset="0"/>
                          </a:rPr>
                        </m:ctrlPr>
                      </m:sSubPr>
                      <m:e>
                        <m:r>
                          <a:rPr lang="en-US" sz="2000" i="1" kern="0">
                            <a:solidFill>
                              <a:schemeClr val="accent1"/>
                            </a:solidFill>
                            <a:latin typeface="Cambria Math" panose="02040503050406030204" pitchFamily="18" charset="0"/>
                          </a:rPr>
                          <m:t>𝐴</m:t>
                        </m:r>
                      </m:e>
                      <m:sub>
                        <m:r>
                          <a:rPr lang="en-US" sz="2000" i="1" kern="0">
                            <a:solidFill>
                              <a:schemeClr val="accent1"/>
                            </a:solidFill>
                            <a:latin typeface="Cambria Math" panose="02040503050406030204" pitchFamily="18" charset="0"/>
                          </a:rPr>
                          <m:t>𝑖</m:t>
                        </m:r>
                        <m:r>
                          <a:rPr lang="en-US" sz="2000" i="1" kern="0">
                            <a:solidFill>
                              <a:schemeClr val="accent1"/>
                            </a:solidFill>
                            <a:latin typeface="Cambria Math" panose="02040503050406030204" pitchFamily="18" charset="0"/>
                          </a:rPr>
                          <m:t>,</m:t>
                        </m:r>
                        <m:r>
                          <a:rPr lang="en-US" sz="2000" i="1" kern="0">
                            <a:solidFill>
                              <a:schemeClr val="accent1"/>
                            </a:solidFill>
                            <a:latin typeface="Cambria Math" panose="02040503050406030204" pitchFamily="18" charset="0"/>
                          </a:rPr>
                          <m:t>𝑗</m:t>
                        </m:r>
                      </m:sub>
                    </m:sSub>
                  </m:oMath>
                </a14:m>
                <a:r>
                  <a:rPr lang="en-US" sz="2000" kern="0" dirty="0">
                    <a:solidFill>
                      <a:schemeClr val="accent1"/>
                    </a:solidFill>
                  </a:rPr>
                  <a:t>. Likewise </a:t>
                </a:r>
                <a14:m>
                  <m:oMath xmlns:m="http://schemas.openxmlformats.org/officeDocument/2006/math">
                    <m:sSub>
                      <m:sSubPr>
                        <m:ctrlPr>
                          <a:rPr lang="en-US" sz="2000" i="1" kern="0">
                            <a:solidFill>
                              <a:schemeClr val="accent1"/>
                            </a:solidFill>
                            <a:latin typeface="Cambria Math" panose="02040503050406030204" pitchFamily="18" charset="0"/>
                          </a:rPr>
                        </m:ctrlPr>
                      </m:sSubPr>
                      <m:e>
                        <m:r>
                          <a:rPr lang="en-US" sz="2000" i="1" kern="0">
                            <a:solidFill>
                              <a:schemeClr val="accent1"/>
                            </a:solidFill>
                            <a:latin typeface="Cambria Math" panose="02040503050406030204" pitchFamily="18" charset="0"/>
                          </a:rPr>
                          <m:t>𝐵</m:t>
                        </m:r>
                      </m:e>
                      <m:sub>
                        <m:r>
                          <a:rPr lang="en-US" sz="2000" i="1" kern="0">
                            <a:solidFill>
                              <a:schemeClr val="accent1"/>
                            </a:solidFill>
                            <a:latin typeface="Cambria Math" panose="02040503050406030204" pitchFamily="18" charset="0"/>
                          </a:rPr>
                          <m:t>𝑖</m:t>
                        </m:r>
                      </m:sub>
                    </m:sSub>
                    <m:d>
                      <m:dPr>
                        <m:ctrlPr>
                          <a:rPr lang="en-US" sz="2000" i="1" kern="0">
                            <a:solidFill>
                              <a:schemeClr val="accent1"/>
                            </a:solidFill>
                            <a:latin typeface="Cambria Math" panose="02040503050406030204" pitchFamily="18" charset="0"/>
                          </a:rPr>
                        </m:ctrlPr>
                      </m:dPr>
                      <m:e>
                        <m:r>
                          <a:rPr lang="en-US" sz="2000" i="1" kern="0">
                            <a:solidFill>
                              <a:schemeClr val="accent1"/>
                            </a:solidFill>
                            <a:latin typeface="Cambria Math" panose="02040503050406030204" pitchFamily="18" charset="0"/>
                          </a:rPr>
                          <m:t>𝛼</m:t>
                        </m:r>
                      </m:e>
                    </m:d>
                    <m:r>
                      <a:rPr lang="en-US" sz="2000" i="1" kern="0">
                        <a:solidFill>
                          <a:schemeClr val="accent1"/>
                        </a:solidFill>
                        <a:latin typeface="Cambria Math" panose="02040503050406030204" pitchFamily="18" charset="0"/>
                      </a:rPr>
                      <m:t>, </m:t>
                    </m:r>
                    <m:sSub>
                      <m:sSubPr>
                        <m:ctrlPr>
                          <a:rPr lang="en-US" sz="2000" i="1" kern="0">
                            <a:solidFill>
                              <a:schemeClr val="accent1"/>
                            </a:solidFill>
                            <a:latin typeface="Cambria Math" panose="02040503050406030204" pitchFamily="18" charset="0"/>
                          </a:rPr>
                        </m:ctrlPr>
                      </m:sSubPr>
                      <m:e>
                        <m:r>
                          <a:rPr lang="en-US" sz="2000" i="1" kern="0">
                            <a:solidFill>
                              <a:schemeClr val="accent1"/>
                            </a:solidFill>
                            <a:latin typeface="Cambria Math" panose="02040503050406030204" pitchFamily="18" charset="0"/>
                          </a:rPr>
                          <m:t>𝐶</m:t>
                        </m:r>
                      </m:e>
                      <m:sub>
                        <m:r>
                          <a:rPr lang="en-US" sz="2000" i="1" kern="0">
                            <a:solidFill>
                              <a:schemeClr val="accent1"/>
                            </a:solidFill>
                            <a:latin typeface="Cambria Math" panose="02040503050406030204" pitchFamily="18" charset="0"/>
                          </a:rPr>
                          <m:t>𝑖</m:t>
                        </m:r>
                      </m:sub>
                    </m:sSub>
                    <m:r>
                      <a:rPr lang="en-US" sz="2000" i="1" kern="0">
                        <a:solidFill>
                          <a:schemeClr val="accent1"/>
                        </a:solidFill>
                        <a:latin typeface="Cambria Math" panose="02040503050406030204" pitchFamily="18" charset="0"/>
                      </a:rPr>
                      <m:t>(</m:t>
                    </m:r>
                    <m:r>
                      <a:rPr lang="en-US" sz="2000" i="1" kern="0">
                        <a:solidFill>
                          <a:schemeClr val="accent1"/>
                        </a:solidFill>
                        <a:latin typeface="Cambria Math" panose="02040503050406030204" pitchFamily="18" charset="0"/>
                      </a:rPr>
                      <m:t>𝛼</m:t>
                    </m:r>
                  </m:oMath>
                </a14:m>
                <a:r>
                  <a:rPr lang="en-US" sz="2000" kern="0" dirty="0" smtClean="0">
                    <a:solidFill>
                      <a:schemeClr val="accent1"/>
                    </a:solidFill>
                  </a:rPr>
                  <a:t>).        Let </a:t>
                </a:r>
                <a14:m>
                  <m:oMath xmlns:m="http://schemas.openxmlformats.org/officeDocument/2006/math">
                    <m:r>
                      <a:rPr lang="en-US" sz="2000" b="0" i="1" kern="0" smtClean="0">
                        <a:solidFill>
                          <a:schemeClr val="accent1"/>
                        </a:solidFill>
                        <a:latin typeface="Cambria Math" panose="02040503050406030204" pitchFamily="18" charset="0"/>
                      </a:rPr>
                      <m:t>𝑉</m:t>
                    </m:r>
                    <m:d>
                      <m:dPr>
                        <m:ctrlPr>
                          <a:rPr lang="en-US" sz="2000" i="1" kern="0">
                            <a:solidFill>
                              <a:schemeClr val="accent1"/>
                            </a:solidFill>
                            <a:latin typeface="Cambria Math" panose="02040503050406030204" pitchFamily="18" charset="0"/>
                          </a:rPr>
                        </m:ctrlPr>
                      </m:dPr>
                      <m:e>
                        <m:r>
                          <a:rPr lang="en-US" sz="2000" i="1" kern="0">
                            <a:solidFill>
                              <a:schemeClr val="accent1"/>
                            </a:solidFill>
                            <a:latin typeface="Cambria Math" panose="02040503050406030204" pitchFamily="18" charset="0"/>
                          </a:rPr>
                          <m:t>𝛼</m:t>
                        </m:r>
                      </m:e>
                    </m:d>
                    <m:r>
                      <a:rPr lang="en-US" sz="2000" i="1" kern="0">
                        <a:solidFill>
                          <a:schemeClr val="accent1"/>
                        </a:solidFill>
                        <a:latin typeface="Cambria Math" panose="02040503050406030204" pitchFamily="18" charset="0"/>
                      </a:rPr>
                      <m:t>=</m:t>
                    </m:r>
                    <m:nary>
                      <m:naryPr>
                        <m:chr m:val="∏"/>
                        <m:limLoc m:val="subSup"/>
                        <m:ctrlPr>
                          <a:rPr lang="en-US" sz="2000" i="1" kern="0">
                            <a:solidFill>
                              <a:schemeClr val="accent1"/>
                            </a:solidFill>
                            <a:latin typeface="Cambria Math" panose="02040503050406030204" pitchFamily="18" charset="0"/>
                          </a:rPr>
                        </m:ctrlPr>
                      </m:naryPr>
                      <m:sub>
                        <m:r>
                          <m:rPr>
                            <m:brk m:alnAt="25"/>
                          </m:rPr>
                          <a:rPr lang="en-US" sz="2000" i="1" kern="0">
                            <a:solidFill>
                              <a:schemeClr val="accent1"/>
                            </a:solidFill>
                            <a:latin typeface="Cambria Math" panose="02040503050406030204" pitchFamily="18" charset="0"/>
                          </a:rPr>
                          <m:t>𝑗</m:t>
                        </m:r>
                        <m:r>
                          <a:rPr lang="en-US" sz="2000" i="1" kern="0">
                            <a:solidFill>
                              <a:schemeClr val="accent1"/>
                            </a:solidFill>
                            <a:latin typeface="Cambria Math" panose="02040503050406030204" pitchFamily="18" charset="0"/>
                          </a:rPr>
                          <m:t>=</m:t>
                        </m:r>
                        <m:r>
                          <a:rPr lang="en-US" sz="2000" i="1" kern="0">
                            <a:solidFill>
                              <a:schemeClr val="accent1"/>
                            </a:solidFill>
                            <a:latin typeface="Cambria Math" panose="02040503050406030204" pitchFamily="18" charset="0"/>
                          </a:rPr>
                          <m:t>1</m:t>
                        </m:r>
                      </m:sub>
                      <m:sup>
                        <m:r>
                          <a:rPr lang="en-US" sz="2000" i="1" kern="0">
                            <a:solidFill>
                              <a:schemeClr val="accent1"/>
                            </a:solidFill>
                            <a:latin typeface="Cambria Math" panose="02040503050406030204" pitchFamily="18" charset="0"/>
                          </a:rPr>
                          <m:t>𝑚</m:t>
                        </m:r>
                      </m:sup>
                      <m:e>
                        <m:d>
                          <m:dPr>
                            <m:ctrlPr>
                              <a:rPr lang="en-US" sz="2000" i="1" kern="0">
                                <a:solidFill>
                                  <a:schemeClr val="accent1"/>
                                </a:solidFill>
                                <a:latin typeface="Cambria Math" panose="02040503050406030204" pitchFamily="18" charset="0"/>
                              </a:rPr>
                            </m:ctrlPr>
                          </m:dPr>
                          <m:e>
                            <m:r>
                              <a:rPr lang="en-US" sz="2000" i="1" kern="0">
                                <a:solidFill>
                                  <a:schemeClr val="accent1"/>
                                </a:solidFill>
                                <a:latin typeface="Cambria Math" panose="02040503050406030204" pitchFamily="18" charset="0"/>
                              </a:rPr>
                              <m:t>𝛼</m:t>
                            </m:r>
                            <m:r>
                              <a:rPr lang="en-US" sz="2000" i="1" kern="0">
                                <a:solidFill>
                                  <a:schemeClr val="accent1"/>
                                </a:solidFill>
                                <a:latin typeface="Cambria Math" panose="02040503050406030204" pitchFamily="18" charset="0"/>
                              </a:rPr>
                              <m:t>−</m:t>
                            </m:r>
                            <m:sSub>
                              <m:sSubPr>
                                <m:ctrlPr>
                                  <a:rPr lang="en-US" sz="2000" i="1" kern="0">
                                    <a:solidFill>
                                      <a:schemeClr val="accent1"/>
                                    </a:solidFill>
                                    <a:latin typeface="Cambria Math" panose="02040503050406030204" pitchFamily="18" charset="0"/>
                                  </a:rPr>
                                </m:ctrlPr>
                              </m:sSubPr>
                              <m:e>
                                <m:r>
                                  <a:rPr lang="en-US" sz="2000" i="1" kern="0">
                                    <a:solidFill>
                                      <a:schemeClr val="accent1"/>
                                    </a:solidFill>
                                    <a:latin typeface="Cambria Math" panose="02040503050406030204" pitchFamily="18" charset="0"/>
                                  </a:rPr>
                                  <m:t>𝛼</m:t>
                                </m:r>
                              </m:e>
                              <m:sub>
                                <m:r>
                                  <a:rPr lang="en-US" sz="2000" i="1" kern="0">
                                    <a:solidFill>
                                      <a:schemeClr val="accent1"/>
                                    </a:solidFill>
                                    <a:latin typeface="Cambria Math" panose="02040503050406030204" pitchFamily="18" charset="0"/>
                                  </a:rPr>
                                  <m:t>𝑗</m:t>
                                </m:r>
                              </m:sub>
                            </m:sSub>
                          </m:e>
                        </m:d>
                      </m:e>
                    </m:nary>
                  </m:oMath>
                </a14:m>
                <a:r>
                  <a:rPr lang="en-US" sz="2000" kern="0" dirty="0">
                    <a:solidFill>
                      <a:schemeClr val="accent1"/>
                    </a:solidFill>
                  </a:rPr>
                  <a:t> </a:t>
                </a:r>
                <a:r>
                  <a:rPr lang="en-US" sz="2000" kern="0" dirty="0" smtClean="0">
                    <a:solidFill>
                      <a:schemeClr val="accent1"/>
                    </a:solidFill>
                  </a:rPr>
                  <a:t>, vanishing </a:t>
                </a:r>
                <a:r>
                  <a:rPr lang="en-US" sz="2000" kern="0" dirty="0">
                    <a:solidFill>
                      <a:schemeClr val="accent1"/>
                    </a:solidFill>
                  </a:rPr>
                  <a:t>on </a:t>
                </a:r>
                <a14:m>
                  <m:oMath xmlns:m="http://schemas.openxmlformats.org/officeDocument/2006/math">
                    <m:r>
                      <a:rPr lang="en-US" sz="2000" i="1" kern="0">
                        <a:solidFill>
                          <a:schemeClr val="accent1"/>
                        </a:solidFill>
                        <a:latin typeface="Cambria Math" panose="02040503050406030204" pitchFamily="18" charset="0"/>
                      </a:rPr>
                      <m:t>𝑆</m:t>
                    </m:r>
                  </m:oMath>
                </a14:m>
                <a:r>
                  <a:rPr lang="en-US" sz="2000" kern="0" dirty="0" smtClean="0">
                    <a:solidFill>
                      <a:schemeClr val="accent1"/>
                    </a:solidFill>
                  </a:rPr>
                  <a:t>.</a:t>
                </a:r>
                <a:endParaRPr lang="en-US" sz="2000" kern="0" dirty="0">
                  <a:solidFill>
                    <a:schemeClr val="accent1"/>
                  </a:solidFill>
                </a:endParaRPr>
              </a:p>
            </p:txBody>
          </p:sp>
        </mc:Choice>
        <mc:Fallback xmlns="">
          <p:sp>
            <p:nvSpPr>
              <p:cNvPr id="282" name="Rectangle 281"/>
              <p:cNvSpPr>
                <a:spLocks noRot="1" noChangeAspect="1" noMove="1" noResize="1" noEditPoints="1" noAdjustHandles="1" noChangeArrowheads="1" noChangeShapeType="1" noTextEdit="1"/>
              </p:cNvSpPr>
              <p:nvPr/>
            </p:nvSpPr>
            <p:spPr>
              <a:xfrm>
                <a:off x="155926" y="2775417"/>
                <a:ext cx="8771334" cy="1120371"/>
              </a:xfrm>
              <a:prstGeom prst="rect">
                <a:avLst/>
              </a:prstGeom>
              <a:blipFill rotWithShape="0">
                <a:blip r:embed="rId27"/>
                <a:stretch>
                  <a:fillRect l="-765" t="-2174" b="-61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3" name="Rectangle 282"/>
              <p:cNvSpPr/>
              <p:nvPr/>
            </p:nvSpPr>
            <p:spPr bwMode="auto">
              <a:xfrm>
                <a:off x="2104489" y="2075365"/>
                <a:ext cx="1745492" cy="225643"/>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lang="en-US" sz="1600" dirty="0" smtClean="0">
                    <a:solidFill>
                      <a:schemeClr val="tx1"/>
                    </a:solidFill>
                  </a:rPr>
                  <a:t>interpolate to </a:t>
                </a:r>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𝐴</m:t>
                        </m:r>
                      </m:e>
                      <m:sub>
                        <m:r>
                          <a:rPr lang="en-US" sz="1600" b="0" i="1" smtClean="0">
                            <a:solidFill>
                              <a:schemeClr val="tx1"/>
                            </a:solidFill>
                            <a:latin typeface="Cambria Math" panose="02040503050406030204" pitchFamily="18" charset="0"/>
                          </a:rPr>
                          <m:t>𝑖</m:t>
                        </m:r>
                      </m:sub>
                    </m:sSub>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𝛼</m:t>
                    </m:r>
                    <m:r>
                      <a:rPr lang="en-US" sz="1600" b="0" i="1" smtClean="0">
                        <a:solidFill>
                          <a:schemeClr val="tx1"/>
                        </a:solidFill>
                        <a:latin typeface="Cambria Math" panose="02040503050406030204" pitchFamily="18" charset="0"/>
                      </a:rPr>
                      <m:t>)</m:t>
                    </m:r>
                  </m:oMath>
                </a14:m>
                <a:endParaRPr kumimoji="0" lang="en-US" sz="1600" b="0" i="0" u="none" strike="noStrike" cap="none" normalizeH="0" baseline="0" dirty="0" smtClean="0">
                  <a:ln>
                    <a:noFill/>
                  </a:ln>
                  <a:solidFill>
                    <a:schemeClr val="tx1"/>
                  </a:solidFill>
                  <a:effectLst/>
                </a:endParaRPr>
              </a:p>
            </p:txBody>
          </p:sp>
        </mc:Choice>
        <mc:Fallback xmlns="">
          <p:sp>
            <p:nvSpPr>
              <p:cNvPr id="283" name="Rectangle 282"/>
              <p:cNvSpPr>
                <a:spLocks noRot="1" noChangeAspect="1" noMove="1" noResize="1" noEditPoints="1" noAdjustHandles="1" noChangeArrowheads="1" noChangeShapeType="1" noTextEdit="1"/>
              </p:cNvSpPr>
              <p:nvPr/>
            </p:nvSpPr>
            <p:spPr bwMode="auto">
              <a:xfrm>
                <a:off x="2104489" y="2075365"/>
                <a:ext cx="1745492" cy="225643"/>
              </a:xfrm>
              <a:prstGeom prst="rect">
                <a:avLst/>
              </a:prstGeom>
              <a:blipFill rotWithShape="0">
                <a:blip r:embed="rId28"/>
                <a:stretch>
                  <a:fillRect l="-5882" t="-35897" r="-4498" b="-46154"/>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Rectangle 283"/>
              <p:cNvSpPr/>
              <p:nvPr/>
            </p:nvSpPr>
            <p:spPr bwMode="auto">
              <a:xfrm>
                <a:off x="4399119" y="2075365"/>
                <a:ext cx="1741604" cy="225643"/>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lang="en-US" sz="1600" dirty="0" smtClean="0">
                    <a:solidFill>
                      <a:schemeClr val="tx1"/>
                    </a:solidFill>
                  </a:rPr>
                  <a:t>interpolate to </a:t>
                </a:r>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𝐵</m:t>
                        </m:r>
                      </m:e>
                      <m:sub>
                        <m:r>
                          <a:rPr lang="en-US" sz="1600" b="0" i="1" smtClean="0">
                            <a:solidFill>
                              <a:schemeClr val="tx1"/>
                            </a:solidFill>
                            <a:latin typeface="Cambria Math" panose="02040503050406030204" pitchFamily="18" charset="0"/>
                          </a:rPr>
                          <m:t>𝑖</m:t>
                        </m:r>
                      </m:sub>
                    </m:sSub>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𝛼</m:t>
                    </m:r>
                    <m:r>
                      <a:rPr lang="en-US" sz="1600" b="0" i="1" smtClean="0">
                        <a:solidFill>
                          <a:schemeClr val="tx1"/>
                        </a:solidFill>
                        <a:latin typeface="Cambria Math" panose="02040503050406030204" pitchFamily="18" charset="0"/>
                      </a:rPr>
                      <m:t>)</m:t>
                    </m:r>
                  </m:oMath>
                </a14:m>
                <a:endParaRPr kumimoji="0" lang="en-US" sz="1600" b="0" i="0" u="none" strike="noStrike" cap="none" normalizeH="0" baseline="0" dirty="0" smtClean="0">
                  <a:ln>
                    <a:noFill/>
                  </a:ln>
                  <a:solidFill>
                    <a:schemeClr val="tx1"/>
                  </a:solidFill>
                  <a:effectLst/>
                </a:endParaRPr>
              </a:p>
            </p:txBody>
          </p:sp>
        </mc:Choice>
        <mc:Fallback xmlns="">
          <p:sp>
            <p:nvSpPr>
              <p:cNvPr id="284" name="Rectangle 283"/>
              <p:cNvSpPr>
                <a:spLocks noRot="1" noChangeAspect="1" noMove="1" noResize="1" noEditPoints="1" noAdjustHandles="1" noChangeArrowheads="1" noChangeShapeType="1" noTextEdit="1"/>
              </p:cNvSpPr>
              <p:nvPr/>
            </p:nvSpPr>
            <p:spPr bwMode="auto">
              <a:xfrm>
                <a:off x="4399119" y="2075365"/>
                <a:ext cx="1741604" cy="225643"/>
              </a:xfrm>
              <a:prstGeom prst="rect">
                <a:avLst/>
              </a:prstGeom>
              <a:blipFill rotWithShape="0">
                <a:blip r:embed="rId29"/>
                <a:stretch>
                  <a:fillRect l="-6272" t="-35897" r="-4530" b="-46154"/>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Rectangle 284"/>
              <p:cNvSpPr/>
              <p:nvPr/>
            </p:nvSpPr>
            <p:spPr bwMode="auto">
              <a:xfrm>
                <a:off x="6802635" y="2075365"/>
                <a:ext cx="1694390" cy="225643"/>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lang="en-US" sz="1600" dirty="0" smtClean="0">
                    <a:solidFill>
                      <a:schemeClr val="tx1"/>
                    </a:solidFill>
                  </a:rPr>
                  <a:t>interpolate to </a:t>
                </a:r>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𝐶</m:t>
                        </m:r>
                      </m:e>
                      <m:sub>
                        <m:r>
                          <a:rPr lang="en-US" sz="1600" b="0" i="1" smtClean="0">
                            <a:solidFill>
                              <a:schemeClr val="tx1"/>
                            </a:solidFill>
                            <a:latin typeface="Cambria Math" panose="02040503050406030204" pitchFamily="18" charset="0"/>
                          </a:rPr>
                          <m:t>𝑖</m:t>
                        </m:r>
                      </m:sub>
                    </m:sSub>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𝛼</m:t>
                    </m:r>
                    <m:r>
                      <a:rPr lang="en-US" sz="1600" b="0" i="1" smtClean="0">
                        <a:solidFill>
                          <a:schemeClr val="tx1"/>
                        </a:solidFill>
                        <a:latin typeface="Cambria Math" panose="02040503050406030204" pitchFamily="18" charset="0"/>
                      </a:rPr>
                      <m:t>)</m:t>
                    </m:r>
                  </m:oMath>
                </a14:m>
                <a:endParaRPr kumimoji="0" lang="en-US" sz="1600" b="0" i="0" u="none" strike="noStrike" cap="none" normalizeH="0" baseline="0" dirty="0" smtClean="0">
                  <a:ln>
                    <a:noFill/>
                  </a:ln>
                  <a:solidFill>
                    <a:schemeClr val="tx1"/>
                  </a:solidFill>
                  <a:effectLst/>
                </a:endParaRPr>
              </a:p>
            </p:txBody>
          </p:sp>
        </mc:Choice>
        <mc:Fallback xmlns="">
          <p:sp>
            <p:nvSpPr>
              <p:cNvPr id="285" name="Rectangle 284"/>
              <p:cNvSpPr>
                <a:spLocks noRot="1" noChangeAspect="1" noMove="1" noResize="1" noEditPoints="1" noAdjustHandles="1" noChangeArrowheads="1" noChangeShapeType="1" noTextEdit="1"/>
              </p:cNvSpPr>
              <p:nvPr/>
            </p:nvSpPr>
            <p:spPr bwMode="auto">
              <a:xfrm>
                <a:off x="6802635" y="2075365"/>
                <a:ext cx="1694390" cy="225643"/>
              </a:xfrm>
              <a:prstGeom prst="rect">
                <a:avLst/>
              </a:prstGeom>
              <a:blipFill rotWithShape="0">
                <a:blip r:embed="rId30"/>
                <a:stretch>
                  <a:fillRect l="-7143" t="-35897" r="-5714" b="-46154"/>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TextBox 285"/>
              <p:cNvSpPr txBox="1"/>
              <p:nvPr/>
            </p:nvSpPr>
            <p:spPr>
              <a:xfrm>
                <a:off x="4399383" y="4952693"/>
                <a:ext cx="37773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286" name="TextBox 285"/>
              <p:cNvSpPr txBox="1">
                <a:spLocks noRot="1" noChangeAspect="1" noMove="1" noResize="1" noEditPoints="1" noAdjustHandles="1" noChangeArrowheads="1" noChangeShapeType="1" noTextEdit="1"/>
              </p:cNvSpPr>
              <p:nvPr/>
            </p:nvSpPr>
            <p:spPr>
              <a:xfrm>
                <a:off x="4399383" y="4952693"/>
                <a:ext cx="377732" cy="353943"/>
              </a:xfrm>
              <a:prstGeom prst="rect">
                <a:avLst/>
              </a:prstGeom>
              <a:blipFill rotWithShape="0">
                <a:blip r:embed="rId31"/>
                <a:stretch>
                  <a:fillRect/>
                </a:stretch>
              </a:blipFill>
            </p:spPr>
            <p:txBody>
              <a:bodyPr/>
              <a:lstStyle/>
              <a:p>
                <a:r>
                  <a:rPr lang="en-US">
                    <a:noFill/>
                  </a:rPr>
                  <a:t> </a:t>
                </a:r>
              </a:p>
            </p:txBody>
          </p:sp>
        </mc:Fallback>
      </mc:AlternateContent>
      <p:sp>
        <p:nvSpPr>
          <p:cNvPr id="289" name="Rectangle 288"/>
          <p:cNvSpPr/>
          <p:nvPr/>
        </p:nvSpPr>
        <p:spPr bwMode="auto">
          <a:xfrm>
            <a:off x="4246574" y="5116838"/>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290" name="Rectangle 289"/>
          <p:cNvSpPr/>
          <p:nvPr/>
        </p:nvSpPr>
        <p:spPr bwMode="auto">
          <a:xfrm>
            <a:off x="4639772" y="5116838"/>
            <a:ext cx="769548"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291" name="TextBox 290"/>
              <p:cNvSpPr txBox="1"/>
              <p:nvPr/>
            </p:nvSpPr>
            <p:spPr>
              <a:xfrm>
                <a:off x="4564334" y="5096025"/>
                <a:ext cx="909993"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𝐴</m:t>
                          </m:r>
                        </m:e>
                        <m:sub>
                          <m:r>
                            <a:rPr lang="en-US" sz="2000" b="0" i="0" smtClean="0">
                              <a:solidFill>
                                <a:schemeClr val="tx1"/>
                              </a:solidFill>
                              <a:latin typeface="Cambria Math" panose="02040503050406030204" pitchFamily="18" charset="0"/>
                            </a:rPr>
                            <m:t>1</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291" name="TextBox 290"/>
              <p:cNvSpPr txBox="1">
                <a:spLocks noRot="1" noChangeAspect="1" noMove="1" noResize="1" noEditPoints="1" noAdjustHandles="1" noChangeArrowheads="1" noChangeShapeType="1" noTextEdit="1"/>
              </p:cNvSpPr>
              <p:nvPr/>
            </p:nvSpPr>
            <p:spPr>
              <a:xfrm>
                <a:off x="4564334" y="5096025"/>
                <a:ext cx="909993" cy="353943"/>
              </a:xfrm>
              <a:prstGeom prst="rect">
                <a:avLst/>
              </a:prstGeom>
              <a:blipFill rotWithShape="0">
                <a:blip r:embed="rId32"/>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2" name="TextBox 291"/>
              <p:cNvSpPr txBox="1"/>
              <p:nvPr/>
            </p:nvSpPr>
            <p:spPr>
              <a:xfrm>
                <a:off x="4220686" y="5113560"/>
                <a:ext cx="377026" cy="32778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292" name="TextBox 291"/>
              <p:cNvSpPr txBox="1">
                <a:spLocks noRot="1" noChangeAspect="1" noMove="1" noResize="1" noEditPoints="1" noAdjustHandles="1" noChangeArrowheads="1" noChangeShapeType="1" noTextEdit="1"/>
              </p:cNvSpPr>
              <p:nvPr/>
            </p:nvSpPr>
            <p:spPr>
              <a:xfrm>
                <a:off x="4220686" y="5113560"/>
                <a:ext cx="377026" cy="327782"/>
              </a:xfrm>
              <a:prstGeom prst="rect">
                <a:avLst/>
              </a:prstGeom>
              <a:blipFill rotWithShape="0">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3" name="TextBox 292"/>
              <p:cNvSpPr txBox="1"/>
              <p:nvPr/>
            </p:nvSpPr>
            <p:spPr>
              <a:xfrm>
                <a:off x="4217030" y="5429451"/>
                <a:ext cx="39921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293" name="TextBox 292"/>
              <p:cNvSpPr txBox="1">
                <a:spLocks noRot="1" noChangeAspect="1" noMove="1" noResize="1" noEditPoints="1" noAdjustHandles="1" noChangeArrowheads="1" noChangeShapeType="1" noTextEdit="1"/>
              </p:cNvSpPr>
              <p:nvPr/>
            </p:nvSpPr>
            <p:spPr>
              <a:xfrm>
                <a:off x="4217030" y="5429451"/>
                <a:ext cx="399212" cy="353943"/>
              </a:xfrm>
              <a:prstGeom prst="rect">
                <a:avLst/>
              </a:prstGeom>
              <a:blipFill rotWithShape="0">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4" name="TextBox 293"/>
              <p:cNvSpPr txBox="1"/>
              <p:nvPr/>
            </p:nvSpPr>
            <p:spPr>
              <a:xfrm>
                <a:off x="4214722" y="5750446"/>
                <a:ext cx="40382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294" name="TextBox 293"/>
              <p:cNvSpPr txBox="1">
                <a:spLocks noRot="1" noChangeAspect="1" noMove="1" noResize="1" noEditPoints="1" noAdjustHandles="1" noChangeArrowheads="1" noChangeShapeType="1" noTextEdit="1"/>
              </p:cNvSpPr>
              <p:nvPr/>
            </p:nvSpPr>
            <p:spPr>
              <a:xfrm>
                <a:off x="4214722" y="5750446"/>
                <a:ext cx="403828" cy="353943"/>
              </a:xfrm>
              <a:prstGeom prst="rect">
                <a:avLst/>
              </a:prstGeom>
              <a:blipFill rotWithShape="0">
                <a:blip r:embed="rId35"/>
                <a:stretch>
                  <a:fillRect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5" name="TextBox 294"/>
              <p:cNvSpPr txBox="1"/>
              <p:nvPr/>
            </p:nvSpPr>
            <p:spPr>
              <a:xfrm>
                <a:off x="4225141" y="6221119"/>
                <a:ext cx="382989"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295" name="TextBox 294"/>
              <p:cNvSpPr txBox="1">
                <a:spLocks noRot="1" noChangeAspect="1" noMove="1" noResize="1" noEditPoints="1" noAdjustHandles="1" noChangeArrowheads="1" noChangeShapeType="1" noTextEdit="1"/>
              </p:cNvSpPr>
              <p:nvPr/>
            </p:nvSpPr>
            <p:spPr>
              <a:xfrm>
                <a:off x="4225141" y="6221119"/>
                <a:ext cx="382989" cy="353943"/>
              </a:xfrm>
              <a:prstGeom prst="rect">
                <a:avLst/>
              </a:prstGeom>
              <a:blipFill rotWithShape="0">
                <a:blip r:embed="rId36"/>
                <a:stretch>
                  <a:fillRect/>
                </a:stretch>
              </a:blipFill>
            </p:spPr>
            <p:txBody>
              <a:bodyPr/>
              <a:lstStyle/>
              <a:p>
                <a:r>
                  <a:rPr lang="en-US">
                    <a:noFill/>
                  </a:rPr>
                  <a:t> </a:t>
                </a:r>
              </a:p>
            </p:txBody>
          </p:sp>
        </mc:Fallback>
      </mc:AlternateContent>
      <p:cxnSp>
        <p:nvCxnSpPr>
          <p:cNvPr id="296" name="Straight Connector 295"/>
          <p:cNvCxnSpPr/>
          <p:nvPr/>
        </p:nvCxnSpPr>
        <p:spPr bwMode="auto">
          <a:xfrm>
            <a:off x="4246574" y="5361675"/>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97" name="Straight Connector 296"/>
          <p:cNvCxnSpPr/>
          <p:nvPr/>
        </p:nvCxnSpPr>
        <p:spPr bwMode="auto">
          <a:xfrm>
            <a:off x="4246574" y="5758051"/>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298" name="Straight Connector 297"/>
          <p:cNvCxnSpPr/>
          <p:nvPr/>
        </p:nvCxnSpPr>
        <p:spPr bwMode="auto">
          <a:xfrm>
            <a:off x="4246574" y="6122292"/>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24" name="TextBox 323"/>
              <p:cNvSpPr txBox="1"/>
              <p:nvPr/>
            </p:nvSpPr>
            <p:spPr>
              <a:xfrm>
                <a:off x="1969065" y="4553486"/>
                <a:ext cx="6957674" cy="446020"/>
              </a:xfrm>
              <a:prstGeom prst="rect">
                <a:avLst/>
              </a:prstGeom>
              <a:noFill/>
            </p:spPr>
            <p:txBody>
              <a:bodyPr wrap="none" rtlCol="0">
                <a:spAutoFit/>
              </a:bodyPr>
              <a:lstStyle/>
              <a:p>
                <a:pPr algn="l"/>
                <a:r>
                  <a:rPr lang="en-US" sz="2400" b="0" dirty="0" smtClean="0">
                    <a:solidFill>
                      <a:schemeClr val="tx1"/>
                    </a:solidFill>
                  </a:rPr>
                  <a:t> Let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𝑃</m:t>
                        </m:r>
                      </m:e>
                      <m:sub>
                        <m:r>
                          <a:rPr lang="en-US" sz="2400" b="0" i="1" smtClean="0">
                            <a:solidFill>
                              <a:schemeClr val="tx1"/>
                            </a:solidFill>
                            <a:latin typeface="Cambria Math" panose="02040503050406030204" pitchFamily="18" charset="0"/>
                          </a:rPr>
                          <m:t>𝑥</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𝑦</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𝑧</m:t>
                        </m:r>
                      </m:sub>
                    </m:sSub>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𝛼</m:t>
                        </m:r>
                      </m:e>
                    </m:d>
                    <m:r>
                      <a:rPr lang="en-US" sz="2400" b="0" i="1" smtClean="0">
                        <a:solidFill>
                          <a:schemeClr val="tx1"/>
                        </a:solidFill>
                        <a:latin typeface="Cambria Math" panose="02040503050406030204" pitchFamily="18" charset="0"/>
                      </a:rPr>
                      <m:t>= </m:t>
                    </m:r>
                    <m:sSub>
                      <m:sSubPr>
                        <m:ctrlPr>
                          <a:rPr lang="en-US" sz="2400" i="1">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𝐴</m:t>
                        </m:r>
                      </m:e>
                      <m:sub>
                        <m:r>
                          <a:rPr lang="en-US" sz="2400" i="1">
                            <a:solidFill>
                              <a:schemeClr val="tx1"/>
                            </a:solidFill>
                            <a:latin typeface="Cambria Math" panose="02040503050406030204" pitchFamily="18" charset="0"/>
                          </a:rPr>
                          <m:t>𝑥</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𝑧</m:t>
                        </m:r>
                      </m:sub>
                    </m:sSub>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𝛼</m:t>
                        </m:r>
                      </m:e>
                    </m:d>
                    <m:r>
                      <a:rPr lang="en-US" sz="2400" b="0" i="1" smtClean="0">
                        <a:solidFill>
                          <a:schemeClr val="tx1"/>
                        </a:solidFill>
                        <a:latin typeface="Cambria Math" panose="02040503050406030204" pitchFamily="18" charset="0"/>
                      </a:rPr>
                      <m:t>  ⋅  </m:t>
                    </m:r>
                    <m:sSub>
                      <m:sSubPr>
                        <m:ctrlPr>
                          <a:rPr lang="en-US" sz="2400" i="1">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𝐵</m:t>
                        </m:r>
                      </m:e>
                      <m:sub>
                        <m:r>
                          <a:rPr lang="en-US" sz="2400" i="1">
                            <a:solidFill>
                              <a:schemeClr val="tx1"/>
                            </a:solidFill>
                            <a:latin typeface="Cambria Math" panose="02040503050406030204" pitchFamily="18" charset="0"/>
                          </a:rPr>
                          <m:t>𝑥</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𝑧</m:t>
                        </m:r>
                      </m:sub>
                    </m:sSub>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𝛼</m:t>
                        </m:r>
                      </m:e>
                    </m:d>
                    <m:r>
                      <a:rPr lang="en-US" sz="2400" b="0" i="1">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 −  </m:t>
                    </m:r>
                    <m:sSub>
                      <m:sSubPr>
                        <m:ctrlPr>
                          <a:rPr lang="en-US" sz="2400" i="1">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i="1">
                            <a:solidFill>
                              <a:schemeClr val="tx1"/>
                            </a:solidFill>
                            <a:latin typeface="Cambria Math" panose="02040503050406030204" pitchFamily="18" charset="0"/>
                          </a:rPr>
                          <m:t>𝑥</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𝑧</m:t>
                        </m:r>
                      </m:sub>
                    </m:sSub>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𝛼</m:t>
                        </m:r>
                      </m:e>
                    </m:d>
                  </m:oMath>
                </a14:m>
                <a:endParaRPr lang="en-US" sz="2400" dirty="0">
                  <a:solidFill>
                    <a:schemeClr val="tx1"/>
                  </a:solidFill>
                </a:endParaRPr>
              </a:p>
            </p:txBody>
          </p:sp>
        </mc:Choice>
        <mc:Fallback xmlns="">
          <p:sp>
            <p:nvSpPr>
              <p:cNvPr id="324" name="TextBox 323"/>
              <p:cNvSpPr txBox="1">
                <a:spLocks noRot="1" noChangeAspect="1" noMove="1" noResize="1" noEditPoints="1" noAdjustHandles="1" noChangeArrowheads="1" noChangeShapeType="1" noTextEdit="1"/>
              </p:cNvSpPr>
              <p:nvPr/>
            </p:nvSpPr>
            <p:spPr>
              <a:xfrm>
                <a:off x="1969065" y="4553486"/>
                <a:ext cx="6957674" cy="446020"/>
              </a:xfrm>
              <a:prstGeom prst="rect">
                <a:avLst/>
              </a:prstGeom>
              <a:blipFill rotWithShape="0">
                <a:blip r:embed="rId37"/>
                <a:stretch>
                  <a:fillRect l="-88" t="-20548" b="-246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5" name="TextBox 324"/>
              <p:cNvSpPr txBox="1"/>
              <p:nvPr/>
            </p:nvSpPr>
            <p:spPr>
              <a:xfrm>
                <a:off x="4564334" y="6355301"/>
                <a:ext cx="920317"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𝐴</m:t>
                          </m:r>
                        </m:e>
                        <m:sub>
                          <m:r>
                            <a:rPr lang="en-US" sz="2000" b="0" i="1" smtClean="0">
                              <a:solidFill>
                                <a:schemeClr val="tx1"/>
                              </a:solidFill>
                              <a:latin typeface="Cambria Math" panose="02040503050406030204" pitchFamily="18" charset="0"/>
                            </a:rPr>
                            <m:t>𝑘</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25" name="TextBox 324"/>
              <p:cNvSpPr txBox="1">
                <a:spLocks noRot="1" noChangeAspect="1" noMove="1" noResize="1" noEditPoints="1" noAdjustHandles="1" noChangeArrowheads="1" noChangeShapeType="1" noTextEdit="1"/>
              </p:cNvSpPr>
              <p:nvPr/>
            </p:nvSpPr>
            <p:spPr>
              <a:xfrm>
                <a:off x="4564334" y="6355301"/>
                <a:ext cx="920317" cy="353943"/>
              </a:xfrm>
              <a:prstGeom prst="rect">
                <a:avLst/>
              </a:prstGeom>
              <a:blipFill rotWithShape="0">
                <a:blip r:embed="rId38"/>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6" name="TextBox 325"/>
              <p:cNvSpPr txBox="1"/>
              <p:nvPr/>
            </p:nvSpPr>
            <p:spPr>
              <a:xfrm>
                <a:off x="4607464" y="5822736"/>
                <a:ext cx="33534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26" name="TextBox 325"/>
              <p:cNvSpPr txBox="1">
                <a:spLocks noRot="1" noChangeAspect="1" noMove="1" noResize="1" noEditPoints="1" noAdjustHandles="1" noChangeArrowheads="1" noChangeShapeType="1" noTextEdit="1"/>
              </p:cNvSpPr>
              <p:nvPr/>
            </p:nvSpPr>
            <p:spPr>
              <a:xfrm>
                <a:off x="4607464" y="5822736"/>
                <a:ext cx="335348" cy="353943"/>
              </a:xfrm>
              <a:prstGeom prst="rect">
                <a:avLst/>
              </a:prstGeom>
              <a:blipFill rotWithShape="0">
                <a:blip r:embed="rId3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8" name="TextBox 337"/>
              <p:cNvSpPr txBox="1"/>
              <p:nvPr/>
            </p:nvSpPr>
            <p:spPr>
              <a:xfrm>
                <a:off x="6028653" y="4952693"/>
                <a:ext cx="37773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338" name="TextBox 337"/>
              <p:cNvSpPr txBox="1">
                <a:spLocks noRot="1" noChangeAspect="1" noMove="1" noResize="1" noEditPoints="1" noAdjustHandles="1" noChangeArrowheads="1" noChangeShapeType="1" noTextEdit="1"/>
              </p:cNvSpPr>
              <p:nvPr/>
            </p:nvSpPr>
            <p:spPr>
              <a:xfrm>
                <a:off x="6028653" y="4952693"/>
                <a:ext cx="377732" cy="353943"/>
              </a:xfrm>
              <a:prstGeom prst="rect">
                <a:avLst/>
              </a:prstGeom>
              <a:blipFill rotWithShape="0">
                <a:blip r:embed="rId40"/>
                <a:stretch>
                  <a:fillRect/>
                </a:stretch>
              </a:blipFill>
            </p:spPr>
            <p:txBody>
              <a:bodyPr/>
              <a:lstStyle/>
              <a:p>
                <a:r>
                  <a:rPr lang="en-US">
                    <a:noFill/>
                  </a:rPr>
                  <a:t> </a:t>
                </a:r>
              </a:p>
            </p:txBody>
          </p:sp>
        </mc:Fallback>
      </mc:AlternateContent>
      <p:sp>
        <p:nvSpPr>
          <p:cNvPr id="339" name="Rectangle 338"/>
          <p:cNvSpPr/>
          <p:nvPr/>
        </p:nvSpPr>
        <p:spPr bwMode="auto">
          <a:xfrm>
            <a:off x="5875844" y="5116838"/>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340" name="Rectangle 339"/>
          <p:cNvSpPr/>
          <p:nvPr/>
        </p:nvSpPr>
        <p:spPr bwMode="auto">
          <a:xfrm>
            <a:off x="6269042" y="5116838"/>
            <a:ext cx="769548"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341" name="TextBox 340"/>
              <p:cNvSpPr txBox="1"/>
              <p:nvPr/>
            </p:nvSpPr>
            <p:spPr>
              <a:xfrm>
                <a:off x="6193604" y="5087399"/>
                <a:ext cx="905120"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𝐵</m:t>
                          </m:r>
                        </m:e>
                        <m:sub>
                          <m:r>
                            <a:rPr lang="en-US" sz="2000" b="0" i="0" smtClean="0">
                              <a:solidFill>
                                <a:schemeClr val="tx1"/>
                              </a:solidFill>
                              <a:latin typeface="Cambria Math" panose="02040503050406030204" pitchFamily="18" charset="0"/>
                            </a:rPr>
                            <m:t>1</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41" name="TextBox 340"/>
              <p:cNvSpPr txBox="1">
                <a:spLocks noRot="1" noChangeAspect="1" noMove="1" noResize="1" noEditPoints="1" noAdjustHandles="1" noChangeArrowheads="1" noChangeShapeType="1" noTextEdit="1"/>
              </p:cNvSpPr>
              <p:nvPr/>
            </p:nvSpPr>
            <p:spPr>
              <a:xfrm>
                <a:off x="6193604" y="5087399"/>
                <a:ext cx="905120" cy="353943"/>
              </a:xfrm>
              <a:prstGeom prst="rect">
                <a:avLst/>
              </a:prstGeom>
              <a:blipFill rotWithShape="0">
                <a:blip r:embed="rId41"/>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2" name="TextBox 341"/>
              <p:cNvSpPr txBox="1"/>
              <p:nvPr/>
            </p:nvSpPr>
            <p:spPr>
              <a:xfrm>
                <a:off x="5849956" y="5113560"/>
                <a:ext cx="377026" cy="32778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342" name="TextBox 341"/>
              <p:cNvSpPr txBox="1">
                <a:spLocks noRot="1" noChangeAspect="1" noMove="1" noResize="1" noEditPoints="1" noAdjustHandles="1" noChangeArrowheads="1" noChangeShapeType="1" noTextEdit="1"/>
              </p:cNvSpPr>
              <p:nvPr/>
            </p:nvSpPr>
            <p:spPr>
              <a:xfrm>
                <a:off x="5849956" y="5113560"/>
                <a:ext cx="377026" cy="327782"/>
              </a:xfrm>
              <a:prstGeom prst="rect">
                <a:avLst/>
              </a:prstGeom>
              <a:blipFill rotWithShape="0">
                <a:blip r:embed="rId4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3" name="TextBox 342"/>
              <p:cNvSpPr txBox="1"/>
              <p:nvPr/>
            </p:nvSpPr>
            <p:spPr>
              <a:xfrm>
                <a:off x="5846300" y="5429451"/>
                <a:ext cx="39921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343" name="TextBox 342"/>
              <p:cNvSpPr txBox="1">
                <a:spLocks noRot="1" noChangeAspect="1" noMove="1" noResize="1" noEditPoints="1" noAdjustHandles="1" noChangeArrowheads="1" noChangeShapeType="1" noTextEdit="1"/>
              </p:cNvSpPr>
              <p:nvPr/>
            </p:nvSpPr>
            <p:spPr>
              <a:xfrm>
                <a:off x="5846300" y="5429451"/>
                <a:ext cx="399212" cy="353943"/>
              </a:xfrm>
              <a:prstGeom prst="rect">
                <a:avLst/>
              </a:prstGeom>
              <a:blipFill rotWithShape="0">
                <a:blip r:embed="rId4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4" name="TextBox 343"/>
              <p:cNvSpPr txBox="1"/>
              <p:nvPr/>
            </p:nvSpPr>
            <p:spPr>
              <a:xfrm>
                <a:off x="5843992" y="5750446"/>
                <a:ext cx="40382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344" name="TextBox 343"/>
              <p:cNvSpPr txBox="1">
                <a:spLocks noRot="1" noChangeAspect="1" noMove="1" noResize="1" noEditPoints="1" noAdjustHandles="1" noChangeArrowheads="1" noChangeShapeType="1" noTextEdit="1"/>
              </p:cNvSpPr>
              <p:nvPr/>
            </p:nvSpPr>
            <p:spPr>
              <a:xfrm>
                <a:off x="5843992" y="5750446"/>
                <a:ext cx="403828" cy="353943"/>
              </a:xfrm>
              <a:prstGeom prst="rect">
                <a:avLst/>
              </a:prstGeom>
              <a:blipFill rotWithShape="0">
                <a:blip r:embed="rId44"/>
                <a:stretch>
                  <a:fillRect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5" name="TextBox 344"/>
              <p:cNvSpPr txBox="1"/>
              <p:nvPr/>
            </p:nvSpPr>
            <p:spPr>
              <a:xfrm>
                <a:off x="5854411" y="6221119"/>
                <a:ext cx="382989"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345" name="TextBox 344"/>
              <p:cNvSpPr txBox="1">
                <a:spLocks noRot="1" noChangeAspect="1" noMove="1" noResize="1" noEditPoints="1" noAdjustHandles="1" noChangeArrowheads="1" noChangeShapeType="1" noTextEdit="1"/>
              </p:cNvSpPr>
              <p:nvPr/>
            </p:nvSpPr>
            <p:spPr>
              <a:xfrm>
                <a:off x="5854411" y="6221119"/>
                <a:ext cx="382989" cy="353943"/>
              </a:xfrm>
              <a:prstGeom prst="rect">
                <a:avLst/>
              </a:prstGeom>
              <a:blipFill rotWithShape="0">
                <a:blip r:embed="rId45"/>
                <a:stretch>
                  <a:fillRect/>
                </a:stretch>
              </a:blipFill>
            </p:spPr>
            <p:txBody>
              <a:bodyPr/>
              <a:lstStyle/>
              <a:p>
                <a:r>
                  <a:rPr lang="en-US">
                    <a:noFill/>
                  </a:rPr>
                  <a:t> </a:t>
                </a:r>
              </a:p>
            </p:txBody>
          </p:sp>
        </mc:Fallback>
      </mc:AlternateContent>
      <p:cxnSp>
        <p:nvCxnSpPr>
          <p:cNvPr id="346" name="Straight Connector 345"/>
          <p:cNvCxnSpPr/>
          <p:nvPr/>
        </p:nvCxnSpPr>
        <p:spPr bwMode="auto">
          <a:xfrm>
            <a:off x="5875844" y="5361675"/>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347" name="Straight Connector 346"/>
          <p:cNvCxnSpPr/>
          <p:nvPr/>
        </p:nvCxnSpPr>
        <p:spPr bwMode="auto">
          <a:xfrm>
            <a:off x="5875844" y="5758051"/>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348" name="Straight Connector 347"/>
          <p:cNvCxnSpPr/>
          <p:nvPr/>
        </p:nvCxnSpPr>
        <p:spPr bwMode="auto">
          <a:xfrm>
            <a:off x="5875844" y="6122292"/>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49" name="TextBox 348"/>
              <p:cNvSpPr txBox="1"/>
              <p:nvPr/>
            </p:nvSpPr>
            <p:spPr>
              <a:xfrm>
                <a:off x="6193604" y="5338178"/>
                <a:ext cx="905120"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𝐵</m:t>
                          </m:r>
                        </m:e>
                        <m:sub>
                          <m:r>
                            <a:rPr lang="en-US" sz="2000" b="0" i="1" smtClean="0">
                              <a:solidFill>
                                <a:schemeClr val="tx1"/>
                              </a:solidFill>
                              <a:latin typeface="Cambria Math" panose="02040503050406030204" pitchFamily="18" charset="0"/>
                            </a:rPr>
                            <m:t>2</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49" name="TextBox 348"/>
              <p:cNvSpPr txBox="1">
                <a:spLocks noRot="1" noChangeAspect="1" noMove="1" noResize="1" noEditPoints="1" noAdjustHandles="1" noChangeArrowheads="1" noChangeShapeType="1" noTextEdit="1"/>
              </p:cNvSpPr>
              <p:nvPr/>
            </p:nvSpPr>
            <p:spPr>
              <a:xfrm>
                <a:off x="6193604" y="5338178"/>
                <a:ext cx="905120" cy="353943"/>
              </a:xfrm>
              <a:prstGeom prst="rect">
                <a:avLst/>
              </a:prstGeom>
              <a:blipFill rotWithShape="0">
                <a:blip r:embed="rId46"/>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0" name="TextBox 349"/>
              <p:cNvSpPr txBox="1"/>
              <p:nvPr/>
            </p:nvSpPr>
            <p:spPr>
              <a:xfrm>
                <a:off x="6228108" y="6355301"/>
                <a:ext cx="920317"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𝐵</m:t>
                          </m:r>
                        </m:e>
                        <m:sub>
                          <m:r>
                            <a:rPr lang="en-US" sz="2000" b="0" i="1" smtClean="0">
                              <a:solidFill>
                                <a:schemeClr val="tx1"/>
                              </a:solidFill>
                              <a:latin typeface="Cambria Math" panose="02040503050406030204" pitchFamily="18" charset="0"/>
                            </a:rPr>
                            <m:t>𝑘</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50" name="TextBox 349"/>
              <p:cNvSpPr txBox="1">
                <a:spLocks noRot="1" noChangeAspect="1" noMove="1" noResize="1" noEditPoints="1" noAdjustHandles="1" noChangeArrowheads="1" noChangeShapeType="1" noTextEdit="1"/>
              </p:cNvSpPr>
              <p:nvPr/>
            </p:nvSpPr>
            <p:spPr>
              <a:xfrm>
                <a:off x="6228108" y="6355301"/>
                <a:ext cx="920317" cy="353943"/>
              </a:xfrm>
              <a:prstGeom prst="rect">
                <a:avLst/>
              </a:prstGeom>
              <a:blipFill rotWithShape="0">
                <a:blip r:embed="rId47"/>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1" name="TextBox 350"/>
              <p:cNvSpPr txBox="1"/>
              <p:nvPr/>
            </p:nvSpPr>
            <p:spPr>
              <a:xfrm>
                <a:off x="6236734" y="5822736"/>
                <a:ext cx="33534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51" name="TextBox 350"/>
              <p:cNvSpPr txBox="1">
                <a:spLocks noRot="1" noChangeAspect="1" noMove="1" noResize="1" noEditPoints="1" noAdjustHandles="1" noChangeArrowheads="1" noChangeShapeType="1" noTextEdit="1"/>
              </p:cNvSpPr>
              <p:nvPr/>
            </p:nvSpPr>
            <p:spPr>
              <a:xfrm>
                <a:off x="6236734" y="5822736"/>
                <a:ext cx="335348" cy="353943"/>
              </a:xfrm>
              <a:prstGeom prst="rect">
                <a:avLst/>
              </a:prstGeom>
              <a:blipFill rotWithShape="0">
                <a:blip r:embed="rId4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2" name="TextBox 351"/>
              <p:cNvSpPr txBox="1"/>
              <p:nvPr/>
            </p:nvSpPr>
            <p:spPr>
              <a:xfrm>
                <a:off x="7772891" y="4952693"/>
                <a:ext cx="37773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352" name="TextBox 351"/>
              <p:cNvSpPr txBox="1">
                <a:spLocks noRot="1" noChangeAspect="1" noMove="1" noResize="1" noEditPoints="1" noAdjustHandles="1" noChangeArrowheads="1" noChangeShapeType="1" noTextEdit="1"/>
              </p:cNvSpPr>
              <p:nvPr/>
            </p:nvSpPr>
            <p:spPr>
              <a:xfrm>
                <a:off x="7772891" y="4952693"/>
                <a:ext cx="377732" cy="353943"/>
              </a:xfrm>
              <a:prstGeom prst="rect">
                <a:avLst/>
              </a:prstGeom>
              <a:blipFill rotWithShape="0">
                <a:blip r:embed="rId49"/>
                <a:stretch>
                  <a:fillRect/>
                </a:stretch>
              </a:blipFill>
            </p:spPr>
            <p:txBody>
              <a:bodyPr/>
              <a:lstStyle/>
              <a:p>
                <a:r>
                  <a:rPr lang="en-US">
                    <a:noFill/>
                  </a:rPr>
                  <a:t> </a:t>
                </a:r>
              </a:p>
            </p:txBody>
          </p:sp>
        </mc:Fallback>
      </mc:AlternateContent>
      <p:sp>
        <p:nvSpPr>
          <p:cNvPr id="353" name="Rectangle 352"/>
          <p:cNvSpPr/>
          <p:nvPr/>
        </p:nvSpPr>
        <p:spPr bwMode="auto">
          <a:xfrm>
            <a:off x="7620082" y="5116838"/>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354" name="Rectangle 353"/>
          <p:cNvSpPr/>
          <p:nvPr/>
        </p:nvSpPr>
        <p:spPr bwMode="auto">
          <a:xfrm>
            <a:off x="8013280" y="5116838"/>
            <a:ext cx="769548"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355" name="TextBox 354"/>
              <p:cNvSpPr txBox="1"/>
              <p:nvPr/>
            </p:nvSpPr>
            <p:spPr>
              <a:xfrm>
                <a:off x="7937842" y="5087399"/>
                <a:ext cx="87940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0" smtClean="0">
                              <a:solidFill>
                                <a:schemeClr val="tx1"/>
                              </a:solidFill>
                              <a:latin typeface="Cambria Math" panose="02040503050406030204" pitchFamily="18" charset="0"/>
                            </a:rPr>
                            <m:t>1</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55" name="TextBox 354"/>
              <p:cNvSpPr txBox="1">
                <a:spLocks noRot="1" noChangeAspect="1" noMove="1" noResize="1" noEditPoints="1" noAdjustHandles="1" noChangeArrowheads="1" noChangeShapeType="1" noTextEdit="1"/>
              </p:cNvSpPr>
              <p:nvPr/>
            </p:nvSpPr>
            <p:spPr>
              <a:xfrm>
                <a:off x="7937842" y="5087399"/>
                <a:ext cx="879408" cy="353943"/>
              </a:xfrm>
              <a:prstGeom prst="rect">
                <a:avLst/>
              </a:prstGeom>
              <a:blipFill rotWithShape="0">
                <a:blip r:embed="rId50"/>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6" name="TextBox 355"/>
              <p:cNvSpPr txBox="1"/>
              <p:nvPr/>
            </p:nvSpPr>
            <p:spPr>
              <a:xfrm>
                <a:off x="7594194" y="5113560"/>
                <a:ext cx="377026" cy="32778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356" name="TextBox 355"/>
              <p:cNvSpPr txBox="1">
                <a:spLocks noRot="1" noChangeAspect="1" noMove="1" noResize="1" noEditPoints="1" noAdjustHandles="1" noChangeArrowheads="1" noChangeShapeType="1" noTextEdit="1"/>
              </p:cNvSpPr>
              <p:nvPr/>
            </p:nvSpPr>
            <p:spPr>
              <a:xfrm>
                <a:off x="7594194" y="5113560"/>
                <a:ext cx="377026" cy="327782"/>
              </a:xfrm>
              <a:prstGeom prst="rect">
                <a:avLst/>
              </a:prstGeom>
              <a:blipFill rotWithShape="0">
                <a:blip r:embed="rId5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7" name="TextBox 356"/>
              <p:cNvSpPr txBox="1"/>
              <p:nvPr/>
            </p:nvSpPr>
            <p:spPr>
              <a:xfrm>
                <a:off x="7590538" y="5429451"/>
                <a:ext cx="39921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357" name="TextBox 356"/>
              <p:cNvSpPr txBox="1">
                <a:spLocks noRot="1" noChangeAspect="1" noMove="1" noResize="1" noEditPoints="1" noAdjustHandles="1" noChangeArrowheads="1" noChangeShapeType="1" noTextEdit="1"/>
              </p:cNvSpPr>
              <p:nvPr/>
            </p:nvSpPr>
            <p:spPr>
              <a:xfrm>
                <a:off x="7590538" y="5429451"/>
                <a:ext cx="399212" cy="353943"/>
              </a:xfrm>
              <a:prstGeom prst="rect">
                <a:avLst/>
              </a:prstGeom>
              <a:blipFill rotWithShape="0">
                <a:blip r:embed="rId5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8" name="TextBox 357"/>
              <p:cNvSpPr txBox="1"/>
              <p:nvPr/>
            </p:nvSpPr>
            <p:spPr>
              <a:xfrm>
                <a:off x="7588230" y="5750446"/>
                <a:ext cx="40382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358" name="TextBox 357"/>
              <p:cNvSpPr txBox="1">
                <a:spLocks noRot="1" noChangeAspect="1" noMove="1" noResize="1" noEditPoints="1" noAdjustHandles="1" noChangeArrowheads="1" noChangeShapeType="1" noTextEdit="1"/>
              </p:cNvSpPr>
              <p:nvPr/>
            </p:nvSpPr>
            <p:spPr>
              <a:xfrm>
                <a:off x="7588230" y="5750446"/>
                <a:ext cx="403828" cy="353943"/>
              </a:xfrm>
              <a:prstGeom prst="rect">
                <a:avLst/>
              </a:prstGeom>
              <a:blipFill rotWithShape="0">
                <a:blip r:embed="rId53"/>
                <a:stretch>
                  <a:fillRect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9" name="TextBox 358"/>
              <p:cNvSpPr txBox="1"/>
              <p:nvPr/>
            </p:nvSpPr>
            <p:spPr>
              <a:xfrm>
                <a:off x="7598649" y="6221119"/>
                <a:ext cx="382989"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359" name="TextBox 358"/>
              <p:cNvSpPr txBox="1">
                <a:spLocks noRot="1" noChangeAspect="1" noMove="1" noResize="1" noEditPoints="1" noAdjustHandles="1" noChangeArrowheads="1" noChangeShapeType="1" noTextEdit="1"/>
              </p:cNvSpPr>
              <p:nvPr/>
            </p:nvSpPr>
            <p:spPr>
              <a:xfrm>
                <a:off x="7598649" y="6221119"/>
                <a:ext cx="382989" cy="353943"/>
              </a:xfrm>
              <a:prstGeom prst="rect">
                <a:avLst/>
              </a:prstGeom>
              <a:blipFill rotWithShape="0">
                <a:blip r:embed="rId54"/>
                <a:stretch>
                  <a:fillRect/>
                </a:stretch>
              </a:blipFill>
            </p:spPr>
            <p:txBody>
              <a:bodyPr/>
              <a:lstStyle/>
              <a:p>
                <a:r>
                  <a:rPr lang="en-US">
                    <a:noFill/>
                  </a:rPr>
                  <a:t> </a:t>
                </a:r>
              </a:p>
            </p:txBody>
          </p:sp>
        </mc:Fallback>
      </mc:AlternateContent>
      <p:cxnSp>
        <p:nvCxnSpPr>
          <p:cNvPr id="360" name="Straight Connector 359"/>
          <p:cNvCxnSpPr/>
          <p:nvPr/>
        </p:nvCxnSpPr>
        <p:spPr bwMode="auto">
          <a:xfrm>
            <a:off x="7620082" y="5361675"/>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63" name="TextBox 362"/>
              <p:cNvSpPr txBox="1"/>
              <p:nvPr/>
            </p:nvSpPr>
            <p:spPr>
              <a:xfrm>
                <a:off x="7937842" y="5338178"/>
                <a:ext cx="885371"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2</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63" name="TextBox 362"/>
              <p:cNvSpPr txBox="1">
                <a:spLocks noRot="1" noChangeAspect="1" noMove="1" noResize="1" noEditPoints="1" noAdjustHandles="1" noChangeArrowheads="1" noChangeShapeType="1" noTextEdit="1"/>
              </p:cNvSpPr>
              <p:nvPr/>
            </p:nvSpPr>
            <p:spPr>
              <a:xfrm>
                <a:off x="7937842" y="5338178"/>
                <a:ext cx="885371" cy="353943"/>
              </a:xfrm>
              <a:prstGeom prst="rect">
                <a:avLst/>
              </a:prstGeom>
              <a:blipFill rotWithShape="0">
                <a:blip r:embed="rId55"/>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4" name="TextBox 363"/>
              <p:cNvSpPr txBox="1"/>
              <p:nvPr/>
            </p:nvSpPr>
            <p:spPr>
              <a:xfrm>
                <a:off x="7937842" y="6355301"/>
                <a:ext cx="895694"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𝑘</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64" name="TextBox 363"/>
              <p:cNvSpPr txBox="1">
                <a:spLocks noRot="1" noChangeAspect="1" noMove="1" noResize="1" noEditPoints="1" noAdjustHandles="1" noChangeArrowheads="1" noChangeShapeType="1" noTextEdit="1"/>
              </p:cNvSpPr>
              <p:nvPr/>
            </p:nvSpPr>
            <p:spPr>
              <a:xfrm>
                <a:off x="7937842" y="6355301"/>
                <a:ext cx="895694" cy="353943"/>
              </a:xfrm>
              <a:prstGeom prst="rect">
                <a:avLst/>
              </a:prstGeom>
              <a:blipFill rotWithShape="0">
                <a:blip r:embed="rId56"/>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5" name="TextBox 364"/>
              <p:cNvSpPr txBox="1"/>
              <p:nvPr/>
            </p:nvSpPr>
            <p:spPr>
              <a:xfrm>
                <a:off x="7980972" y="5822736"/>
                <a:ext cx="33534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65" name="TextBox 364"/>
              <p:cNvSpPr txBox="1">
                <a:spLocks noRot="1" noChangeAspect="1" noMove="1" noResize="1" noEditPoints="1" noAdjustHandles="1" noChangeArrowheads="1" noChangeShapeType="1" noTextEdit="1"/>
              </p:cNvSpPr>
              <p:nvPr/>
            </p:nvSpPr>
            <p:spPr>
              <a:xfrm>
                <a:off x="7980972" y="5822736"/>
                <a:ext cx="335348" cy="353943"/>
              </a:xfrm>
              <a:prstGeom prst="rect">
                <a:avLst/>
              </a:prstGeom>
              <a:blipFill rotWithShape="0">
                <a:blip r:embed="rId5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8" name="TextBox 367"/>
              <p:cNvSpPr txBox="1"/>
              <p:nvPr/>
            </p:nvSpPr>
            <p:spPr>
              <a:xfrm>
                <a:off x="58207" y="5532920"/>
                <a:ext cx="4183581" cy="10314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dirty="0" smtClean="0">
                          <a:solidFill>
                            <a:srgbClr val="009E22"/>
                          </a:solidFill>
                          <a:latin typeface="Cambria Math" panose="02040503050406030204" pitchFamily="18" charset="0"/>
                        </a:rPr>
                        <m:t>𝑉</m:t>
                      </m:r>
                      <m:d>
                        <m:dPr>
                          <m:ctrlPr>
                            <a:rPr lang="en-US" sz="2400" i="1">
                              <a:solidFill>
                                <a:srgbClr val="009E22"/>
                              </a:solidFill>
                              <a:latin typeface="Cambria Math" panose="02040503050406030204" pitchFamily="18" charset="0"/>
                            </a:rPr>
                          </m:ctrlPr>
                        </m:dPr>
                        <m:e>
                          <m:r>
                            <a:rPr lang="en-US" sz="2400" i="1">
                              <a:solidFill>
                                <a:srgbClr val="009E22"/>
                              </a:solidFill>
                              <a:latin typeface="Cambria Math" panose="02040503050406030204" pitchFamily="18" charset="0"/>
                            </a:rPr>
                            <m:t>𝛼</m:t>
                          </m:r>
                        </m:e>
                      </m:d>
                      <m:r>
                        <m:rPr>
                          <m:nor/>
                        </m:rPr>
                        <a:rPr lang="en-US" sz="2400" dirty="0">
                          <a:solidFill>
                            <a:srgbClr val="009E22"/>
                          </a:solidFill>
                        </a:rPr>
                        <m:t> </m:t>
                      </m:r>
                      <m:r>
                        <m:rPr>
                          <m:nor/>
                        </m:rPr>
                        <a:rPr lang="en-US" sz="2400" dirty="0">
                          <a:solidFill>
                            <a:srgbClr val="009E22"/>
                          </a:solidFill>
                        </a:rPr>
                        <m:t>divides</m:t>
                      </m:r>
                      <m:r>
                        <m:rPr>
                          <m:nor/>
                        </m:rPr>
                        <a:rPr lang="en-US" sz="2400" dirty="0">
                          <a:solidFill>
                            <a:srgbClr val="009E22"/>
                          </a:solidFill>
                        </a:rPr>
                        <m:t> </m:t>
                      </m:r>
                      <m:sSub>
                        <m:sSubPr>
                          <m:ctrlPr>
                            <a:rPr lang="en-US" sz="2400" b="0" i="1" dirty="0" smtClean="0">
                              <a:solidFill>
                                <a:srgbClr val="009E22"/>
                              </a:solidFill>
                              <a:latin typeface="Cambria Math" panose="02040503050406030204" pitchFamily="18" charset="0"/>
                            </a:rPr>
                          </m:ctrlPr>
                        </m:sSubPr>
                        <m:e>
                          <m:r>
                            <a:rPr lang="en-US" sz="2400" i="1">
                              <a:solidFill>
                                <a:srgbClr val="009E22"/>
                              </a:solidFill>
                              <a:latin typeface="Cambria Math" panose="02040503050406030204" pitchFamily="18" charset="0"/>
                            </a:rPr>
                            <m:t>𝑃</m:t>
                          </m:r>
                        </m:e>
                        <m:sub>
                          <m:r>
                            <a:rPr lang="en-US" sz="2400" i="1">
                              <a:solidFill>
                                <a:srgbClr val="009E22"/>
                              </a:solidFill>
                              <a:latin typeface="Cambria Math" panose="02040503050406030204" pitchFamily="18" charset="0"/>
                            </a:rPr>
                            <m:t>𝑥</m:t>
                          </m:r>
                          <m:r>
                            <a:rPr lang="en-US" sz="2400" i="1">
                              <a:solidFill>
                                <a:srgbClr val="009E22"/>
                              </a:solidFill>
                              <a:latin typeface="Cambria Math" panose="02040503050406030204" pitchFamily="18" charset="0"/>
                            </a:rPr>
                            <m:t>,</m:t>
                          </m:r>
                          <m:r>
                            <a:rPr lang="en-US" sz="2400" i="1">
                              <a:solidFill>
                                <a:srgbClr val="009E22"/>
                              </a:solidFill>
                              <a:latin typeface="Cambria Math" panose="02040503050406030204" pitchFamily="18" charset="0"/>
                            </a:rPr>
                            <m:t>𝑦</m:t>
                          </m:r>
                          <m:r>
                            <a:rPr lang="en-US" sz="2400" i="1">
                              <a:solidFill>
                                <a:srgbClr val="009E22"/>
                              </a:solidFill>
                              <a:latin typeface="Cambria Math" panose="02040503050406030204" pitchFamily="18" charset="0"/>
                            </a:rPr>
                            <m:t>,</m:t>
                          </m:r>
                          <m:r>
                            <a:rPr lang="en-US" sz="2400" i="1">
                              <a:solidFill>
                                <a:srgbClr val="009E22"/>
                              </a:solidFill>
                              <a:latin typeface="Cambria Math" panose="02040503050406030204" pitchFamily="18" charset="0"/>
                            </a:rPr>
                            <m:t>𝑧</m:t>
                          </m:r>
                        </m:sub>
                      </m:sSub>
                      <m:r>
                        <a:rPr lang="en-US" sz="2400" i="1">
                          <a:solidFill>
                            <a:srgbClr val="009E22"/>
                          </a:solidFill>
                          <a:latin typeface="Cambria Math" panose="02040503050406030204" pitchFamily="18" charset="0"/>
                        </a:rPr>
                        <m:t>(</m:t>
                      </m:r>
                      <m:r>
                        <a:rPr lang="en-US" sz="2400" i="1">
                          <a:solidFill>
                            <a:srgbClr val="009E22"/>
                          </a:solidFill>
                          <a:latin typeface="Cambria Math" panose="02040503050406030204" pitchFamily="18" charset="0"/>
                        </a:rPr>
                        <m:t>𝛼</m:t>
                      </m:r>
                      <m:r>
                        <a:rPr lang="en-US" sz="2400" i="1">
                          <a:solidFill>
                            <a:srgbClr val="009E22"/>
                          </a:solidFill>
                          <a:latin typeface="Cambria Math" panose="02040503050406030204" pitchFamily="18" charset="0"/>
                        </a:rPr>
                        <m:t>)</m:t>
                      </m:r>
                    </m:oMath>
                  </m:oMathPara>
                </a14:m>
                <a:endParaRPr lang="en-US" sz="2400" dirty="0" smtClean="0">
                  <a:solidFill>
                    <a:srgbClr val="009E22"/>
                  </a:solidFill>
                </a:endParaRPr>
              </a:p>
              <a:p>
                <a:r>
                  <a:rPr lang="en-US" sz="2000" dirty="0" smtClean="0">
                    <a:solidFill>
                      <a:srgbClr val="009E22"/>
                    </a:solidFill>
                  </a:rPr>
                  <a:t>  i.e., </a:t>
                </a:r>
              </a:p>
              <a:p>
                <a:r>
                  <a:rPr lang="en-US" sz="2400" dirty="0" smtClean="0">
                    <a:solidFill>
                      <a:srgbClr val="009E22"/>
                    </a:solidFill>
                  </a:rPr>
                  <a:t>  </a:t>
                </a:r>
                <a14:m>
                  <m:oMath xmlns:m="http://schemas.openxmlformats.org/officeDocument/2006/math">
                    <m:r>
                      <a:rPr lang="en-US" sz="2400" b="0" i="1" smtClean="0">
                        <a:solidFill>
                          <a:srgbClr val="009E22"/>
                        </a:solidFill>
                        <a:latin typeface="Cambria Math" panose="02040503050406030204" pitchFamily="18" charset="0"/>
                      </a:rPr>
                      <m:t>∃</m:t>
                    </m:r>
                    <m:r>
                      <a:rPr lang="en-US" sz="2400" b="0" i="1" smtClean="0">
                        <a:solidFill>
                          <a:srgbClr val="009E22"/>
                        </a:solidFill>
                        <a:latin typeface="Cambria Math" panose="02040503050406030204" pitchFamily="18" charset="0"/>
                      </a:rPr>
                      <m:t>𝐻</m:t>
                    </m:r>
                    <m:r>
                      <a:rPr lang="en-US" sz="2400" b="0" i="1" smtClean="0">
                        <a:solidFill>
                          <a:srgbClr val="009E22"/>
                        </a:solidFill>
                        <a:latin typeface="Cambria Math" panose="02040503050406030204" pitchFamily="18" charset="0"/>
                      </a:rPr>
                      <m:t>(</m:t>
                    </m:r>
                    <m:r>
                      <a:rPr lang="en-US" sz="2400" b="0" i="1" smtClean="0">
                        <a:solidFill>
                          <a:srgbClr val="009E22"/>
                        </a:solidFill>
                        <a:latin typeface="Cambria Math" panose="02040503050406030204" pitchFamily="18" charset="0"/>
                      </a:rPr>
                      <m:t>𝛼</m:t>
                    </m:r>
                    <m:r>
                      <a:rPr lang="en-US" sz="2400" b="0" i="1" smtClean="0">
                        <a:solidFill>
                          <a:srgbClr val="009E22"/>
                        </a:solidFill>
                        <a:latin typeface="Cambria Math" panose="02040503050406030204" pitchFamily="18" charset="0"/>
                      </a:rPr>
                      <m:t>):</m:t>
                    </m:r>
                    <m:sSub>
                      <m:sSubPr>
                        <m:ctrlPr>
                          <a:rPr lang="en-US" sz="2400" b="0" i="1" smtClean="0">
                            <a:solidFill>
                              <a:srgbClr val="009E22"/>
                            </a:solidFill>
                            <a:latin typeface="Cambria Math" panose="02040503050406030204" pitchFamily="18" charset="0"/>
                          </a:rPr>
                        </m:ctrlPr>
                      </m:sSubPr>
                      <m:e>
                        <m:r>
                          <a:rPr lang="en-US" sz="2400" b="0" i="1" smtClean="0">
                            <a:solidFill>
                              <a:srgbClr val="009E22"/>
                            </a:solidFill>
                            <a:latin typeface="Cambria Math" panose="02040503050406030204" pitchFamily="18" charset="0"/>
                          </a:rPr>
                          <m:t>𝑃</m:t>
                        </m:r>
                      </m:e>
                      <m:sub>
                        <m:r>
                          <a:rPr lang="en-US" sz="2400" b="0" i="1" smtClean="0">
                            <a:solidFill>
                              <a:srgbClr val="009E22"/>
                            </a:solidFill>
                            <a:latin typeface="Cambria Math" panose="02040503050406030204" pitchFamily="18" charset="0"/>
                          </a:rPr>
                          <m:t>𝑥</m:t>
                        </m:r>
                        <m:r>
                          <a:rPr lang="en-US" sz="2400" b="0" i="1" smtClean="0">
                            <a:solidFill>
                              <a:srgbClr val="009E22"/>
                            </a:solidFill>
                            <a:latin typeface="Cambria Math" panose="02040503050406030204" pitchFamily="18" charset="0"/>
                          </a:rPr>
                          <m:t>,</m:t>
                        </m:r>
                        <m:r>
                          <a:rPr lang="en-US" sz="2400" b="0" i="1" smtClean="0">
                            <a:solidFill>
                              <a:srgbClr val="009E22"/>
                            </a:solidFill>
                            <a:latin typeface="Cambria Math" panose="02040503050406030204" pitchFamily="18" charset="0"/>
                          </a:rPr>
                          <m:t>𝑦</m:t>
                        </m:r>
                        <m:r>
                          <a:rPr lang="en-US" sz="2400" b="0" i="1" smtClean="0">
                            <a:solidFill>
                              <a:srgbClr val="009E22"/>
                            </a:solidFill>
                            <a:latin typeface="Cambria Math" panose="02040503050406030204" pitchFamily="18" charset="0"/>
                          </a:rPr>
                          <m:t>,</m:t>
                        </m:r>
                        <m:r>
                          <a:rPr lang="en-US" sz="2400" b="0" i="1" smtClean="0">
                            <a:solidFill>
                              <a:srgbClr val="009E22"/>
                            </a:solidFill>
                            <a:latin typeface="Cambria Math" panose="02040503050406030204" pitchFamily="18" charset="0"/>
                          </a:rPr>
                          <m:t>𝑧</m:t>
                        </m:r>
                      </m:sub>
                    </m:sSub>
                    <m:d>
                      <m:dPr>
                        <m:ctrlPr>
                          <a:rPr lang="en-US" sz="2400" b="0" i="1" smtClean="0">
                            <a:solidFill>
                              <a:srgbClr val="009E22"/>
                            </a:solidFill>
                            <a:latin typeface="Cambria Math" panose="02040503050406030204" pitchFamily="18" charset="0"/>
                          </a:rPr>
                        </m:ctrlPr>
                      </m:dPr>
                      <m:e>
                        <m:r>
                          <a:rPr lang="en-US" sz="2400" b="0" i="1" smtClean="0">
                            <a:solidFill>
                              <a:srgbClr val="009E22"/>
                            </a:solidFill>
                            <a:latin typeface="Cambria Math" panose="02040503050406030204" pitchFamily="18" charset="0"/>
                          </a:rPr>
                          <m:t>𝛼</m:t>
                        </m:r>
                      </m:e>
                    </m:d>
                    <m:r>
                      <a:rPr lang="en-US" sz="2400" b="0" i="1" smtClean="0">
                        <a:solidFill>
                          <a:srgbClr val="009E22"/>
                        </a:solidFill>
                        <a:latin typeface="Cambria Math" panose="02040503050406030204" pitchFamily="18" charset="0"/>
                      </a:rPr>
                      <m:t>=</m:t>
                    </m:r>
                    <m:r>
                      <a:rPr lang="en-US" sz="2400" b="0" i="1" smtClean="0">
                        <a:solidFill>
                          <a:srgbClr val="009E22"/>
                        </a:solidFill>
                        <a:latin typeface="Cambria Math" panose="02040503050406030204" pitchFamily="18" charset="0"/>
                      </a:rPr>
                      <m:t>𝐻</m:t>
                    </m:r>
                    <m:d>
                      <m:dPr>
                        <m:ctrlPr>
                          <a:rPr lang="en-US" sz="2400" b="0" i="1" smtClean="0">
                            <a:solidFill>
                              <a:srgbClr val="009E22"/>
                            </a:solidFill>
                            <a:latin typeface="Cambria Math" panose="02040503050406030204" pitchFamily="18" charset="0"/>
                          </a:rPr>
                        </m:ctrlPr>
                      </m:dPr>
                      <m:e>
                        <m:r>
                          <a:rPr lang="en-US" sz="2400" b="0" i="1" smtClean="0">
                            <a:solidFill>
                              <a:srgbClr val="009E22"/>
                            </a:solidFill>
                            <a:latin typeface="Cambria Math" panose="02040503050406030204" pitchFamily="18" charset="0"/>
                          </a:rPr>
                          <m:t>𝛼</m:t>
                        </m:r>
                      </m:e>
                    </m:d>
                    <m:r>
                      <a:rPr lang="en-US" sz="2400" b="0" i="1" smtClean="0">
                        <a:solidFill>
                          <a:srgbClr val="009E22"/>
                        </a:solidFill>
                        <a:latin typeface="Cambria Math" panose="02040503050406030204" pitchFamily="18" charset="0"/>
                      </a:rPr>
                      <m:t>𝑉</m:t>
                    </m:r>
                    <m:r>
                      <a:rPr lang="en-US" sz="2400" b="0" i="1" smtClean="0">
                        <a:solidFill>
                          <a:srgbClr val="009E22"/>
                        </a:solidFill>
                        <a:latin typeface="Cambria Math" panose="02040503050406030204" pitchFamily="18" charset="0"/>
                      </a:rPr>
                      <m:t>(</m:t>
                    </m:r>
                    <m:r>
                      <a:rPr lang="en-US" sz="2400" b="0" i="1" smtClean="0">
                        <a:solidFill>
                          <a:srgbClr val="009E22"/>
                        </a:solidFill>
                        <a:latin typeface="Cambria Math" panose="02040503050406030204" pitchFamily="18" charset="0"/>
                      </a:rPr>
                      <m:t>𝛼</m:t>
                    </m:r>
                    <m:r>
                      <a:rPr lang="en-US" sz="2400" b="0" i="1" smtClean="0">
                        <a:solidFill>
                          <a:srgbClr val="009E22"/>
                        </a:solidFill>
                        <a:latin typeface="Cambria Math" panose="02040503050406030204" pitchFamily="18" charset="0"/>
                      </a:rPr>
                      <m:t>)</m:t>
                    </m:r>
                  </m:oMath>
                </a14:m>
                <a:endParaRPr lang="en-US" sz="2400" dirty="0">
                  <a:solidFill>
                    <a:srgbClr val="009E22"/>
                  </a:solidFill>
                </a:endParaRPr>
              </a:p>
            </p:txBody>
          </p:sp>
        </mc:Choice>
        <mc:Fallback xmlns="">
          <p:sp>
            <p:nvSpPr>
              <p:cNvPr id="368" name="TextBox 367"/>
              <p:cNvSpPr txBox="1">
                <a:spLocks noRot="1" noChangeAspect="1" noMove="1" noResize="1" noEditPoints="1" noAdjustHandles="1" noChangeArrowheads="1" noChangeShapeType="1" noTextEdit="1"/>
              </p:cNvSpPr>
              <p:nvPr/>
            </p:nvSpPr>
            <p:spPr>
              <a:xfrm>
                <a:off x="58207" y="5532920"/>
                <a:ext cx="4183581" cy="1031436"/>
              </a:xfrm>
              <a:prstGeom prst="rect">
                <a:avLst/>
              </a:prstGeom>
              <a:blipFill rotWithShape="0">
                <a:blip r:embed="rId58"/>
                <a:stretch>
                  <a:fillRect r="-729" b="-6509"/>
                </a:stretch>
              </a:blipFill>
            </p:spPr>
            <p:txBody>
              <a:bodyPr/>
              <a:lstStyle/>
              <a:p>
                <a:r>
                  <a:rPr lang="en-US">
                    <a:noFill/>
                  </a:rPr>
                  <a:t> </a:t>
                </a:r>
              </a:p>
            </p:txBody>
          </p:sp>
        </mc:Fallback>
      </mc:AlternateContent>
      <p:sp>
        <p:nvSpPr>
          <p:cNvPr id="370" name="Down Arrow 369"/>
          <p:cNvSpPr/>
          <p:nvPr/>
        </p:nvSpPr>
        <p:spPr bwMode="auto">
          <a:xfrm>
            <a:off x="8436638" y="2770028"/>
            <a:ext cx="232913" cy="1131149"/>
          </a:xfrm>
          <a:prstGeom prst="downArrow">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372" name="Up Arrow 371"/>
          <p:cNvSpPr/>
          <p:nvPr/>
        </p:nvSpPr>
        <p:spPr bwMode="auto">
          <a:xfrm>
            <a:off x="8660923" y="2770028"/>
            <a:ext cx="215660" cy="1131149"/>
          </a:xfrm>
          <a:prstGeom prst="upArrow">
            <a:avLst/>
          </a:prstGeom>
          <a:solidFill>
            <a:srgbClr val="FF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374" name="TextBox 373"/>
              <p:cNvSpPr txBox="1"/>
              <p:nvPr/>
            </p:nvSpPr>
            <p:spPr>
              <a:xfrm>
                <a:off x="8376207" y="1575608"/>
                <a:ext cx="850041"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rgbClr val="009E22"/>
                          </a:solidFill>
                          <a:latin typeface="Cambria Math" panose="02040503050406030204" pitchFamily="18" charset="0"/>
                        </a:rPr>
                        <m:t>=</m:t>
                      </m:r>
                      <m:sSup>
                        <m:sSupPr>
                          <m:ctrlPr>
                            <a:rPr lang="en-US" sz="2000" b="0" i="1" smtClean="0">
                              <a:solidFill>
                                <a:srgbClr val="009E22"/>
                              </a:solidFill>
                              <a:latin typeface="Cambria Math" panose="02040503050406030204" pitchFamily="18" charset="0"/>
                            </a:rPr>
                          </m:ctrlPr>
                        </m:sSupPr>
                        <m:e>
                          <m:r>
                            <a:rPr lang="en-US" sz="2000" b="0" i="1" smtClean="0">
                              <a:solidFill>
                                <a:srgbClr val="009E22"/>
                              </a:solidFill>
                              <a:latin typeface="Cambria Math" panose="02040503050406030204" pitchFamily="18" charset="0"/>
                            </a:rPr>
                            <m:t>0</m:t>
                          </m:r>
                        </m:e>
                        <m:sup>
                          <m:r>
                            <a:rPr lang="en-US" sz="2000" b="0" i="1" smtClean="0">
                              <a:solidFill>
                                <a:srgbClr val="009E22"/>
                              </a:solidFill>
                              <a:latin typeface="Cambria Math" panose="02040503050406030204" pitchFamily="18" charset="0"/>
                            </a:rPr>
                            <m:t>𝑚</m:t>
                          </m:r>
                        </m:sup>
                      </m:sSup>
                    </m:oMath>
                  </m:oMathPara>
                </a14:m>
                <a:endParaRPr lang="en-US" sz="2000" dirty="0">
                  <a:solidFill>
                    <a:srgbClr val="009E22"/>
                  </a:solidFill>
                </a:endParaRPr>
              </a:p>
            </p:txBody>
          </p:sp>
        </mc:Choice>
        <mc:Fallback xmlns="">
          <p:sp>
            <p:nvSpPr>
              <p:cNvPr id="374" name="TextBox 373"/>
              <p:cNvSpPr txBox="1">
                <a:spLocks noRot="1" noChangeAspect="1" noMove="1" noResize="1" noEditPoints="1" noAdjustHandles="1" noChangeArrowheads="1" noChangeShapeType="1" noTextEdit="1"/>
              </p:cNvSpPr>
              <p:nvPr/>
            </p:nvSpPr>
            <p:spPr>
              <a:xfrm>
                <a:off x="8376207" y="1575608"/>
                <a:ext cx="850041" cy="353943"/>
              </a:xfrm>
              <a:prstGeom prst="rect">
                <a:avLst/>
              </a:prstGeom>
              <a:blipFill rotWithShape="0">
                <a:blip r:embed="rId5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5" name="Rectangle 374"/>
              <p:cNvSpPr/>
              <p:nvPr/>
            </p:nvSpPr>
            <p:spPr>
              <a:xfrm>
                <a:off x="136241" y="5039962"/>
                <a:ext cx="1600759" cy="4585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009E22"/>
                          </a:solidFill>
                          <a:latin typeface="Cambria Math" panose="02040503050406030204" pitchFamily="18" charset="0"/>
                        </a:rPr>
                        <m:t>∃</m:t>
                      </m:r>
                      <m:r>
                        <a:rPr lang="en-US" i="1">
                          <a:solidFill>
                            <a:srgbClr val="009E22"/>
                          </a:solidFill>
                          <a:latin typeface="Cambria Math" panose="02040503050406030204" pitchFamily="18" charset="0"/>
                        </a:rPr>
                        <m:t>𝑧</m:t>
                      </m:r>
                      <m:r>
                        <a:rPr lang="en-US" i="1">
                          <a:solidFill>
                            <a:srgbClr val="009E22"/>
                          </a:solidFill>
                          <a:latin typeface="Cambria Math" panose="02040503050406030204" pitchFamily="18" charset="0"/>
                        </a:rPr>
                        <m:t>∈</m:t>
                      </m:r>
                      <m:sSup>
                        <m:sSupPr>
                          <m:ctrlPr>
                            <a:rPr lang="en-US" i="1">
                              <a:solidFill>
                                <a:srgbClr val="009E22"/>
                              </a:solidFill>
                              <a:latin typeface="Cambria Math" panose="02040503050406030204" pitchFamily="18" charset="0"/>
                            </a:rPr>
                          </m:ctrlPr>
                        </m:sSupPr>
                        <m:e>
                          <m:r>
                            <a:rPr lang="en-US" i="1">
                              <a:solidFill>
                                <a:srgbClr val="009E22"/>
                              </a:solidFill>
                              <a:latin typeface="Cambria Math" panose="02040503050406030204" pitchFamily="18" charset="0"/>
                            </a:rPr>
                            <m:t>𝔽</m:t>
                          </m:r>
                        </m:e>
                        <m:sup>
                          <m:r>
                            <a:rPr lang="en-US" i="1">
                              <a:solidFill>
                                <a:srgbClr val="009E22"/>
                              </a:solidFill>
                              <a:latin typeface="Cambria Math" panose="02040503050406030204" pitchFamily="18" charset="0"/>
                            </a:rPr>
                            <m:t>𝑛</m:t>
                          </m:r>
                        </m:sup>
                      </m:sSup>
                      <m:r>
                        <a:rPr lang="en-US" i="1">
                          <a:solidFill>
                            <a:srgbClr val="009E22"/>
                          </a:solidFill>
                          <a:latin typeface="Cambria Math" panose="02040503050406030204" pitchFamily="18" charset="0"/>
                        </a:rPr>
                        <m:t>:</m:t>
                      </m:r>
                    </m:oMath>
                  </m:oMathPara>
                </a14:m>
                <a:endParaRPr lang="en-US" dirty="0"/>
              </a:p>
            </p:txBody>
          </p:sp>
        </mc:Choice>
        <mc:Fallback xmlns="">
          <p:sp>
            <p:nvSpPr>
              <p:cNvPr id="375" name="Rectangle 374"/>
              <p:cNvSpPr>
                <a:spLocks noRot="1" noChangeAspect="1" noMove="1" noResize="1" noEditPoints="1" noAdjustHandles="1" noChangeArrowheads="1" noChangeShapeType="1" noTextEdit="1"/>
              </p:cNvSpPr>
              <p:nvPr/>
            </p:nvSpPr>
            <p:spPr>
              <a:xfrm>
                <a:off x="136241" y="5039962"/>
                <a:ext cx="1600759" cy="458587"/>
              </a:xfrm>
              <a:prstGeom prst="rect">
                <a:avLst/>
              </a:prstGeom>
              <a:blipFill rotWithShape="0">
                <a:blip r:embed="rId60"/>
                <a:stretch>
                  <a:fillRect l="-7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0" name="Rounded Rectangular Callout 379"/>
              <p:cNvSpPr/>
              <p:nvPr/>
            </p:nvSpPr>
            <p:spPr bwMode="auto">
              <a:xfrm>
                <a:off x="5111272" y="21086"/>
                <a:ext cx="3242611" cy="874089"/>
              </a:xfrm>
              <a:prstGeom prst="wedgeRoundRectCallout">
                <a:avLst>
                  <a:gd name="adj1" fmla="val 59982"/>
                  <a:gd name="adj2" fmla="val 292733"/>
                  <a:gd name="adj3" fmla="val 16667"/>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r>
                  <a:rPr lang="en-US" sz="2000" dirty="0" smtClean="0"/>
                  <a:t>Intuition: multiples of </a:t>
                </a:r>
                <a14:m>
                  <m:oMath xmlns:m="http://schemas.openxmlformats.org/officeDocument/2006/math">
                    <m:r>
                      <a:rPr lang="en-US" sz="2000" i="1">
                        <a:latin typeface="Cambria Math" panose="02040503050406030204" pitchFamily="18" charset="0"/>
                      </a:rPr>
                      <m:t>𝑉</m:t>
                    </m:r>
                    <m:r>
                      <a:rPr lang="en-US" sz="2000" b="0" i="1" smtClean="0">
                        <a:latin typeface="Cambria Math" panose="02040503050406030204" pitchFamily="18" charset="0"/>
                      </a:rPr>
                      <m:t>(</m:t>
                    </m:r>
                    <m:r>
                      <a:rPr lang="en-US" sz="2000" b="0" i="1" smtClean="0">
                        <a:latin typeface="Cambria Math" panose="02040503050406030204" pitchFamily="18" charset="0"/>
                      </a:rPr>
                      <m:t>𝛼</m:t>
                    </m:r>
                    <m:r>
                      <a:rPr lang="en-US" sz="2000" b="0" i="1" smtClean="0">
                        <a:latin typeface="Cambria Math" panose="02040503050406030204" pitchFamily="18" charset="0"/>
                      </a:rPr>
                      <m:t>)</m:t>
                    </m:r>
                  </m:oMath>
                </a14:m>
                <a:r>
                  <a:rPr lang="en-US" sz="2000" dirty="0" smtClean="0"/>
                  <a:t> </a:t>
                </a:r>
              </a:p>
              <a:p>
                <a:pPr algn="l"/>
                <a:r>
                  <a:rPr lang="en-US" sz="2000" dirty="0" smtClean="0"/>
                  <a:t>are the polynomials with </a:t>
                </a:r>
                <a:br>
                  <a:rPr lang="en-US" sz="2000" dirty="0" smtClean="0"/>
                </a:br>
                <a:r>
                  <a:rPr lang="en-US" sz="2000" dirty="0" smtClean="0"/>
                  <a:t>all of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𝛼</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r>
                      <a:rPr lang="en-US" sz="2000" b="0" i="1" smtClean="0">
                        <a:latin typeface="Cambria Math" panose="02040503050406030204" pitchFamily="18" charset="0"/>
                      </a:rPr>
                      <m:t>𝛼</m:t>
                    </m:r>
                    <m:r>
                      <a:rPr lang="en-US" sz="2000" b="0" i="1" smtClean="0">
                        <a:latin typeface="Cambria Math" panose="02040503050406030204" pitchFamily="18" charset="0"/>
                      </a:rPr>
                      <m:t>_</m:t>
                    </m:r>
                    <m:r>
                      <a:rPr lang="en-US" sz="2000" b="0" i="1" smtClean="0">
                        <a:latin typeface="Cambria Math" panose="02040503050406030204" pitchFamily="18" charset="0"/>
                      </a:rPr>
                      <m:t>𝑚</m:t>
                    </m:r>
                  </m:oMath>
                </a14:m>
                <a:r>
                  <a:rPr lang="en-US" sz="2000" dirty="0" smtClean="0"/>
                  <a:t> as roots.</a:t>
                </a:r>
                <a:endParaRPr kumimoji="0" lang="en-US" sz="2000" b="0" i="0" u="none" strike="noStrike" cap="none" normalizeH="0" baseline="0" dirty="0" smtClean="0">
                  <a:ln>
                    <a:noFill/>
                  </a:ln>
                  <a:solidFill>
                    <a:srgbClr val="A42700"/>
                  </a:solidFill>
                  <a:effectLst/>
                </a:endParaRPr>
              </a:p>
            </p:txBody>
          </p:sp>
        </mc:Choice>
        <mc:Fallback xmlns="">
          <p:sp>
            <p:nvSpPr>
              <p:cNvPr id="380" name="Rounded Rectangular Callout 379"/>
              <p:cNvSpPr>
                <a:spLocks noRot="1" noChangeAspect="1" noMove="1" noResize="1" noEditPoints="1" noAdjustHandles="1" noChangeArrowheads="1" noChangeShapeType="1" noTextEdit="1"/>
              </p:cNvSpPr>
              <p:nvPr/>
            </p:nvSpPr>
            <p:spPr bwMode="auto">
              <a:xfrm>
                <a:off x="5111272" y="21086"/>
                <a:ext cx="3242611" cy="874089"/>
              </a:xfrm>
              <a:prstGeom prst="wedgeRoundRectCallout">
                <a:avLst>
                  <a:gd name="adj1" fmla="val 59982"/>
                  <a:gd name="adj2" fmla="val 292733"/>
                  <a:gd name="adj3" fmla="val 16667"/>
                </a:avLst>
              </a:prstGeom>
              <a:blipFill rotWithShape="0">
                <a:blip r:embed="rId61"/>
                <a:stretch>
                  <a:fillRect l="-340" t="-2218"/>
                </a:stretch>
              </a:blipFill>
              <a:ln w="9525" cap="flat" cmpd="sng" algn="ctr">
                <a:solidFill>
                  <a:schemeClr val="tx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p:cNvSpPr txBox="1"/>
              <p:nvPr/>
            </p:nvSpPr>
            <p:spPr>
              <a:xfrm>
                <a:off x="4518834" y="5342713"/>
                <a:ext cx="100099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𝐴</m:t>
                          </m:r>
                        </m:e>
                        <m:sub>
                          <m:r>
                            <a:rPr lang="en-US" sz="2000" b="0" i="0" smtClean="0">
                              <a:solidFill>
                                <a:schemeClr val="tx1"/>
                              </a:solidFill>
                              <a:latin typeface="Cambria Math" panose="02040503050406030204" pitchFamily="18" charset="0"/>
                            </a:rPr>
                            <m:t>1</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92" name="TextBox 91"/>
              <p:cNvSpPr txBox="1">
                <a:spLocks noRot="1" noChangeAspect="1" noMove="1" noResize="1" noEditPoints="1" noAdjustHandles="1" noChangeArrowheads="1" noChangeShapeType="1" noTextEdit="1"/>
              </p:cNvSpPr>
              <p:nvPr/>
            </p:nvSpPr>
            <p:spPr>
              <a:xfrm>
                <a:off x="4518834" y="5342713"/>
                <a:ext cx="1000992" cy="353943"/>
              </a:xfrm>
              <a:prstGeom prst="rect">
                <a:avLst/>
              </a:prstGeom>
              <a:blipFill rotWithShape="0">
                <a:blip r:embed="rId62"/>
                <a:stretch>
                  <a:fillRect b="-20690"/>
                </a:stretch>
              </a:blipFill>
            </p:spPr>
            <p:txBody>
              <a:bodyPr/>
              <a:lstStyle/>
              <a:p>
                <a:r>
                  <a:rPr lang="en-US">
                    <a:noFill/>
                  </a:rPr>
                  <a:t> </a:t>
                </a:r>
              </a:p>
            </p:txBody>
          </p:sp>
        </mc:Fallback>
      </mc:AlternateContent>
    </p:spTree>
    <p:extLst>
      <p:ext uri="{BB962C8B-B14F-4D97-AF65-F5344CB8AC3E}">
        <p14:creationId xmlns:p14="http://schemas.microsoft.com/office/powerpoint/2010/main" val="42192808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5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5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5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5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6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6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6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7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6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8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7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282" grpId="0"/>
      <p:bldP spid="286" grpId="0"/>
      <p:bldP spid="289" grpId="0" animBg="1"/>
      <p:bldP spid="290" grpId="0" animBg="1"/>
      <p:bldP spid="291" grpId="0"/>
      <p:bldP spid="292" grpId="0"/>
      <p:bldP spid="293" grpId="0"/>
      <p:bldP spid="294" grpId="0"/>
      <p:bldP spid="295" grpId="0"/>
      <p:bldP spid="324" grpId="0"/>
      <p:bldP spid="325" grpId="0"/>
      <p:bldP spid="326" grpId="0"/>
      <p:bldP spid="338" grpId="0"/>
      <p:bldP spid="339" grpId="0" animBg="1"/>
      <p:bldP spid="340" grpId="0" animBg="1"/>
      <p:bldP spid="341" grpId="0"/>
      <p:bldP spid="342" grpId="0"/>
      <p:bldP spid="343" grpId="0"/>
      <p:bldP spid="344" grpId="0"/>
      <p:bldP spid="345" grpId="0"/>
      <p:bldP spid="349" grpId="0"/>
      <p:bldP spid="350" grpId="0"/>
      <p:bldP spid="351" grpId="0"/>
      <p:bldP spid="352" grpId="0"/>
      <p:bldP spid="353" grpId="0" animBg="1"/>
      <p:bldP spid="354" grpId="0" animBg="1"/>
      <p:bldP spid="355" grpId="0"/>
      <p:bldP spid="356" grpId="0"/>
      <p:bldP spid="357" grpId="0"/>
      <p:bldP spid="358" grpId="0"/>
      <p:bldP spid="359" grpId="0"/>
      <p:bldP spid="363" grpId="0"/>
      <p:bldP spid="364" grpId="0"/>
      <p:bldP spid="365" grpId="0"/>
      <p:bldP spid="368" grpId="0"/>
      <p:bldP spid="370" grpId="0" animBg="1"/>
      <p:bldP spid="372" grpId="0" animBg="1"/>
      <p:bldP spid="375" grpId="0"/>
      <p:bldP spid="380" grpId="0" animBg="1"/>
      <p:bldP spid="9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QAP </a:t>
                </a:r>
                <a14:m>
                  <m:oMath xmlns:m="http://schemas.openxmlformats.org/officeDocument/2006/math">
                    <m:r>
                      <a:rPr lang="en-US" b="0" i="1" smtClean="0">
                        <a:latin typeface="Cambria Math" panose="02040503050406030204" pitchFamily="18" charset="0"/>
                      </a:rPr>
                      <m:t>⇒</m:t>
                    </m:r>
                  </m:oMath>
                </a14:m>
                <a:r>
                  <a:rPr lang="en-US" dirty="0" smtClean="0"/>
                  <a:t> Linear PCP       </a:t>
                </a:r>
                <a:r>
                  <a:rPr lang="en-US" sz="2400" dirty="0" smtClean="0"/>
                  <a:t>[GGPR13] [BCIOP13] [BCGTV13]</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733" r="-26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p:cNvSpPr txBox="1">
                <a:spLocks/>
              </p:cNvSpPr>
              <p:nvPr/>
            </p:nvSpPr>
            <p:spPr bwMode="auto">
              <a:xfrm>
                <a:off x="91522" y="792563"/>
                <a:ext cx="8966191" cy="2905065"/>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lvl="0" indent="0">
                  <a:lnSpc>
                    <a:spcPct val="100000"/>
                  </a:lnSpc>
                  <a:buNone/>
                </a:pPr>
                <a:r>
                  <a:rPr lang="en-US" sz="2400" kern="0" dirty="0" smtClean="0"/>
                  <a:t>QAP: </a:t>
                </a:r>
                <a14:m>
                  <m:oMath xmlns:m="http://schemas.openxmlformats.org/officeDocument/2006/math">
                    <m:r>
                      <a:rPr lang="en-US" sz="2400" b="0" i="1" kern="0" smtClean="0">
                        <a:latin typeface="Cambria Math" panose="02040503050406030204" pitchFamily="18" charset="0"/>
                      </a:rPr>
                      <m:t> </m:t>
                    </m:r>
                    <m:sSubSup>
                      <m:sSubSupPr>
                        <m:ctrlPr>
                          <a:rPr lang="en-US" sz="2400" b="0" i="1" kern="0" smtClean="0">
                            <a:latin typeface="Cambria Math" panose="02040503050406030204" pitchFamily="18" charset="0"/>
                          </a:rPr>
                        </m:ctrlPr>
                      </m:sSubSupPr>
                      <m:e>
                        <m:d>
                          <m:dPr>
                            <m:ctrlPr>
                              <a:rPr lang="en-US" sz="2400" b="0" i="1" kern="0" smtClean="0">
                                <a:latin typeface="Cambria Math" panose="02040503050406030204" pitchFamily="18" charset="0"/>
                              </a:rPr>
                            </m:ctrlPr>
                          </m:dPr>
                          <m:e>
                            <m:sSub>
                              <m:sSubPr>
                                <m:ctrlPr>
                                  <a:rPr lang="en-US" sz="2400" b="0" i="1" kern="0" smtClean="0">
                                    <a:latin typeface="Cambria Math" panose="02040503050406030204" pitchFamily="18" charset="0"/>
                                  </a:rPr>
                                </m:ctrlPr>
                              </m:sSubPr>
                              <m:e>
                                <m:r>
                                  <a:rPr lang="en-US" sz="2400" i="1" kern="0">
                                    <a:latin typeface="Cambria Math" panose="02040503050406030204" pitchFamily="18" charset="0"/>
                                  </a:rPr>
                                  <m:t>𝐴</m:t>
                                </m:r>
                              </m:e>
                              <m:sub>
                                <m:r>
                                  <a:rPr lang="en-US" sz="2400" b="0" i="1" kern="0" smtClean="0">
                                    <a:latin typeface="Cambria Math" panose="02040503050406030204" pitchFamily="18" charset="0"/>
                                  </a:rPr>
                                  <m:t>𝑖</m:t>
                                </m:r>
                              </m:sub>
                            </m:sSub>
                            <m:d>
                              <m:dPr>
                                <m:ctrlPr>
                                  <a:rPr lang="en-US" sz="2400" b="0" i="1" kern="0" smtClean="0">
                                    <a:latin typeface="Cambria Math" panose="02040503050406030204" pitchFamily="18" charset="0"/>
                                  </a:rPr>
                                </m:ctrlPr>
                              </m:dPr>
                              <m:e>
                                <m:r>
                                  <a:rPr lang="en-US" sz="2400" b="0" i="1" kern="0" smtClean="0">
                                    <a:latin typeface="Cambria Math" panose="02040503050406030204" pitchFamily="18" charset="0"/>
                                  </a:rPr>
                                  <m:t>𝛼</m:t>
                                </m:r>
                              </m:e>
                            </m:d>
                            <m:r>
                              <a:rPr lang="en-US" sz="2400" i="1" kern="0">
                                <a:latin typeface="Cambria Math" panose="02040503050406030204" pitchFamily="18" charset="0"/>
                              </a:rPr>
                              <m:t>,</m:t>
                            </m:r>
                            <m:sSub>
                              <m:sSubPr>
                                <m:ctrlPr>
                                  <a:rPr lang="en-US" sz="2400" b="0" i="1" kern="0" smtClean="0">
                                    <a:latin typeface="Cambria Math" panose="02040503050406030204" pitchFamily="18" charset="0"/>
                                  </a:rPr>
                                </m:ctrlPr>
                              </m:sSubPr>
                              <m:e>
                                <m:r>
                                  <a:rPr lang="en-US" sz="2400" i="1" kern="0">
                                    <a:latin typeface="Cambria Math" panose="02040503050406030204" pitchFamily="18" charset="0"/>
                                  </a:rPr>
                                  <m:t>𝐵</m:t>
                                </m:r>
                              </m:e>
                              <m:sub>
                                <m:r>
                                  <a:rPr lang="en-US" sz="2400" b="0" i="1" kern="0" smtClean="0">
                                    <a:latin typeface="Cambria Math" panose="02040503050406030204" pitchFamily="18" charset="0"/>
                                  </a:rPr>
                                  <m:t>𝑖</m:t>
                                </m:r>
                              </m:sub>
                            </m:sSub>
                            <m:d>
                              <m:dPr>
                                <m:ctrlPr>
                                  <a:rPr lang="en-US" sz="2400" b="0" i="1" kern="0" smtClean="0">
                                    <a:latin typeface="Cambria Math" panose="02040503050406030204" pitchFamily="18" charset="0"/>
                                  </a:rPr>
                                </m:ctrlPr>
                              </m:dPr>
                              <m:e>
                                <m:r>
                                  <a:rPr lang="en-US" sz="2400" b="0" i="1" kern="0" smtClean="0">
                                    <a:latin typeface="Cambria Math" panose="02040503050406030204" pitchFamily="18" charset="0"/>
                                  </a:rPr>
                                  <m:t>𝛼</m:t>
                                </m:r>
                              </m:e>
                            </m:d>
                            <m:r>
                              <a:rPr lang="en-US" sz="2400" i="1" kern="0">
                                <a:latin typeface="Cambria Math" panose="02040503050406030204" pitchFamily="18" charset="0"/>
                              </a:rPr>
                              <m:t>,</m:t>
                            </m:r>
                            <m:sSub>
                              <m:sSubPr>
                                <m:ctrlPr>
                                  <a:rPr lang="en-US" sz="2400" b="0" i="1" kern="0" smtClean="0">
                                    <a:latin typeface="Cambria Math" panose="02040503050406030204" pitchFamily="18" charset="0"/>
                                  </a:rPr>
                                </m:ctrlPr>
                              </m:sSubPr>
                              <m:e>
                                <m:r>
                                  <a:rPr lang="en-US" sz="2400" i="1" kern="0">
                                    <a:latin typeface="Cambria Math" panose="02040503050406030204" pitchFamily="18" charset="0"/>
                                  </a:rPr>
                                  <m:t>𝐶</m:t>
                                </m:r>
                              </m:e>
                              <m:sub>
                                <m:r>
                                  <a:rPr lang="en-US" sz="2400" b="0" i="1" kern="0" smtClean="0">
                                    <a:latin typeface="Cambria Math" panose="02040503050406030204" pitchFamily="18" charset="0"/>
                                  </a:rPr>
                                  <m:t>𝑖</m:t>
                                </m:r>
                              </m:sub>
                            </m:sSub>
                            <m:d>
                              <m:dPr>
                                <m:ctrlPr>
                                  <a:rPr lang="en-US" sz="2400" b="0" i="1" kern="0" smtClean="0">
                                    <a:latin typeface="Cambria Math" panose="02040503050406030204" pitchFamily="18" charset="0"/>
                                  </a:rPr>
                                </m:ctrlPr>
                              </m:dPr>
                              <m:e>
                                <m:r>
                                  <a:rPr lang="en-US" sz="2400" b="0" i="1" kern="0" smtClean="0">
                                    <a:latin typeface="Cambria Math" panose="02040503050406030204" pitchFamily="18" charset="0"/>
                                  </a:rPr>
                                  <m:t>𝛼</m:t>
                                </m:r>
                              </m:e>
                            </m:d>
                          </m:e>
                        </m:d>
                      </m:e>
                      <m:sub>
                        <m:r>
                          <a:rPr lang="en-US" sz="2400" b="0" i="1" kern="0" smtClean="0">
                            <a:latin typeface="Cambria Math" panose="02040503050406030204" pitchFamily="18" charset="0"/>
                          </a:rPr>
                          <m:t>𝑖</m:t>
                        </m:r>
                        <m:r>
                          <a:rPr lang="en-US" sz="2400" b="0" i="1" kern="0" smtClean="0">
                            <a:latin typeface="Cambria Math" panose="02040503050406030204" pitchFamily="18" charset="0"/>
                          </a:rPr>
                          <m:t>=</m:t>
                        </m:r>
                        <m:r>
                          <a:rPr lang="en-US" sz="2400" b="0" i="1" kern="0" smtClean="0">
                            <a:latin typeface="Cambria Math" panose="02040503050406030204" pitchFamily="18" charset="0"/>
                          </a:rPr>
                          <m:t>1</m:t>
                        </m:r>
                      </m:sub>
                      <m:sup>
                        <m:r>
                          <a:rPr lang="en-US" sz="2400" b="0" i="1" kern="0" smtClean="0">
                            <a:latin typeface="Cambria Math" panose="02040503050406030204" pitchFamily="18" charset="0"/>
                          </a:rPr>
                          <m:t>𝑘</m:t>
                        </m:r>
                      </m:sup>
                    </m:sSubSup>
                  </m:oMath>
                </a14:m>
                <a:r>
                  <a:rPr lang="en-US" sz="2400" kern="0" dirty="0" smtClean="0"/>
                  <a:t> and </a:t>
                </a:r>
                <a14:m>
                  <m:oMath xmlns:m="http://schemas.openxmlformats.org/officeDocument/2006/math">
                    <m:r>
                      <a:rPr lang="en-US" sz="2400" b="0" i="1" kern="0" smtClean="0">
                        <a:latin typeface="Cambria Math" panose="02040503050406030204" pitchFamily="18" charset="0"/>
                      </a:rPr>
                      <m:t>𝑉</m:t>
                    </m:r>
                  </m:oMath>
                </a14:m>
                <a:r>
                  <a:rPr lang="en-US" sz="2400" kern="0" dirty="0" smtClean="0"/>
                  <a:t> polynomials in </a:t>
                </a:r>
                <a14:m>
                  <m:oMath xmlns:m="http://schemas.openxmlformats.org/officeDocument/2006/math">
                    <m:r>
                      <a:rPr lang="en-US" sz="2400" b="0" i="1" kern="0" smtClean="0">
                        <a:latin typeface="Cambria Math" panose="02040503050406030204" pitchFamily="18" charset="0"/>
                      </a:rPr>
                      <m:t>𝔽</m:t>
                    </m:r>
                    <m:d>
                      <m:dPr>
                        <m:begChr m:val="["/>
                        <m:endChr m:val="]"/>
                        <m:ctrlPr>
                          <a:rPr lang="en-US" sz="2400" b="0" i="1" kern="0" smtClean="0">
                            <a:latin typeface="Cambria Math" panose="02040503050406030204" pitchFamily="18" charset="0"/>
                          </a:rPr>
                        </m:ctrlPr>
                      </m:dPr>
                      <m:e>
                        <m:r>
                          <a:rPr lang="en-US" sz="2400" b="0" i="1" kern="0" smtClean="0">
                            <a:latin typeface="Cambria Math" panose="02040503050406030204" pitchFamily="18" charset="0"/>
                          </a:rPr>
                          <m:t>𝛼</m:t>
                        </m:r>
                      </m:e>
                    </m:d>
                  </m:oMath>
                </a14:m>
                <a:r>
                  <a:rPr lang="en-US" sz="2400" kern="0" dirty="0" smtClean="0"/>
                  <a:t>.</a:t>
                </a:r>
              </a:p>
            </p:txBody>
          </p:sp>
        </mc:Choice>
        <mc:Fallback xmlns="">
          <p:sp>
            <p:nvSpPr>
              <p:cNvPr id="7" name="Content Placeholder 2"/>
              <p:cNvSpPr txBox="1">
                <a:spLocks noRot="1" noChangeAspect="1" noMove="1" noResize="1" noEditPoints="1" noAdjustHandles="1" noChangeArrowheads="1" noChangeShapeType="1" noTextEdit="1"/>
              </p:cNvSpPr>
              <p:nvPr/>
            </p:nvSpPr>
            <p:spPr bwMode="auto">
              <a:xfrm>
                <a:off x="91522" y="792563"/>
                <a:ext cx="8966191" cy="2905065"/>
              </a:xfrm>
              <a:prstGeom prst="rect">
                <a:avLst/>
              </a:prstGeom>
              <a:blipFill rotWithShape="0">
                <a:blip r:embed="rId3"/>
                <a:stretch>
                  <a:fillRect l="-950"/>
                </a:stretch>
              </a:blipFill>
              <a:ln w="9525">
                <a:solidFill>
                  <a:schemeClr val="tx1"/>
                </a:solid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313946" y="1844079"/>
                <a:ext cx="37773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313946" y="1844079"/>
                <a:ext cx="377732" cy="353943"/>
              </a:xfrm>
              <a:prstGeom prst="rect">
                <a:avLst/>
              </a:prstGeom>
              <a:blipFill rotWithShape="0">
                <a:blip r:embed="rId4"/>
                <a:stretch>
                  <a:fillRect/>
                </a:stretch>
              </a:blipFill>
            </p:spPr>
            <p:txBody>
              <a:bodyPr/>
              <a:lstStyle/>
              <a:p>
                <a:r>
                  <a:rPr lang="en-US">
                    <a:noFill/>
                  </a:rPr>
                  <a:t> </a:t>
                </a:r>
              </a:p>
            </p:txBody>
          </p:sp>
        </mc:Fallback>
      </mc:AlternateContent>
      <p:sp>
        <p:nvSpPr>
          <p:cNvPr id="9" name="Rectangle 8"/>
          <p:cNvSpPr/>
          <p:nvPr/>
        </p:nvSpPr>
        <p:spPr bwMode="auto">
          <a:xfrm>
            <a:off x="4161137" y="2008224"/>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10" name="Rectangle 9"/>
          <p:cNvSpPr/>
          <p:nvPr/>
        </p:nvSpPr>
        <p:spPr bwMode="auto">
          <a:xfrm>
            <a:off x="4567035" y="2008224"/>
            <a:ext cx="769548"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11" name="TextBox 10"/>
              <p:cNvSpPr txBox="1"/>
              <p:nvPr/>
            </p:nvSpPr>
            <p:spPr>
              <a:xfrm>
                <a:off x="4491597" y="1978785"/>
                <a:ext cx="909993"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𝐴</m:t>
                          </m:r>
                        </m:e>
                        <m:sub>
                          <m:r>
                            <a:rPr lang="en-US" sz="2000" b="0" i="0" smtClean="0">
                              <a:solidFill>
                                <a:schemeClr val="tx1"/>
                              </a:solidFill>
                              <a:latin typeface="Cambria Math" panose="02040503050406030204" pitchFamily="18" charset="0"/>
                            </a:rPr>
                            <m:t>1</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491597" y="1978785"/>
                <a:ext cx="909993" cy="353943"/>
              </a:xfrm>
              <a:prstGeom prst="rect">
                <a:avLst/>
              </a:prstGeom>
              <a:blipFill rotWithShape="0">
                <a:blip r:embed="rId5"/>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135249" y="2004946"/>
                <a:ext cx="377026" cy="32778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135249" y="2004946"/>
                <a:ext cx="377026" cy="32778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131593" y="2320837"/>
                <a:ext cx="39921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131593" y="2320837"/>
                <a:ext cx="399212" cy="353943"/>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129285" y="2641832"/>
                <a:ext cx="40382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129285" y="2641832"/>
                <a:ext cx="403828" cy="353943"/>
              </a:xfrm>
              <a:prstGeom prst="rect">
                <a:avLst/>
              </a:prstGeom>
              <a:blipFill rotWithShape="0">
                <a:blip r:embed="rId8"/>
                <a:stretch>
                  <a:fillRect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139704" y="3112505"/>
                <a:ext cx="382989"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139704" y="3112505"/>
                <a:ext cx="382989" cy="353943"/>
              </a:xfrm>
              <a:prstGeom prst="rect">
                <a:avLst/>
              </a:prstGeom>
              <a:blipFill rotWithShape="0">
                <a:blip r:embed="rId9"/>
                <a:stretch>
                  <a:fillRect/>
                </a:stretch>
              </a:blipFill>
            </p:spPr>
            <p:txBody>
              <a:bodyPr/>
              <a:lstStyle/>
              <a:p>
                <a:r>
                  <a:rPr lang="en-US">
                    <a:noFill/>
                  </a:rPr>
                  <a:t> </a:t>
                </a:r>
              </a:p>
            </p:txBody>
          </p:sp>
        </mc:Fallback>
      </mc:AlternateContent>
      <p:cxnSp>
        <p:nvCxnSpPr>
          <p:cNvPr id="16" name="Straight Connector 15"/>
          <p:cNvCxnSpPr/>
          <p:nvPr/>
        </p:nvCxnSpPr>
        <p:spPr bwMode="auto">
          <a:xfrm>
            <a:off x="4161137" y="2253061"/>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4161137" y="2649437"/>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4161137" y="3013678"/>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1" name="TextBox 20"/>
              <p:cNvSpPr txBox="1"/>
              <p:nvPr/>
            </p:nvSpPr>
            <p:spPr>
              <a:xfrm>
                <a:off x="1896328" y="1444872"/>
                <a:ext cx="6957674" cy="446020"/>
              </a:xfrm>
              <a:prstGeom prst="rect">
                <a:avLst/>
              </a:prstGeom>
              <a:noFill/>
            </p:spPr>
            <p:txBody>
              <a:bodyPr wrap="none" rtlCol="0">
                <a:spAutoFit/>
              </a:bodyPr>
              <a:lstStyle/>
              <a:p>
                <a:pPr algn="l"/>
                <a:r>
                  <a:rPr lang="en-US" sz="2400" b="0" dirty="0" smtClean="0">
                    <a:solidFill>
                      <a:schemeClr val="tx1"/>
                    </a:solidFill>
                  </a:rPr>
                  <a:t> Let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𝑃</m:t>
                        </m:r>
                      </m:e>
                      <m:sub>
                        <m:r>
                          <a:rPr lang="en-US" sz="2400" b="0" i="1" smtClean="0">
                            <a:solidFill>
                              <a:schemeClr val="tx1"/>
                            </a:solidFill>
                            <a:latin typeface="Cambria Math" panose="02040503050406030204" pitchFamily="18" charset="0"/>
                          </a:rPr>
                          <m:t>𝑥</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𝑦</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𝑧</m:t>
                        </m:r>
                      </m:sub>
                    </m:sSub>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𝛼</m:t>
                        </m:r>
                      </m:e>
                    </m:d>
                    <m:r>
                      <a:rPr lang="en-US" sz="2400" b="0" i="1" smtClean="0">
                        <a:solidFill>
                          <a:schemeClr val="tx1"/>
                        </a:solidFill>
                        <a:latin typeface="Cambria Math" panose="02040503050406030204" pitchFamily="18" charset="0"/>
                      </a:rPr>
                      <m:t>= </m:t>
                    </m:r>
                    <m:sSub>
                      <m:sSubPr>
                        <m:ctrlPr>
                          <a:rPr lang="en-US" sz="2400" i="1">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𝐴</m:t>
                        </m:r>
                      </m:e>
                      <m:sub>
                        <m:r>
                          <a:rPr lang="en-US" sz="2400" i="1">
                            <a:solidFill>
                              <a:schemeClr val="tx1"/>
                            </a:solidFill>
                            <a:latin typeface="Cambria Math" panose="02040503050406030204" pitchFamily="18" charset="0"/>
                          </a:rPr>
                          <m:t>𝑥</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𝑧</m:t>
                        </m:r>
                      </m:sub>
                    </m:sSub>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𝛼</m:t>
                        </m:r>
                      </m:e>
                    </m:d>
                    <m:r>
                      <a:rPr lang="en-US" sz="2400" b="0" i="1" smtClean="0">
                        <a:solidFill>
                          <a:schemeClr val="tx1"/>
                        </a:solidFill>
                        <a:latin typeface="Cambria Math" panose="02040503050406030204" pitchFamily="18" charset="0"/>
                      </a:rPr>
                      <m:t>  ⋅  </m:t>
                    </m:r>
                    <m:sSub>
                      <m:sSubPr>
                        <m:ctrlPr>
                          <a:rPr lang="en-US" sz="2400" i="1">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𝐵</m:t>
                        </m:r>
                      </m:e>
                      <m:sub>
                        <m:r>
                          <a:rPr lang="en-US" sz="2400" i="1">
                            <a:solidFill>
                              <a:schemeClr val="tx1"/>
                            </a:solidFill>
                            <a:latin typeface="Cambria Math" panose="02040503050406030204" pitchFamily="18" charset="0"/>
                          </a:rPr>
                          <m:t>𝑥</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𝑧</m:t>
                        </m:r>
                      </m:sub>
                    </m:sSub>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𝛼</m:t>
                        </m:r>
                      </m:e>
                    </m:d>
                    <m:r>
                      <a:rPr lang="en-US" sz="2400" b="0" i="1">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 −  </m:t>
                    </m:r>
                    <m:sSub>
                      <m:sSubPr>
                        <m:ctrlPr>
                          <a:rPr lang="en-US" sz="2400" i="1">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i="1">
                            <a:solidFill>
                              <a:schemeClr val="tx1"/>
                            </a:solidFill>
                            <a:latin typeface="Cambria Math" panose="02040503050406030204" pitchFamily="18" charset="0"/>
                          </a:rPr>
                          <m:t>𝑥</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𝑧</m:t>
                        </m:r>
                      </m:sub>
                    </m:sSub>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𝛼</m:t>
                        </m:r>
                      </m:e>
                    </m:d>
                  </m:oMath>
                </a14:m>
                <a:endParaRPr lang="en-US" sz="2400" dirty="0">
                  <a:solidFill>
                    <a:schemeClr val="tx1"/>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896328" y="1444872"/>
                <a:ext cx="6957674" cy="446020"/>
              </a:xfrm>
              <a:prstGeom prst="rect">
                <a:avLst/>
              </a:prstGeom>
              <a:blipFill rotWithShape="0">
                <a:blip r:embed="rId10"/>
                <a:stretch>
                  <a:fillRect l="-88" t="-20548" b="-246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491597" y="3246687"/>
                <a:ext cx="920317"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𝐴</m:t>
                          </m:r>
                        </m:e>
                        <m:sub>
                          <m:r>
                            <a:rPr lang="en-US" sz="2000" b="0" i="1" smtClean="0">
                              <a:solidFill>
                                <a:schemeClr val="tx1"/>
                              </a:solidFill>
                              <a:latin typeface="Cambria Math" panose="02040503050406030204" pitchFamily="18" charset="0"/>
                            </a:rPr>
                            <m:t>𝑘</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491597" y="3246687"/>
                <a:ext cx="920317" cy="353943"/>
              </a:xfrm>
              <a:prstGeom prst="rect">
                <a:avLst/>
              </a:prstGeom>
              <a:blipFill rotWithShape="0">
                <a:blip r:embed="rId11"/>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534727" y="2714122"/>
                <a:ext cx="33534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534727" y="2714122"/>
                <a:ext cx="335348" cy="353943"/>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943216" y="1844079"/>
                <a:ext cx="37773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943216" y="1844079"/>
                <a:ext cx="377732" cy="353943"/>
              </a:xfrm>
              <a:prstGeom prst="rect">
                <a:avLst/>
              </a:prstGeom>
              <a:blipFill rotWithShape="0">
                <a:blip r:embed="rId13"/>
                <a:stretch>
                  <a:fillRect/>
                </a:stretch>
              </a:blipFill>
            </p:spPr>
            <p:txBody>
              <a:bodyPr/>
              <a:lstStyle/>
              <a:p>
                <a:r>
                  <a:rPr lang="en-US">
                    <a:noFill/>
                  </a:rPr>
                  <a:t> </a:t>
                </a:r>
              </a:p>
            </p:txBody>
          </p:sp>
        </mc:Fallback>
      </mc:AlternateContent>
      <p:sp>
        <p:nvSpPr>
          <p:cNvPr id="25" name="Rectangle 24"/>
          <p:cNvSpPr/>
          <p:nvPr/>
        </p:nvSpPr>
        <p:spPr bwMode="auto">
          <a:xfrm>
            <a:off x="5790407" y="2008224"/>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26" name="Rectangle 25"/>
          <p:cNvSpPr/>
          <p:nvPr/>
        </p:nvSpPr>
        <p:spPr bwMode="auto">
          <a:xfrm>
            <a:off x="6196305" y="2008224"/>
            <a:ext cx="769548"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27" name="TextBox 26"/>
              <p:cNvSpPr txBox="1"/>
              <p:nvPr/>
            </p:nvSpPr>
            <p:spPr>
              <a:xfrm>
                <a:off x="6120867" y="1978785"/>
                <a:ext cx="905120"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𝐵</m:t>
                          </m:r>
                        </m:e>
                        <m:sub>
                          <m:r>
                            <a:rPr lang="en-US" sz="2000" b="0" i="0" smtClean="0">
                              <a:solidFill>
                                <a:schemeClr val="tx1"/>
                              </a:solidFill>
                              <a:latin typeface="Cambria Math" panose="02040503050406030204" pitchFamily="18" charset="0"/>
                            </a:rPr>
                            <m:t>1</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6120867" y="1978785"/>
                <a:ext cx="905120" cy="353943"/>
              </a:xfrm>
              <a:prstGeom prst="rect">
                <a:avLst/>
              </a:prstGeom>
              <a:blipFill rotWithShape="0">
                <a:blip r:embed="rId14"/>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764519" y="2004946"/>
                <a:ext cx="377026" cy="32778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764519" y="2004946"/>
                <a:ext cx="377026" cy="327782"/>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760863" y="2320837"/>
                <a:ext cx="39921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760863" y="2320837"/>
                <a:ext cx="399212" cy="353943"/>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5758555" y="2641832"/>
                <a:ext cx="40382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5758555" y="2641832"/>
                <a:ext cx="403828" cy="353943"/>
              </a:xfrm>
              <a:prstGeom prst="rect">
                <a:avLst/>
              </a:prstGeom>
              <a:blipFill rotWithShape="0">
                <a:blip r:embed="rId17"/>
                <a:stretch>
                  <a:fillRect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5768974" y="3112505"/>
                <a:ext cx="382989"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768974" y="3112505"/>
                <a:ext cx="382989" cy="353943"/>
              </a:xfrm>
              <a:prstGeom prst="rect">
                <a:avLst/>
              </a:prstGeom>
              <a:blipFill rotWithShape="0">
                <a:blip r:embed="rId18"/>
                <a:stretch>
                  <a:fillRect/>
                </a:stretch>
              </a:blipFill>
            </p:spPr>
            <p:txBody>
              <a:bodyPr/>
              <a:lstStyle/>
              <a:p>
                <a:r>
                  <a:rPr lang="en-US">
                    <a:noFill/>
                  </a:rPr>
                  <a:t> </a:t>
                </a:r>
              </a:p>
            </p:txBody>
          </p:sp>
        </mc:Fallback>
      </mc:AlternateContent>
      <p:cxnSp>
        <p:nvCxnSpPr>
          <p:cNvPr id="32" name="Straight Connector 31"/>
          <p:cNvCxnSpPr/>
          <p:nvPr/>
        </p:nvCxnSpPr>
        <p:spPr bwMode="auto">
          <a:xfrm>
            <a:off x="5790407" y="2253061"/>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5790407" y="2649437"/>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a:off x="5790407" y="3013678"/>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5" name="TextBox 34"/>
              <p:cNvSpPr txBox="1"/>
              <p:nvPr/>
            </p:nvSpPr>
            <p:spPr>
              <a:xfrm>
                <a:off x="6120867" y="2229564"/>
                <a:ext cx="899157"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𝐵</m:t>
                          </m:r>
                        </m:e>
                        <m:sub>
                          <m:r>
                            <a:rPr lang="en-US" sz="2000" b="0" i="0" smtClean="0">
                              <a:solidFill>
                                <a:schemeClr val="tx1"/>
                              </a:solidFill>
                              <a:latin typeface="Cambria Math" panose="02040503050406030204" pitchFamily="18" charset="0"/>
                            </a:rPr>
                            <m:t>2</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6120867" y="2229564"/>
                <a:ext cx="899157" cy="353943"/>
              </a:xfrm>
              <a:prstGeom prst="rect">
                <a:avLst/>
              </a:prstGeom>
              <a:blipFill rotWithShape="0">
                <a:blip r:embed="rId19"/>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155371" y="3246687"/>
                <a:ext cx="920317"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𝐵</m:t>
                          </m:r>
                        </m:e>
                        <m:sub>
                          <m:r>
                            <a:rPr lang="en-US" sz="2000" b="0" i="1" smtClean="0">
                              <a:solidFill>
                                <a:schemeClr val="tx1"/>
                              </a:solidFill>
                              <a:latin typeface="Cambria Math" panose="02040503050406030204" pitchFamily="18" charset="0"/>
                            </a:rPr>
                            <m:t>𝑘</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155371" y="3246687"/>
                <a:ext cx="920317" cy="353943"/>
              </a:xfrm>
              <a:prstGeom prst="rect">
                <a:avLst/>
              </a:prstGeom>
              <a:blipFill rotWithShape="0">
                <a:blip r:embed="rId20"/>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6163997" y="2714122"/>
                <a:ext cx="33534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6163997" y="2714122"/>
                <a:ext cx="335348" cy="353943"/>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7687454" y="1844079"/>
                <a:ext cx="37773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7687454" y="1844079"/>
                <a:ext cx="377732" cy="353943"/>
              </a:xfrm>
              <a:prstGeom prst="rect">
                <a:avLst/>
              </a:prstGeom>
              <a:blipFill rotWithShape="0">
                <a:blip r:embed="rId22"/>
                <a:stretch>
                  <a:fillRect/>
                </a:stretch>
              </a:blipFill>
            </p:spPr>
            <p:txBody>
              <a:bodyPr/>
              <a:lstStyle/>
              <a:p>
                <a:r>
                  <a:rPr lang="en-US">
                    <a:noFill/>
                  </a:rPr>
                  <a:t> </a:t>
                </a:r>
              </a:p>
            </p:txBody>
          </p:sp>
        </mc:Fallback>
      </mc:AlternateContent>
      <p:sp>
        <p:nvSpPr>
          <p:cNvPr id="39" name="Rectangle 38"/>
          <p:cNvSpPr/>
          <p:nvPr/>
        </p:nvSpPr>
        <p:spPr bwMode="auto">
          <a:xfrm>
            <a:off x="7534645" y="2008224"/>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40" name="Rectangle 39"/>
          <p:cNvSpPr/>
          <p:nvPr/>
        </p:nvSpPr>
        <p:spPr bwMode="auto">
          <a:xfrm>
            <a:off x="7940543" y="2008224"/>
            <a:ext cx="769548"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41" name="TextBox 40"/>
              <p:cNvSpPr txBox="1"/>
              <p:nvPr/>
            </p:nvSpPr>
            <p:spPr>
              <a:xfrm>
                <a:off x="7865105" y="1978785"/>
                <a:ext cx="87940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1</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7865105" y="1978785"/>
                <a:ext cx="879408" cy="353943"/>
              </a:xfrm>
              <a:prstGeom prst="rect">
                <a:avLst/>
              </a:prstGeom>
              <a:blipFill rotWithShape="0">
                <a:blip r:embed="rId23"/>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7508757" y="2004946"/>
                <a:ext cx="377026" cy="32778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7508757" y="2004946"/>
                <a:ext cx="377026" cy="327782"/>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7505101" y="2320837"/>
                <a:ext cx="39921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7505101" y="2320837"/>
                <a:ext cx="399212" cy="353943"/>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7502793" y="2641832"/>
                <a:ext cx="40382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7502793" y="2641832"/>
                <a:ext cx="403828" cy="353943"/>
              </a:xfrm>
              <a:prstGeom prst="rect">
                <a:avLst/>
              </a:prstGeom>
              <a:blipFill rotWithShape="0">
                <a:blip r:embed="rId26"/>
                <a:stretch>
                  <a:fillRect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7513212" y="3112505"/>
                <a:ext cx="382989"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7513212" y="3112505"/>
                <a:ext cx="382989" cy="353943"/>
              </a:xfrm>
              <a:prstGeom prst="rect">
                <a:avLst/>
              </a:prstGeom>
              <a:blipFill rotWithShape="0">
                <a:blip r:embed="rId27"/>
                <a:stretch>
                  <a:fillRect/>
                </a:stretch>
              </a:blipFill>
            </p:spPr>
            <p:txBody>
              <a:bodyPr/>
              <a:lstStyle/>
              <a:p>
                <a:r>
                  <a:rPr lang="en-US">
                    <a:noFill/>
                  </a:rPr>
                  <a:t> </a:t>
                </a:r>
              </a:p>
            </p:txBody>
          </p:sp>
        </mc:Fallback>
      </mc:AlternateContent>
      <p:cxnSp>
        <p:nvCxnSpPr>
          <p:cNvPr id="46" name="Straight Connector 45"/>
          <p:cNvCxnSpPr/>
          <p:nvPr/>
        </p:nvCxnSpPr>
        <p:spPr bwMode="auto">
          <a:xfrm>
            <a:off x="7534645" y="2253061"/>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7534645" y="2649437"/>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a:off x="7534645" y="3013678"/>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9" name="TextBox 48"/>
              <p:cNvSpPr txBox="1"/>
              <p:nvPr/>
            </p:nvSpPr>
            <p:spPr>
              <a:xfrm>
                <a:off x="7865105" y="2229564"/>
                <a:ext cx="87940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0" smtClean="0">
                              <a:solidFill>
                                <a:schemeClr val="tx1"/>
                              </a:solidFill>
                              <a:latin typeface="Cambria Math" panose="02040503050406030204" pitchFamily="18" charset="0"/>
                            </a:rPr>
                            <m:t>2</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7865105" y="2229564"/>
                <a:ext cx="879408" cy="353943"/>
              </a:xfrm>
              <a:prstGeom prst="rect">
                <a:avLst/>
              </a:prstGeom>
              <a:blipFill rotWithShape="0">
                <a:blip r:embed="rId28"/>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865105" y="3246687"/>
                <a:ext cx="895694"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𝑘</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7865105" y="3246687"/>
                <a:ext cx="895694" cy="353943"/>
              </a:xfrm>
              <a:prstGeom prst="rect">
                <a:avLst/>
              </a:prstGeom>
              <a:blipFill rotWithShape="0">
                <a:blip r:embed="rId29"/>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7908235" y="2714122"/>
                <a:ext cx="33534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7908235" y="2714122"/>
                <a:ext cx="335348" cy="353943"/>
              </a:xfrm>
              <a:prstGeom prst="rect">
                <a:avLst/>
              </a:prstGeom>
              <a:blipFill rotWithShape="0">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227478" y="2375506"/>
                <a:ext cx="3786486" cy="1220014"/>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009E22"/>
                          </a:solidFill>
                          <a:latin typeface="Cambria Math" panose="02040503050406030204" pitchFamily="18" charset="0"/>
                        </a:rPr>
                        <m:t>∃</m:t>
                      </m:r>
                      <m:r>
                        <a:rPr lang="en-US" b="0" i="1" smtClean="0">
                          <a:solidFill>
                            <a:srgbClr val="009E22"/>
                          </a:solidFill>
                          <a:latin typeface="Cambria Math" panose="02040503050406030204" pitchFamily="18" charset="0"/>
                        </a:rPr>
                        <m:t>𝐻</m:t>
                      </m:r>
                      <m:r>
                        <a:rPr lang="en-US" b="0" i="1" smtClean="0">
                          <a:solidFill>
                            <a:srgbClr val="009E22"/>
                          </a:solidFill>
                          <a:latin typeface="Cambria Math" panose="02040503050406030204" pitchFamily="18" charset="0"/>
                        </a:rPr>
                        <m:t>(</m:t>
                      </m:r>
                      <m:r>
                        <a:rPr lang="en-US" b="0" i="1" smtClean="0">
                          <a:solidFill>
                            <a:srgbClr val="009E22"/>
                          </a:solidFill>
                          <a:latin typeface="Cambria Math" panose="02040503050406030204" pitchFamily="18" charset="0"/>
                        </a:rPr>
                        <m:t>𝛼</m:t>
                      </m:r>
                      <m:r>
                        <a:rPr lang="en-US" b="0" i="1" smtClean="0">
                          <a:solidFill>
                            <a:srgbClr val="009E22"/>
                          </a:solidFill>
                          <a:latin typeface="Cambria Math" panose="02040503050406030204" pitchFamily="18" charset="0"/>
                        </a:rPr>
                        <m:t>):</m:t>
                      </m:r>
                    </m:oMath>
                  </m:oMathPara>
                </a14:m>
                <a:endParaRPr lang="en-US" dirty="0" smtClean="0">
                  <a:solidFill>
                    <a:srgbClr val="009E22"/>
                  </a:solidFill>
                </a:endParaRPr>
              </a:p>
              <a:p>
                <a:r>
                  <a:rPr lang="en-US" dirty="0" smtClean="0">
                    <a:solidFill>
                      <a:srgbClr val="009E22"/>
                    </a:solidFill>
                  </a:rPr>
                  <a:t>   </a:t>
                </a:r>
                <a14:m>
                  <m:oMath xmlns:m="http://schemas.openxmlformats.org/officeDocument/2006/math">
                    <m:sSub>
                      <m:sSubPr>
                        <m:ctrlPr>
                          <a:rPr lang="en-US" i="1">
                            <a:solidFill>
                              <a:srgbClr val="009E22"/>
                            </a:solidFill>
                            <a:latin typeface="Cambria Math" panose="02040503050406030204" pitchFamily="18" charset="0"/>
                          </a:rPr>
                        </m:ctrlPr>
                      </m:sSubPr>
                      <m:e>
                        <m:r>
                          <a:rPr lang="en-US" i="1">
                            <a:solidFill>
                              <a:srgbClr val="009E22"/>
                            </a:solidFill>
                            <a:latin typeface="Cambria Math" panose="02040503050406030204" pitchFamily="18" charset="0"/>
                          </a:rPr>
                          <m:t>𝑃</m:t>
                        </m:r>
                      </m:e>
                      <m:sub>
                        <m:r>
                          <a:rPr lang="en-US" i="1">
                            <a:solidFill>
                              <a:srgbClr val="009E22"/>
                            </a:solidFill>
                            <a:latin typeface="Cambria Math" panose="02040503050406030204" pitchFamily="18" charset="0"/>
                          </a:rPr>
                          <m:t>𝑥</m:t>
                        </m:r>
                        <m:r>
                          <a:rPr lang="en-US" i="1">
                            <a:solidFill>
                              <a:srgbClr val="009E22"/>
                            </a:solidFill>
                            <a:latin typeface="Cambria Math" panose="02040503050406030204" pitchFamily="18" charset="0"/>
                          </a:rPr>
                          <m:t>,</m:t>
                        </m:r>
                        <m:r>
                          <a:rPr lang="en-US" i="1">
                            <a:solidFill>
                              <a:srgbClr val="009E22"/>
                            </a:solidFill>
                            <a:latin typeface="Cambria Math" panose="02040503050406030204" pitchFamily="18" charset="0"/>
                          </a:rPr>
                          <m:t>𝑦</m:t>
                        </m:r>
                        <m:r>
                          <a:rPr lang="en-US" i="1">
                            <a:solidFill>
                              <a:srgbClr val="009E22"/>
                            </a:solidFill>
                            <a:latin typeface="Cambria Math" panose="02040503050406030204" pitchFamily="18" charset="0"/>
                          </a:rPr>
                          <m:t>,</m:t>
                        </m:r>
                        <m:r>
                          <a:rPr lang="en-US" i="1">
                            <a:solidFill>
                              <a:srgbClr val="009E22"/>
                            </a:solidFill>
                            <a:latin typeface="Cambria Math" panose="02040503050406030204" pitchFamily="18" charset="0"/>
                          </a:rPr>
                          <m:t>𝑧</m:t>
                        </m:r>
                      </m:sub>
                    </m:sSub>
                    <m:d>
                      <m:dPr>
                        <m:ctrlPr>
                          <a:rPr lang="en-US" i="1">
                            <a:solidFill>
                              <a:srgbClr val="009E22"/>
                            </a:solidFill>
                            <a:latin typeface="Cambria Math" panose="02040503050406030204" pitchFamily="18" charset="0"/>
                          </a:rPr>
                        </m:ctrlPr>
                      </m:dPr>
                      <m:e>
                        <m:r>
                          <a:rPr lang="en-US" i="1">
                            <a:solidFill>
                              <a:srgbClr val="009E22"/>
                            </a:solidFill>
                            <a:latin typeface="Cambria Math" panose="02040503050406030204" pitchFamily="18" charset="0"/>
                          </a:rPr>
                          <m:t>𝛼</m:t>
                        </m:r>
                      </m:e>
                    </m:d>
                    <m:r>
                      <a:rPr lang="en-US" i="1">
                        <a:solidFill>
                          <a:srgbClr val="009E22"/>
                        </a:solidFill>
                        <a:latin typeface="Cambria Math" panose="02040503050406030204" pitchFamily="18" charset="0"/>
                      </a:rPr>
                      <m:t>=</m:t>
                    </m:r>
                    <m:r>
                      <a:rPr lang="en-US" i="1">
                        <a:solidFill>
                          <a:srgbClr val="009E22"/>
                        </a:solidFill>
                        <a:latin typeface="Cambria Math" panose="02040503050406030204" pitchFamily="18" charset="0"/>
                      </a:rPr>
                      <m:t>𝐻</m:t>
                    </m:r>
                    <m:d>
                      <m:dPr>
                        <m:ctrlPr>
                          <a:rPr lang="en-US" i="1">
                            <a:solidFill>
                              <a:srgbClr val="009E22"/>
                            </a:solidFill>
                            <a:latin typeface="Cambria Math" panose="02040503050406030204" pitchFamily="18" charset="0"/>
                          </a:rPr>
                        </m:ctrlPr>
                      </m:dPr>
                      <m:e>
                        <m:r>
                          <a:rPr lang="en-US" i="1">
                            <a:solidFill>
                              <a:srgbClr val="009E22"/>
                            </a:solidFill>
                            <a:latin typeface="Cambria Math" panose="02040503050406030204" pitchFamily="18" charset="0"/>
                          </a:rPr>
                          <m:t>𝛼</m:t>
                        </m:r>
                      </m:e>
                    </m:d>
                    <m:r>
                      <a:rPr lang="en-US" i="1">
                        <a:solidFill>
                          <a:srgbClr val="009E22"/>
                        </a:solidFill>
                        <a:latin typeface="Cambria Math" panose="02040503050406030204" pitchFamily="18" charset="0"/>
                      </a:rPr>
                      <m:t>𝑉</m:t>
                    </m:r>
                    <m:r>
                      <a:rPr lang="en-US" i="1">
                        <a:solidFill>
                          <a:srgbClr val="009E22"/>
                        </a:solidFill>
                        <a:latin typeface="Cambria Math" panose="02040503050406030204" pitchFamily="18" charset="0"/>
                      </a:rPr>
                      <m:t>(</m:t>
                    </m:r>
                    <m:r>
                      <a:rPr lang="en-US" i="1">
                        <a:solidFill>
                          <a:srgbClr val="009E22"/>
                        </a:solidFill>
                        <a:latin typeface="Cambria Math" panose="02040503050406030204" pitchFamily="18" charset="0"/>
                      </a:rPr>
                      <m:t>𝛼</m:t>
                    </m:r>
                    <m:r>
                      <a:rPr lang="en-US" i="1">
                        <a:solidFill>
                          <a:srgbClr val="009E22"/>
                        </a:solidFill>
                        <a:latin typeface="Cambria Math" panose="02040503050406030204" pitchFamily="18" charset="0"/>
                      </a:rPr>
                      <m:t>)</m:t>
                    </m:r>
                  </m:oMath>
                </a14:m>
                <a:endParaRPr lang="en-US" dirty="0">
                  <a:solidFill>
                    <a:srgbClr val="009E22"/>
                  </a:solidFill>
                </a:endParaRPr>
              </a:p>
              <a:p>
                <a:endParaRPr lang="en-US" dirty="0">
                  <a:solidFill>
                    <a:srgbClr val="009E22"/>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227478" y="2375506"/>
                <a:ext cx="3786486" cy="1220014"/>
              </a:xfrm>
              <a:prstGeom prst="rect">
                <a:avLst/>
              </a:prstGeom>
              <a:blipFill rotWithShape="0">
                <a:blip r:embed="rId31"/>
                <a:stretch>
                  <a:fillRect l="-483" t="-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p:cNvSpPr/>
              <p:nvPr/>
            </p:nvSpPr>
            <p:spPr>
              <a:xfrm>
                <a:off x="63504" y="1931348"/>
                <a:ext cx="1600759" cy="4585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009E22"/>
                          </a:solidFill>
                          <a:latin typeface="Cambria Math" panose="02040503050406030204" pitchFamily="18" charset="0"/>
                        </a:rPr>
                        <m:t>∃</m:t>
                      </m:r>
                      <m:r>
                        <a:rPr lang="en-US" i="1">
                          <a:solidFill>
                            <a:srgbClr val="009E22"/>
                          </a:solidFill>
                          <a:latin typeface="Cambria Math" panose="02040503050406030204" pitchFamily="18" charset="0"/>
                        </a:rPr>
                        <m:t>𝑧</m:t>
                      </m:r>
                      <m:r>
                        <a:rPr lang="en-US" i="1">
                          <a:solidFill>
                            <a:srgbClr val="009E22"/>
                          </a:solidFill>
                          <a:latin typeface="Cambria Math" panose="02040503050406030204" pitchFamily="18" charset="0"/>
                        </a:rPr>
                        <m:t>∈</m:t>
                      </m:r>
                      <m:sSup>
                        <m:sSupPr>
                          <m:ctrlPr>
                            <a:rPr lang="en-US" i="1">
                              <a:solidFill>
                                <a:srgbClr val="009E22"/>
                              </a:solidFill>
                              <a:latin typeface="Cambria Math" panose="02040503050406030204" pitchFamily="18" charset="0"/>
                            </a:rPr>
                          </m:ctrlPr>
                        </m:sSupPr>
                        <m:e>
                          <m:r>
                            <a:rPr lang="en-US" i="1">
                              <a:solidFill>
                                <a:srgbClr val="009E22"/>
                              </a:solidFill>
                              <a:latin typeface="Cambria Math" panose="02040503050406030204" pitchFamily="18" charset="0"/>
                            </a:rPr>
                            <m:t>𝔽</m:t>
                          </m:r>
                        </m:e>
                        <m:sup>
                          <m:r>
                            <a:rPr lang="en-US" i="1">
                              <a:solidFill>
                                <a:srgbClr val="009E22"/>
                              </a:solidFill>
                              <a:latin typeface="Cambria Math" panose="02040503050406030204" pitchFamily="18" charset="0"/>
                            </a:rPr>
                            <m:t>𝑛</m:t>
                          </m:r>
                        </m:sup>
                      </m:sSup>
                      <m:r>
                        <a:rPr lang="en-US" i="1">
                          <a:solidFill>
                            <a:srgbClr val="009E22"/>
                          </a:solidFill>
                          <a:latin typeface="Cambria Math" panose="02040503050406030204" pitchFamily="18" charset="0"/>
                        </a:rPr>
                        <m:t>:</m:t>
                      </m:r>
                    </m:oMath>
                  </m:oMathPara>
                </a14:m>
                <a:endParaRPr lang="en-US" dirty="0"/>
              </a:p>
            </p:txBody>
          </p:sp>
        </mc:Choice>
        <mc:Fallback xmlns="">
          <p:sp>
            <p:nvSpPr>
              <p:cNvPr id="53" name="Rectangle 52"/>
              <p:cNvSpPr>
                <a:spLocks noRot="1" noChangeAspect="1" noMove="1" noResize="1" noEditPoints="1" noAdjustHandles="1" noChangeArrowheads="1" noChangeShapeType="1" noTextEdit="1"/>
              </p:cNvSpPr>
              <p:nvPr/>
            </p:nvSpPr>
            <p:spPr>
              <a:xfrm>
                <a:off x="63504" y="1931348"/>
                <a:ext cx="1600759" cy="458587"/>
              </a:xfrm>
              <a:prstGeom prst="rect">
                <a:avLst/>
              </a:prstGeom>
              <a:blipFill rotWithShape="0">
                <a:blip r:embed="rId32"/>
                <a:stretch>
                  <a:fillRect l="-7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Content Placeholder 2"/>
              <p:cNvSpPr txBox="1">
                <a:spLocks/>
              </p:cNvSpPr>
              <p:nvPr/>
            </p:nvSpPr>
            <p:spPr bwMode="auto">
              <a:xfrm>
                <a:off x="91522" y="3614781"/>
                <a:ext cx="8966191" cy="4823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indent="0">
                  <a:lnSpc>
                    <a:spcPct val="100000"/>
                  </a:lnSpc>
                  <a:buNone/>
                </a:pPr>
                <a:r>
                  <a:rPr lang="en-US" sz="2400" u="sng" kern="0" dirty="0" smtClean="0">
                    <a:latin typeface="+mj-lt"/>
                  </a:rPr>
                  <a:t>Probabilistic check</a:t>
                </a:r>
                <a:r>
                  <a:rPr lang="en-US" sz="2400" kern="0" dirty="0" smtClean="0">
                    <a:latin typeface="+mj-lt"/>
                  </a:rPr>
                  <a:t>: </a:t>
                </a:r>
                <a14:m>
                  <m:oMath xmlns:m="http://schemas.openxmlformats.org/officeDocument/2006/math">
                    <m:r>
                      <a:rPr lang="en-US" sz="2400" i="1" kern="0">
                        <a:latin typeface="Cambria Math" panose="02040503050406030204" pitchFamily="18" charset="0"/>
                      </a:rPr>
                      <m:t>𝜏</m:t>
                    </m:r>
                    <m:sSub>
                      <m:sSubPr>
                        <m:ctrlPr>
                          <a:rPr lang="en-US" sz="2400" i="1" kern="0">
                            <a:latin typeface="Cambria Math" panose="02040503050406030204" pitchFamily="18" charset="0"/>
                          </a:rPr>
                        </m:ctrlPr>
                      </m:sSubPr>
                      <m:e>
                        <m:r>
                          <a:rPr lang="en-US" sz="2400" i="1" kern="0">
                            <a:latin typeface="Cambria Math" panose="02040503050406030204" pitchFamily="18" charset="0"/>
                          </a:rPr>
                          <m:t>←</m:t>
                        </m:r>
                      </m:e>
                      <m:sub>
                        <m:r>
                          <a:rPr lang="en-US" sz="2400" i="1" kern="0">
                            <a:latin typeface="Cambria Math" panose="02040503050406030204" pitchFamily="18" charset="0"/>
                          </a:rPr>
                          <m:t>𝑅</m:t>
                        </m:r>
                      </m:sub>
                    </m:sSub>
                    <m:r>
                      <a:rPr lang="en-US" sz="2400" i="1" kern="0">
                        <a:latin typeface="Cambria Math" panose="02040503050406030204" pitchFamily="18" charset="0"/>
                      </a:rPr>
                      <m:t>𝔽</m:t>
                    </m:r>
                  </m:oMath>
                </a14:m>
                <a:r>
                  <a:rPr lang="en-US" sz="2400" kern="0" dirty="0"/>
                  <a:t>  and check </a:t>
                </a:r>
                <a14:m>
                  <m:oMath xmlns:m="http://schemas.openxmlformats.org/officeDocument/2006/math">
                    <m:sSub>
                      <m:sSubPr>
                        <m:ctrlPr>
                          <a:rPr lang="en-US" sz="2400" i="1" kern="0">
                            <a:latin typeface="Cambria Math" panose="02040503050406030204" pitchFamily="18" charset="0"/>
                          </a:rPr>
                        </m:ctrlPr>
                      </m:sSubPr>
                      <m:e>
                        <m:r>
                          <a:rPr lang="en-US" sz="2400" i="1" kern="0">
                            <a:latin typeface="Cambria Math" panose="02040503050406030204" pitchFamily="18" charset="0"/>
                          </a:rPr>
                          <m:t>𝑃</m:t>
                        </m:r>
                      </m:e>
                      <m:sub>
                        <m:r>
                          <a:rPr lang="en-US" sz="2400" i="1" kern="0">
                            <a:latin typeface="Cambria Math" panose="02040503050406030204" pitchFamily="18" charset="0"/>
                          </a:rPr>
                          <m:t>𝑥</m:t>
                        </m:r>
                        <m:r>
                          <a:rPr lang="en-US" sz="2400" i="1" kern="0">
                            <a:latin typeface="Cambria Math" panose="02040503050406030204" pitchFamily="18" charset="0"/>
                          </a:rPr>
                          <m:t>,</m:t>
                        </m:r>
                        <m:r>
                          <a:rPr lang="en-US" sz="2400" i="1" kern="0">
                            <a:latin typeface="Cambria Math" panose="02040503050406030204" pitchFamily="18" charset="0"/>
                          </a:rPr>
                          <m:t>𝑦</m:t>
                        </m:r>
                        <m:r>
                          <a:rPr lang="en-US" sz="2400" i="1" kern="0">
                            <a:latin typeface="Cambria Math" panose="02040503050406030204" pitchFamily="18" charset="0"/>
                          </a:rPr>
                          <m:t>,</m:t>
                        </m:r>
                        <m:r>
                          <a:rPr lang="en-US" sz="2400" i="1" kern="0">
                            <a:latin typeface="Cambria Math" panose="02040503050406030204" pitchFamily="18" charset="0"/>
                          </a:rPr>
                          <m:t>𝑧</m:t>
                        </m:r>
                        <m:r>
                          <a:rPr lang="en-US" sz="2400" i="1" kern="0">
                            <a:latin typeface="Cambria Math" panose="02040503050406030204" pitchFamily="18" charset="0"/>
                          </a:rPr>
                          <m:t> </m:t>
                        </m:r>
                      </m:sub>
                    </m:sSub>
                    <m:d>
                      <m:dPr>
                        <m:ctrlPr>
                          <a:rPr lang="en-US" sz="2400" i="1" kern="0">
                            <a:latin typeface="Cambria Math" panose="02040503050406030204" pitchFamily="18" charset="0"/>
                          </a:rPr>
                        </m:ctrlPr>
                      </m:dPr>
                      <m:e>
                        <m:r>
                          <a:rPr lang="en-US" sz="2400" i="1" kern="0">
                            <a:latin typeface="Cambria Math" panose="02040503050406030204" pitchFamily="18" charset="0"/>
                          </a:rPr>
                          <m:t>𝜏</m:t>
                        </m:r>
                      </m:e>
                    </m:d>
                    <m:limUpp>
                      <m:limUppPr>
                        <m:ctrlPr>
                          <a:rPr lang="en-US" sz="2400" i="1" kern="0">
                            <a:latin typeface="Cambria Math" panose="02040503050406030204" pitchFamily="18" charset="0"/>
                          </a:rPr>
                        </m:ctrlPr>
                      </m:limUppPr>
                      <m:e>
                        <m:r>
                          <a:rPr lang="en-US" sz="2400" i="1" kern="0">
                            <a:latin typeface="Cambria Math" panose="02040503050406030204" pitchFamily="18" charset="0"/>
                          </a:rPr>
                          <m:t>=</m:t>
                        </m:r>
                      </m:e>
                      <m:lim>
                        <m:r>
                          <m:rPr>
                            <m:nor/>
                          </m:rPr>
                          <a:rPr lang="en-US" sz="2400" kern="0"/>
                          <m:t>?</m:t>
                        </m:r>
                      </m:lim>
                    </m:limUpp>
                    <m:r>
                      <a:rPr lang="en-US" sz="2400" i="1" kern="0">
                        <a:latin typeface="Cambria Math" panose="02040503050406030204" pitchFamily="18" charset="0"/>
                      </a:rPr>
                      <m:t>𝐻</m:t>
                    </m:r>
                    <m:d>
                      <m:dPr>
                        <m:ctrlPr>
                          <a:rPr lang="en-US" sz="2400" i="1" kern="0">
                            <a:latin typeface="Cambria Math" panose="02040503050406030204" pitchFamily="18" charset="0"/>
                          </a:rPr>
                        </m:ctrlPr>
                      </m:dPr>
                      <m:e>
                        <m:r>
                          <a:rPr lang="en-US" sz="2400" i="1" kern="0">
                            <a:latin typeface="Cambria Math" panose="02040503050406030204" pitchFamily="18" charset="0"/>
                          </a:rPr>
                          <m:t>𝜏</m:t>
                        </m:r>
                      </m:e>
                    </m:d>
                    <m:r>
                      <a:rPr lang="en-US" sz="2400" i="1" kern="0">
                        <a:latin typeface="Cambria Math" panose="02040503050406030204" pitchFamily="18" charset="0"/>
                      </a:rPr>
                      <m:t>⋅</m:t>
                    </m:r>
                    <m:r>
                      <a:rPr lang="en-US" sz="2400" i="1" kern="0">
                        <a:latin typeface="Cambria Math" panose="02040503050406030204" pitchFamily="18" charset="0"/>
                      </a:rPr>
                      <m:t>𝑉</m:t>
                    </m:r>
                    <m:r>
                      <a:rPr lang="en-US" sz="2400" i="1" kern="0">
                        <a:latin typeface="Cambria Math" panose="02040503050406030204" pitchFamily="18" charset="0"/>
                      </a:rPr>
                      <m:t>(</m:t>
                    </m:r>
                    <m:r>
                      <a:rPr lang="en-US" sz="2400" i="1" kern="0">
                        <a:latin typeface="Cambria Math" panose="02040503050406030204" pitchFamily="18" charset="0"/>
                      </a:rPr>
                      <m:t>𝜏</m:t>
                    </m:r>
                    <m:r>
                      <a:rPr lang="en-US" sz="2400" i="1" kern="0">
                        <a:latin typeface="Cambria Math" panose="02040503050406030204" pitchFamily="18" charset="0"/>
                      </a:rPr>
                      <m:t>)</m:t>
                    </m:r>
                  </m:oMath>
                </a14:m>
                <a:r>
                  <a:rPr lang="en-US" sz="2400" kern="0" dirty="0"/>
                  <a:t>.</a:t>
                </a:r>
                <a:endParaRPr lang="en-US" sz="2400" kern="0" dirty="0" smtClean="0"/>
              </a:p>
              <a:p>
                <a:pPr marL="0" indent="0">
                  <a:lnSpc>
                    <a:spcPct val="100000"/>
                  </a:lnSpc>
                  <a:buNone/>
                </a:pPr>
                <a:r>
                  <a:rPr lang="en-US" sz="2400" kern="0" dirty="0"/>
                  <a:t>Soundness: polynomial identity testing with degree &lt;</a:t>
                </a:r>
                <a14:m>
                  <m:oMath xmlns:m="http://schemas.openxmlformats.org/officeDocument/2006/math">
                    <m:r>
                      <a:rPr lang="en-US" sz="2400" i="1" kern="0">
                        <a:latin typeface="Cambria Math" panose="02040503050406030204" pitchFamily="18" charset="0"/>
                      </a:rPr>
                      <m:t>2</m:t>
                    </m:r>
                    <m:r>
                      <a:rPr lang="en-US" sz="2400" i="1" kern="0">
                        <a:latin typeface="Cambria Math" panose="02040503050406030204" pitchFamily="18" charset="0"/>
                      </a:rPr>
                      <m:t>𝑚</m:t>
                    </m:r>
                    <m:r>
                      <a:rPr lang="en-US" sz="2400" i="1" kern="0">
                        <a:latin typeface="Cambria Math" panose="02040503050406030204" pitchFamily="18" charset="0"/>
                      </a:rPr>
                      <m:t>≪|</m:t>
                    </m:r>
                    <m:r>
                      <a:rPr lang="en-US" sz="2400" i="1" kern="0">
                        <a:latin typeface="Cambria Math" panose="02040503050406030204" pitchFamily="18" charset="0"/>
                      </a:rPr>
                      <m:t>𝔽</m:t>
                    </m:r>
                    <m:r>
                      <a:rPr lang="en-US" sz="2400" i="1" kern="0">
                        <a:latin typeface="Cambria Math" panose="02040503050406030204" pitchFamily="18" charset="0"/>
                      </a:rPr>
                      <m:t>|</m:t>
                    </m:r>
                  </m:oMath>
                </a14:m>
                <a:endParaRPr lang="en-US" sz="2400" kern="0" dirty="0"/>
              </a:p>
              <a:p>
                <a:pPr marL="0" indent="0">
                  <a:lnSpc>
                    <a:spcPct val="100000"/>
                  </a:lnSpc>
                  <a:buNone/>
                </a:pPr>
                <a:endParaRPr lang="en-US" sz="2400" kern="0" dirty="0"/>
              </a:p>
              <a:p>
                <a:pPr marL="0" lvl="0" indent="0">
                  <a:lnSpc>
                    <a:spcPct val="100000"/>
                  </a:lnSpc>
                  <a:buNone/>
                </a:pPr>
                <a:r>
                  <a:rPr lang="en-US" sz="2400" kern="0" dirty="0" smtClean="0">
                    <a:latin typeface="+mj-lt"/>
                  </a:rPr>
                  <a:t/>
                </a:r>
                <a:br>
                  <a:rPr lang="en-US" sz="2400" kern="0" dirty="0" smtClean="0">
                    <a:latin typeface="+mj-lt"/>
                  </a:rPr>
                </a:br>
                <a:endParaRPr lang="en-US" sz="2400" kern="0" dirty="0" smtClean="0">
                  <a:latin typeface="+mj-lt"/>
                </a:endParaRPr>
              </a:p>
            </p:txBody>
          </p:sp>
        </mc:Choice>
        <mc:Fallback xmlns="">
          <p:sp>
            <p:nvSpPr>
              <p:cNvPr id="54" name="Content Placeholder 2"/>
              <p:cNvSpPr txBox="1">
                <a:spLocks noRot="1" noChangeAspect="1" noMove="1" noResize="1" noEditPoints="1" noAdjustHandles="1" noChangeArrowheads="1" noChangeShapeType="1" noTextEdit="1"/>
              </p:cNvSpPr>
              <p:nvPr/>
            </p:nvSpPr>
            <p:spPr bwMode="auto">
              <a:xfrm>
                <a:off x="91522" y="3614781"/>
                <a:ext cx="8966191" cy="482362"/>
              </a:xfrm>
              <a:prstGeom prst="rect">
                <a:avLst/>
              </a:prstGeom>
              <a:blipFill rotWithShape="0">
                <a:blip r:embed="rId33"/>
                <a:stretch>
                  <a:fillRect l="-1020" b="-159494"/>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5" name="Content Placeholder 2"/>
              <p:cNvSpPr txBox="1">
                <a:spLocks/>
              </p:cNvSpPr>
              <p:nvPr/>
            </p:nvSpPr>
            <p:spPr bwMode="auto">
              <a:xfrm>
                <a:off x="91522" y="4694477"/>
                <a:ext cx="8966191" cy="1371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lvl="0" indent="0">
                  <a:lnSpc>
                    <a:spcPct val="100000"/>
                  </a:lnSpc>
                  <a:buNone/>
                </a:pPr>
                <a:r>
                  <a:rPr lang="en-US" sz="2400" u="sng" kern="0" dirty="0" smtClean="0">
                    <a:solidFill>
                      <a:srgbClr val="0070C0"/>
                    </a:solidFill>
                  </a:rPr>
                  <a:t>Probabilistic check via linear queries</a:t>
                </a:r>
              </a:p>
              <a:p>
                <a:pPr marL="0" lvl="0" indent="0">
                  <a:lnSpc>
                    <a:spcPct val="100000"/>
                  </a:lnSpc>
                  <a:buNone/>
                </a:pPr>
                <a:r>
                  <a:rPr lang="en-US" sz="2400" kern="0" dirty="0" smtClean="0">
                    <a:solidFill>
                      <a:srgbClr val="0070C0"/>
                    </a:solidFill>
                  </a:rPr>
                  <a:t>Let </a:t>
                </a:r>
                <a14:m>
                  <m:oMath xmlns:m="http://schemas.openxmlformats.org/officeDocument/2006/math">
                    <m:r>
                      <a:rPr lang="en-US" sz="2400" i="1" kern="0">
                        <a:solidFill>
                          <a:srgbClr val="0070C0"/>
                        </a:solidFill>
                        <a:latin typeface="Cambria Math" panose="02040503050406030204" pitchFamily="18" charset="0"/>
                      </a:rPr>
                      <m:t>𝜋</m:t>
                    </m:r>
                    <m:r>
                      <a:rPr lang="en-US" sz="2400" i="1" kern="0">
                        <a:solidFill>
                          <a:srgbClr val="0070C0"/>
                        </a:solidFill>
                        <a:latin typeface="Cambria Math" panose="02040503050406030204" pitchFamily="18" charset="0"/>
                      </a:rPr>
                      <m:t>=(</m:t>
                    </m:r>
                    <m:r>
                      <a:rPr lang="en-US" sz="2400" i="1" kern="0">
                        <a:solidFill>
                          <a:srgbClr val="0070C0"/>
                        </a:solidFill>
                        <a:latin typeface="Cambria Math" panose="02040503050406030204" pitchFamily="18" charset="0"/>
                      </a:rPr>
                      <m:t>1</m:t>
                    </m:r>
                    <m:r>
                      <a:rPr lang="en-US" sz="2400" i="1" kern="0">
                        <a:solidFill>
                          <a:srgbClr val="0070C0"/>
                        </a:solidFill>
                        <a:latin typeface="Cambria Math" panose="02040503050406030204" pitchFamily="18" charset="0"/>
                      </a:rPr>
                      <m:t>,</m:t>
                    </m:r>
                    <m:r>
                      <a:rPr lang="en-US" sz="2400" i="1" kern="0">
                        <a:solidFill>
                          <a:srgbClr val="0070C0"/>
                        </a:solidFill>
                        <a:latin typeface="Cambria Math" panose="02040503050406030204" pitchFamily="18" charset="0"/>
                      </a:rPr>
                      <m:t>𝑥</m:t>
                    </m:r>
                    <m:r>
                      <a:rPr lang="en-US" sz="2400" i="1" kern="0">
                        <a:solidFill>
                          <a:srgbClr val="0070C0"/>
                        </a:solidFill>
                        <a:latin typeface="Cambria Math" panose="02040503050406030204" pitchFamily="18" charset="0"/>
                      </a:rPr>
                      <m:t>,</m:t>
                    </m:r>
                    <m:r>
                      <a:rPr lang="en-US" sz="2400" i="1" kern="0">
                        <a:solidFill>
                          <a:srgbClr val="0070C0"/>
                        </a:solidFill>
                        <a:latin typeface="Cambria Math" panose="02040503050406030204" pitchFamily="18" charset="0"/>
                      </a:rPr>
                      <m:t>𝑦</m:t>
                    </m:r>
                    <m:r>
                      <a:rPr lang="en-US" sz="2400" i="1" kern="0">
                        <a:solidFill>
                          <a:srgbClr val="0070C0"/>
                        </a:solidFill>
                        <a:latin typeface="Cambria Math" panose="02040503050406030204" pitchFamily="18" charset="0"/>
                      </a:rPr>
                      <m:t>,</m:t>
                    </m:r>
                    <m:r>
                      <a:rPr lang="en-US" sz="2400" i="1" kern="0">
                        <a:solidFill>
                          <a:srgbClr val="0070C0"/>
                        </a:solidFill>
                        <a:latin typeface="Cambria Math" panose="02040503050406030204" pitchFamily="18" charset="0"/>
                      </a:rPr>
                      <m:t>𝑧</m:t>
                    </m:r>
                    <m:r>
                      <a:rPr lang="en-US" sz="2400" i="1" kern="0">
                        <a:solidFill>
                          <a:srgbClr val="0070C0"/>
                        </a:solidFill>
                        <a:latin typeface="Cambria Math" panose="02040503050406030204" pitchFamily="18" charset="0"/>
                      </a:rPr>
                      <m:t>,</m:t>
                    </m:r>
                    <m:r>
                      <a:rPr lang="en-US" sz="2400" i="1" kern="0">
                        <a:solidFill>
                          <a:srgbClr val="0070C0"/>
                        </a:solidFill>
                        <a:latin typeface="Cambria Math" panose="02040503050406030204" pitchFamily="18" charset="0"/>
                      </a:rPr>
                      <m:t>h</m:t>
                    </m:r>
                    <m:r>
                      <a:rPr lang="en-US" sz="2400" i="1" kern="0">
                        <a:solidFill>
                          <a:srgbClr val="0070C0"/>
                        </a:solidFill>
                        <a:latin typeface="Cambria Math" panose="02040503050406030204" pitchFamily="18" charset="0"/>
                      </a:rPr>
                      <m:t>)</m:t>
                    </m:r>
                  </m:oMath>
                </a14:m>
                <a:r>
                  <a:rPr lang="en-US" sz="2400" kern="0" dirty="0">
                    <a:solidFill>
                      <a:srgbClr val="0070C0"/>
                    </a:solidFill>
                  </a:rPr>
                  <a:t> where </a:t>
                </a:r>
                <a14:m>
                  <m:oMath xmlns:m="http://schemas.openxmlformats.org/officeDocument/2006/math">
                    <m:r>
                      <a:rPr lang="en-US" sz="2400" i="1" kern="0">
                        <a:solidFill>
                          <a:srgbClr val="0070C0"/>
                        </a:solidFill>
                        <a:latin typeface="Cambria Math" panose="02040503050406030204" pitchFamily="18" charset="0"/>
                      </a:rPr>
                      <m:t>h</m:t>
                    </m:r>
                  </m:oMath>
                </a14:m>
                <a:r>
                  <a:rPr lang="en-US" sz="2400" kern="0" dirty="0">
                    <a:solidFill>
                      <a:srgbClr val="0070C0"/>
                    </a:solidFill>
                  </a:rPr>
                  <a:t> is the coefficient vector of </a:t>
                </a:r>
                <a14:m>
                  <m:oMath xmlns:m="http://schemas.openxmlformats.org/officeDocument/2006/math">
                    <m:r>
                      <a:rPr lang="en-US" sz="2400" i="1" kern="0">
                        <a:solidFill>
                          <a:srgbClr val="0070C0"/>
                        </a:solidFill>
                        <a:latin typeface="Cambria Math" panose="02040503050406030204" pitchFamily="18" charset="0"/>
                      </a:rPr>
                      <m:t>𝐻</m:t>
                    </m:r>
                  </m:oMath>
                </a14:m>
                <a:r>
                  <a:rPr lang="en-US" sz="2400" kern="0" dirty="0">
                    <a:solidFill>
                      <a:srgbClr val="0070C0"/>
                    </a:solidFill>
                  </a:rPr>
                  <a:t>.</a:t>
                </a:r>
              </a:p>
              <a:p>
                <a:pPr marL="0" lvl="0" indent="0">
                  <a:lnSpc>
                    <a:spcPct val="100000"/>
                  </a:lnSpc>
                  <a:buNone/>
                </a:pPr>
                <a:r>
                  <a:rPr lang="en-US" sz="2400" kern="0" dirty="0" smtClean="0">
                    <a:solidFill>
                      <a:srgbClr val="0070C0"/>
                    </a:solidFill>
                  </a:rPr>
                  <a:t>This </a:t>
                </a:r>
                <a:r>
                  <a:rPr lang="en-US" sz="2400" kern="0" dirty="0">
                    <a:solidFill>
                      <a:srgbClr val="0070C0"/>
                    </a:solidFill>
                  </a:rPr>
                  <a:t>check can be done by 4 </a:t>
                </a:r>
                <a:r>
                  <a:rPr lang="en-US" sz="2400" u="sng" kern="0" dirty="0">
                    <a:solidFill>
                      <a:srgbClr val="0070C0"/>
                    </a:solidFill>
                  </a:rPr>
                  <a:t>linear</a:t>
                </a:r>
                <a:r>
                  <a:rPr lang="en-US" sz="2400" kern="0" dirty="0">
                    <a:solidFill>
                      <a:srgbClr val="0070C0"/>
                    </a:solidFill>
                  </a:rPr>
                  <a:t> queries to </a:t>
                </a:r>
                <a14:m>
                  <m:oMath xmlns:m="http://schemas.openxmlformats.org/officeDocument/2006/math">
                    <m:r>
                      <a:rPr lang="en-US" sz="2400" i="1" kern="0">
                        <a:solidFill>
                          <a:srgbClr val="0070C0"/>
                        </a:solidFill>
                        <a:latin typeface="Cambria Math" panose="02040503050406030204" pitchFamily="18" charset="0"/>
                      </a:rPr>
                      <m:t>𝜋</m:t>
                    </m:r>
                  </m:oMath>
                </a14:m>
                <a:r>
                  <a:rPr lang="en-US" sz="2400" kern="0" dirty="0" smtClean="0">
                    <a:solidFill>
                      <a:srgbClr val="0070C0"/>
                    </a:solidFill>
                  </a:rPr>
                  <a:t/>
                </a:r>
                <a:br>
                  <a:rPr lang="en-US" sz="2400" kern="0" dirty="0" smtClean="0">
                    <a:solidFill>
                      <a:srgbClr val="0070C0"/>
                    </a:solidFill>
                  </a:rPr>
                </a:br>
                <a:r>
                  <a:rPr lang="en-US" sz="2400" kern="0" dirty="0" smtClean="0">
                    <a:solidFill>
                      <a:srgbClr val="0070C0"/>
                    </a:solidFill>
                  </a:rPr>
                  <a:t>(+ </a:t>
                </a:r>
                <a:r>
                  <a:rPr lang="en-US" sz="2400" kern="0" dirty="0">
                    <a:solidFill>
                      <a:srgbClr val="0070C0"/>
                    </a:solidFill>
                  </a:rPr>
                  <a:t>5th for checking </a:t>
                </a:r>
                <a14:m>
                  <m:oMath xmlns:m="http://schemas.openxmlformats.org/officeDocument/2006/math">
                    <m:r>
                      <a:rPr lang="en-US" sz="2400" i="1" kern="0">
                        <a:solidFill>
                          <a:srgbClr val="0070C0"/>
                        </a:solidFill>
                        <a:latin typeface="Cambria Math" panose="02040503050406030204" pitchFamily="18" charset="0"/>
                      </a:rPr>
                      <m:t>𝑥</m:t>
                    </m:r>
                    <m:r>
                      <a:rPr lang="en-US" sz="2400" b="0" i="0" kern="0" smtClean="0">
                        <a:solidFill>
                          <a:srgbClr val="0070C0"/>
                        </a:solidFill>
                        <a:latin typeface="Cambria Math" panose="02040503050406030204" pitchFamily="18" charset="0"/>
                      </a:rPr>
                      <m:t>,</m:t>
                    </m:r>
                    <m:r>
                      <a:rPr lang="en-US" sz="2400" i="1" kern="0">
                        <a:solidFill>
                          <a:srgbClr val="0070C0"/>
                        </a:solidFill>
                        <a:latin typeface="Cambria Math" panose="02040503050406030204" pitchFamily="18" charset="0"/>
                      </a:rPr>
                      <m:t>𝑦</m:t>
                    </m:r>
                  </m:oMath>
                </a14:m>
                <a:r>
                  <a:rPr lang="en-US" sz="2400" kern="0" dirty="0" smtClean="0">
                    <a:solidFill>
                      <a:srgbClr val="0070C0"/>
                    </a:solidFill>
                  </a:rPr>
                  <a:t> via random linear combination.)</a:t>
                </a:r>
                <a:endParaRPr lang="en-US" sz="2400" kern="0" dirty="0">
                  <a:solidFill>
                    <a:srgbClr val="0070C0"/>
                  </a:solidFill>
                </a:endParaRPr>
              </a:p>
              <a:p>
                <a:pPr lvl="0">
                  <a:lnSpc>
                    <a:spcPct val="100000"/>
                  </a:lnSpc>
                </a:pPr>
                <a:r>
                  <a:rPr lang="en-US" sz="2400" kern="0" dirty="0">
                    <a:solidFill>
                      <a:srgbClr val="0070C0"/>
                    </a:solidFill>
                  </a:rPr>
                  <a:t>Any </a:t>
                </a:r>
                <a14:m>
                  <m:oMath xmlns:m="http://schemas.openxmlformats.org/officeDocument/2006/math">
                    <m:acc>
                      <m:accPr>
                        <m:chr m:val="̃"/>
                        <m:ctrlPr>
                          <a:rPr lang="en-US" sz="2400" i="1" kern="0">
                            <a:solidFill>
                              <a:srgbClr val="0070C0"/>
                            </a:solidFill>
                            <a:latin typeface="Cambria Math" panose="02040503050406030204" pitchFamily="18" charset="0"/>
                          </a:rPr>
                        </m:ctrlPr>
                      </m:accPr>
                      <m:e>
                        <m:r>
                          <a:rPr lang="en-US" sz="2400" i="1" kern="0">
                            <a:solidFill>
                              <a:srgbClr val="0070C0"/>
                            </a:solidFill>
                            <a:latin typeface="Cambria Math" panose="02040503050406030204" pitchFamily="18" charset="0"/>
                          </a:rPr>
                          <m:t>𝜋</m:t>
                        </m:r>
                      </m:e>
                    </m:acc>
                  </m:oMath>
                </a14:m>
                <a:r>
                  <a:rPr lang="en-US" sz="2400" kern="0" dirty="0">
                    <a:solidFill>
                      <a:srgbClr val="0070C0"/>
                    </a:solidFill>
                  </a:rPr>
                  <a:t> still commits to some low-degree </a:t>
                </a:r>
                <a14:m>
                  <m:oMath xmlns:m="http://schemas.openxmlformats.org/officeDocument/2006/math">
                    <m:acc>
                      <m:accPr>
                        <m:chr m:val="̃"/>
                        <m:ctrlPr>
                          <a:rPr lang="en-US" sz="2400" i="1" kern="0">
                            <a:solidFill>
                              <a:srgbClr val="0070C0"/>
                            </a:solidFill>
                            <a:latin typeface="Cambria Math" panose="02040503050406030204" pitchFamily="18" charset="0"/>
                          </a:rPr>
                        </m:ctrlPr>
                      </m:accPr>
                      <m:e>
                        <m:r>
                          <a:rPr lang="en-US" sz="2400" i="1" kern="0">
                            <a:solidFill>
                              <a:srgbClr val="0070C0"/>
                            </a:solidFill>
                            <a:latin typeface="Cambria Math" panose="02040503050406030204" pitchFamily="18" charset="0"/>
                          </a:rPr>
                          <m:t>𝐻</m:t>
                        </m:r>
                      </m:e>
                    </m:acc>
                    <m:r>
                      <a:rPr lang="en-US" sz="2400" i="1" kern="0">
                        <a:solidFill>
                          <a:srgbClr val="0070C0"/>
                        </a:solidFill>
                        <a:latin typeface="Cambria Math" panose="02040503050406030204" pitchFamily="18" charset="0"/>
                      </a:rPr>
                      <m:t>(</m:t>
                    </m:r>
                    <m:r>
                      <a:rPr lang="en-US" sz="2400" i="1" kern="0">
                        <a:solidFill>
                          <a:srgbClr val="0070C0"/>
                        </a:solidFill>
                        <a:latin typeface="Cambria Math" panose="02040503050406030204" pitchFamily="18" charset="0"/>
                      </a:rPr>
                      <m:t>𝜏</m:t>
                    </m:r>
                    <m:r>
                      <a:rPr lang="en-US" sz="2400" i="1" kern="0">
                        <a:solidFill>
                          <a:srgbClr val="0070C0"/>
                        </a:solidFill>
                        <a:latin typeface="Cambria Math" panose="02040503050406030204" pitchFamily="18" charset="0"/>
                      </a:rPr>
                      <m:t>)</m:t>
                    </m:r>
                  </m:oMath>
                </a14:m>
                <a:r>
                  <a:rPr lang="en-US" sz="2400" kern="0" dirty="0">
                    <a:solidFill>
                      <a:srgbClr val="0070C0"/>
                    </a:solidFill>
                  </a:rPr>
                  <a:t> </a:t>
                </a:r>
                <a14:m>
                  <m:oMath xmlns:m="http://schemas.openxmlformats.org/officeDocument/2006/math">
                    <m:r>
                      <a:rPr lang="en-US" sz="2400" i="1" kern="0" dirty="0">
                        <a:solidFill>
                          <a:srgbClr val="0070C0"/>
                        </a:solidFill>
                        <a:latin typeface="Cambria Math" panose="02040503050406030204" pitchFamily="18" charset="0"/>
                      </a:rPr>
                      <m:t> </m:t>
                    </m:r>
                    <m:acc>
                      <m:accPr>
                        <m:chr m:val="̃"/>
                        <m:ctrlPr>
                          <a:rPr lang="en-US" sz="2400" i="1" kern="0" dirty="0">
                            <a:solidFill>
                              <a:srgbClr val="0070C0"/>
                            </a:solidFill>
                            <a:latin typeface="Cambria Math" panose="02040503050406030204" pitchFamily="18" charset="0"/>
                          </a:rPr>
                        </m:ctrlPr>
                      </m:accPr>
                      <m:e>
                        <m:sSub>
                          <m:sSubPr>
                            <m:ctrlPr>
                              <a:rPr lang="en-US" sz="2400" i="1" kern="0">
                                <a:solidFill>
                                  <a:srgbClr val="0070C0"/>
                                </a:solidFill>
                                <a:latin typeface="Cambria Math" panose="02040503050406030204" pitchFamily="18" charset="0"/>
                              </a:rPr>
                            </m:ctrlPr>
                          </m:sSubPr>
                          <m:e>
                            <m:r>
                              <a:rPr lang="en-US" sz="2400" i="1" kern="0">
                                <a:solidFill>
                                  <a:srgbClr val="0070C0"/>
                                </a:solidFill>
                                <a:latin typeface="Cambria Math" panose="02040503050406030204" pitchFamily="18" charset="0"/>
                              </a:rPr>
                              <m:t>𝑃</m:t>
                            </m:r>
                          </m:e>
                          <m:sub>
                            <m:r>
                              <a:rPr lang="en-US" sz="2400" i="1" kern="0">
                                <a:solidFill>
                                  <a:srgbClr val="0070C0"/>
                                </a:solidFill>
                                <a:latin typeface="Cambria Math" panose="02040503050406030204" pitchFamily="18" charset="0"/>
                              </a:rPr>
                              <m:t>𝑥</m:t>
                            </m:r>
                            <m:r>
                              <a:rPr lang="en-US" sz="2400" i="1" kern="0">
                                <a:solidFill>
                                  <a:srgbClr val="0070C0"/>
                                </a:solidFill>
                                <a:latin typeface="Cambria Math" panose="02040503050406030204" pitchFamily="18" charset="0"/>
                              </a:rPr>
                              <m:t>,</m:t>
                            </m:r>
                            <m:r>
                              <a:rPr lang="en-US" sz="2400" i="1" kern="0">
                                <a:solidFill>
                                  <a:srgbClr val="0070C0"/>
                                </a:solidFill>
                                <a:latin typeface="Cambria Math" panose="02040503050406030204" pitchFamily="18" charset="0"/>
                              </a:rPr>
                              <m:t>𝑦</m:t>
                            </m:r>
                            <m:r>
                              <a:rPr lang="en-US" sz="2400" i="1" kern="0">
                                <a:solidFill>
                                  <a:srgbClr val="0070C0"/>
                                </a:solidFill>
                                <a:latin typeface="Cambria Math" panose="02040503050406030204" pitchFamily="18" charset="0"/>
                              </a:rPr>
                              <m:t>,</m:t>
                            </m:r>
                            <m:r>
                              <a:rPr lang="en-US" sz="2400" i="1" kern="0">
                                <a:solidFill>
                                  <a:srgbClr val="0070C0"/>
                                </a:solidFill>
                                <a:latin typeface="Cambria Math" panose="02040503050406030204" pitchFamily="18" charset="0"/>
                              </a:rPr>
                              <m:t>𝑧</m:t>
                            </m:r>
                            <m:r>
                              <a:rPr lang="en-US" sz="2400" i="1" kern="0">
                                <a:solidFill>
                                  <a:srgbClr val="0070C0"/>
                                </a:solidFill>
                                <a:latin typeface="Cambria Math" panose="02040503050406030204" pitchFamily="18" charset="0"/>
                              </a:rPr>
                              <m:t> </m:t>
                            </m:r>
                          </m:sub>
                        </m:sSub>
                      </m:e>
                    </m:acc>
                    <m:d>
                      <m:dPr>
                        <m:ctrlPr>
                          <a:rPr lang="en-US" sz="2400" i="1" kern="0">
                            <a:solidFill>
                              <a:srgbClr val="0070C0"/>
                            </a:solidFill>
                            <a:latin typeface="Cambria Math" panose="02040503050406030204" pitchFamily="18" charset="0"/>
                          </a:rPr>
                        </m:ctrlPr>
                      </m:dPr>
                      <m:e>
                        <m:r>
                          <a:rPr lang="en-US" sz="2400" i="1" kern="0">
                            <a:solidFill>
                              <a:srgbClr val="0070C0"/>
                            </a:solidFill>
                            <a:latin typeface="Cambria Math" panose="02040503050406030204" pitchFamily="18" charset="0"/>
                          </a:rPr>
                          <m:t>𝜏</m:t>
                        </m:r>
                      </m:e>
                    </m:d>
                  </m:oMath>
                </a14:m>
                <a:r>
                  <a:rPr lang="en-US" sz="2400" kern="0" dirty="0">
                    <a:solidFill>
                      <a:srgbClr val="0070C0"/>
                    </a:solidFill>
                  </a:rPr>
                  <a:t>.</a:t>
                </a:r>
              </a:p>
            </p:txBody>
          </p:sp>
        </mc:Choice>
        <mc:Fallback>
          <p:sp>
            <p:nvSpPr>
              <p:cNvPr id="55" name="Content Placeholder 2"/>
              <p:cNvSpPr txBox="1">
                <a:spLocks noRot="1" noChangeAspect="1" noMove="1" noResize="1" noEditPoints="1" noAdjustHandles="1" noChangeArrowheads="1" noChangeShapeType="1" noTextEdit="1"/>
              </p:cNvSpPr>
              <p:nvPr/>
            </p:nvSpPr>
            <p:spPr bwMode="auto">
              <a:xfrm>
                <a:off x="91522" y="4694477"/>
                <a:ext cx="8966191" cy="1371737"/>
              </a:xfrm>
              <a:prstGeom prst="rect">
                <a:avLst/>
              </a:prstGeom>
              <a:blipFill rotWithShape="0">
                <a:blip r:embed="rId34"/>
                <a:stretch>
                  <a:fillRect l="-1020" t="-3111" b="-68000"/>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4491597" y="2195098"/>
                <a:ext cx="909993"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𝐴</m:t>
                          </m:r>
                        </m:e>
                        <m:sub>
                          <m:r>
                            <a:rPr lang="en-US" sz="2000" b="0" i="0" smtClean="0">
                              <a:solidFill>
                                <a:schemeClr val="tx1"/>
                              </a:solidFill>
                              <a:latin typeface="Cambria Math" panose="02040503050406030204" pitchFamily="18" charset="0"/>
                            </a:rPr>
                            <m:t>2</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4491597" y="2195098"/>
                <a:ext cx="909993" cy="353943"/>
              </a:xfrm>
              <a:prstGeom prst="rect">
                <a:avLst/>
              </a:prstGeom>
              <a:blipFill rotWithShape="0">
                <a:blip r:embed="rId35"/>
                <a:stretch>
                  <a:fillRect b="-20690"/>
                </a:stretch>
              </a:blipFill>
            </p:spPr>
            <p:txBody>
              <a:bodyPr/>
              <a:lstStyle/>
              <a:p>
                <a:r>
                  <a:rPr lang="en-US">
                    <a:noFill/>
                  </a:rPr>
                  <a:t> </a:t>
                </a:r>
              </a:p>
            </p:txBody>
          </p:sp>
        </mc:Fallback>
      </mc:AlternateContent>
    </p:spTree>
    <p:extLst>
      <p:ext uri="{BB962C8B-B14F-4D97-AF65-F5344CB8AC3E}">
        <p14:creationId xmlns:p14="http://schemas.microsoft.com/office/powerpoint/2010/main" val="39383094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QAP </a:t>
                </a:r>
                <a14:m>
                  <m:oMath xmlns:m="http://schemas.openxmlformats.org/officeDocument/2006/math">
                    <m:r>
                      <a:rPr lang="en-US" i="1">
                        <a:latin typeface="Cambria Math" panose="02040503050406030204" pitchFamily="18" charset="0"/>
                      </a:rPr>
                      <m:t>⇒</m:t>
                    </m:r>
                  </m:oMath>
                </a14:m>
                <a:r>
                  <a:rPr lang="en-US" dirty="0"/>
                  <a:t> Linear </a:t>
                </a:r>
                <a:r>
                  <a:rPr lang="en-US" dirty="0" smtClean="0"/>
                  <a:t>PCP: the algorithms</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733" b="-4348"/>
                </a:stretch>
              </a:blipFill>
            </p:spPr>
            <p:txBody>
              <a:bodyPr/>
              <a:lstStyle/>
              <a:p>
                <a:r>
                  <a:rPr lang="en-US">
                    <a:noFill/>
                  </a:rPr>
                  <a:t> </a:t>
                </a:r>
              </a:p>
            </p:txBody>
          </p:sp>
        </mc:Fallback>
      </mc:AlternateContent>
      <p:sp>
        <p:nvSpPr>
          <p:cNvPr id="7" name="Content Placeholder 2"/>
          <p:cNvSpPr txBox="1">
            <a:spLocks/>
          </p:cNvSpPr>
          <p:nvPr/>
        </p:nvSpPr>
        <p:spPr bwMode="auto">
          <a:xfrm>
            <a:off x="91522" y="997178"/>
            <a:ext cx="8966191" cy="2469922"/>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lvl="0" indent="0">
              <a:lnSpc>
                <a:spcPct val="100000"/>
              </a:lnSpc>
              <a:buNone/>
            </a:pPr>
            <a:endParaRPr lang="en-US" sz="2400" kern="0" dirty="0" smtClean="0"/>
          </a:p>
        </p:txBody>
      </p:sp>
      <mc:AlternateContent xmlns:mc="http://schemas.openxmlformats.org/markup-compatibility/2006" xmlns:a14="http://schemas.microsoft.com/office/drawing/2010/main">
        <mc:Choice Requires="a14">
          <p:sp>
            <p:nvSpPr>
              <p:cNvPr id="8" name="TextBox 7"/>
              <p:cNvSpPr txBox="1"/>
              <p:nvPr/>
            </p:nvSpPr>
            <p:spPr>
              <a:xfrm>
                <a:off x="4275846" y="1424961"/>
                <a:ext cx="37773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275846" y="1424961"/>
                <a:ext cx="377732" cy="353943"/>
              </a:xfrm>
              <a:prstGeom prst="rect">
                <a:avLst/>
              </a:prstGeom>
              <a:blipFill rotWithShape="0">
                <a:blip r:embed="rId4"/>
                <a:stretch>
                  <a:fillRect/>
                </a:stretch>
              </a:blipFill>
            </p:spPr>
            <p:txBody>
              <a:bodyPr/>
              <a:lstStyle/>
              <a:p>
                <a:r>
                  <a:rPr lang="en-US">
                    <a:noFill/>
                  </a:rPr>
                  <a:t> </a:t>
                </a:r>
              </a:p>
            </p:txBody>
          </p:sp>
        </mc:Fallback>
      </mc:AlternateContent>
      <p:sp>
        <p:nvSpPr>
          <p:cNvPr id="9" name="Rectangle 8"/>
          <p:cNvSpPr/>
          <p:nvPr/>
        </p:nvSpPr>
        <p:spPr bwMode="auto">
          <a:xfrm>
            <a:off x="4123037" y="1589106"/>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10" name="Rectangle 9"/>
          <p:cNvSpPr/>
          <p:nvPr/>
        </p:nvSpPr>
        <p:spPr bwMode="auto">
          <a:xfrm>
            <a:off x="4528935" y="1589106"/>
            <a:ext cx="769548"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11" name="TextBox 10"/>
              <p:cNvSpPr txBox="1"/>
              <p:nvPr/>
            </p:nvSpPr>
            <p:spPr>
              <a:xfrm>
                <a:off x="4453497" y="1559667"/>
                <a:ext cx="909993"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𝐴</m:t>
                          </m:r>
                        </m:e>
                        <m:sub>
                          <m:r>
                            <a:rPr lang="en-US" sz="2000" b="0" i="0" smtClean="0">
                              <a:solidFill>
                                <a:schemeClr val="tx1"/>
                              </a:solidFill>
                              <a:latin typeface="Cambria Math" panose="02040503050406030204" pitchFamily="18" charset="0"/>
                            </a:rPr>
                            <m:t>1</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453497" y="1559667"/>
                <a:ext cx="909993" cy="353943"/>
              </a:xfrm>
              <a:prstGeom prst="rect">
                <a:avLst/>
              </a:prstGeom>
              <a:blipFill rotWithShape="0">
                <a:blip r:embed="rId5"/>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097149" y="1585828"/>
                <a:ext cx="377026" cy="32778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97149" y="1585828"/>
                <a:ext cx="377026" cy="32778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093493" y="1901719"/>
                <a:ext cx="39921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093493" y="1901719"/>
                <a:ext cx="399212" cy="353943"/>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091185" y="2222714"/>
                <a:ext cx="40382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091185" y="2222714"/>
                <a:ext cx="403828" cy="353943"/>
              </a:xfrm>
              <a:prstGeom prst="rect">
                <a:avLst/>
              </a:prstGeom>
              <a:blipFill rotWithShape="0">
                <a:blip r:embed="rId8"/>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101604" y="2693387"/>
                <a:ext cx="382989"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101604" y="2693387"/>
                <a:ext cx="382989" cy="353943"/>
              </a:xfrm>
              <a:prstGeom prst="rect">
                <a:avLst/>
              </a:prstGeom>
              <a:blipFill rotWithShape="0">
                <a:blip r:embed="rId9"/>
                <a:stretch>
                  <a:fillRect/>
                </a:stretch>
              </a:blipFill>
            </p:spPr>
            <p:txBody>
              <a:bodyPr/>
              <a:lstStyle/>
              <a:p>
                <a:r>
                  <a:rPr lang="en-US">
                    <a:noFill/>
                  </a:rPr>
                  <a:t> </a:t>
                </a:r>
              </a:p>
            </p:txBody>
          </p:sp>
        </mc:Fallback>
      </mc:AlternateContent>
      <p:cxnSp>
        <p:nvCxnSpPr>
          <p:cNvPr id="16" name="Straight Connector 15"/>
          <p:cNvCxnSpPr/>
          <p:nvPr/>
        </p:nvCxnSpPr>
        <p:spPr bwMode="auto">
          <a:xfrm>
            <a:off x="4123037" y="1833943"/>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4123037" y="2230319"/>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4123037" y="2594560"/>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9" name="TextBox 18"/>
              <p:cNvSpPr txBox="1"/>
              <p:nvPr/>
            </p:nvSpPr>
            <p:spPr>
              <a:xfrm>
                <a:off x="5377447" y="2167752"/>
                <a:ext cx="413895" cy="510909"/>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3200" b="0" i="1" smtClean="0">
                          <a:solidFill>
                            <a:schemeClr val="tx1"/>
                          </a:solidFill>
                          <a:latin typeface="Cambria Math" panose="02040503050406030204" pitchFamily="18" charset="0"/>
                        </a:rPr>
                        <m:t>⋅</m:t>
                      </m:r>
                    </m:oMath>
                  </m:oMathPara>
                </a14:m>
                <a:endParaRPr lang="en-US" sz="3200" dirty="0">
                  <a:solidFill>
                    <a:schemeClr val="tx1"/>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5377447" y="2167752"/>
                <a:ext cx="413895" cy="510909"/>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7000871" y="2167752"/>
                <a:ext cx="551754" cy="45858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000871" y="2167752"/>
                <a:ext cx="551754" cy="45858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896328" y="1025754"/>
                <a:ext cx="6957674" cy="446020"/>
              </a:xfrm>
              <a:prstGeom prst="rect">
                <a:avLst/>
              </a:prstGeom>
              <a:noFill/>
            </p:spPr>
            <p:txBody>
              <a:bodyPr wrap="none" rtlCol="0">
                <a:spAutoFit/>
              </a:bodyPr>
              <a:lstStyle/>
              <a:p>
                <a:pPr algn="l"/>
                <a:r>
                  <a:rPr lang="en-US" sz="2400" b="0" dirty="0" smtClean="0">
                    <a:solidFill>
                      <a:schemeClr val="tx1"/>
                    </a:solidFill>
                  </a:rPr>
                  <a:t> Let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𝑃</m:t>
                        </m:r>
                      </m:e>
                      <m:sub>
                        <m:r>
                          <a:rPr lang="en-US" sz="2400" b="0" i="1" smtClean="0">
                            <a:solidFill>
                              <a:schemeClr val="tx1"/>
                            </a:solidFill>
                            <a:latin typeface="Cambria Math" panose="02040503050406030204" pitchFamily="18" charset="0"/>
                          </a:rPr>
                          <m:t>𝑥</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𝑦</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𝑧</m:t>
                        </m:r>
                      </m:sub>
                    </m:sSub>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𝛼</m:t>
                        </m:r>
                      </m:e>
                    </m:d>
                    <m:r>
                      <a:rPr lang="en-US" sz="2400" b="0" i="1" smtClean="0">
                        <a:solidFill>
                          <a:schemeClr val="tx1"/>
                        </a:solidFill>
                        <a:latin typeface="Cambria Math" panose="02040503050406030204" pitchFamily="18" charset="0"/>
                      </a:rPr>
                      <m:t>= </m:t>
                    </m:r>
                    <m:sSub>
                      <m:sSubPr>
                        <m:ctrlPr>
                          <a:rPr lang="en-US" sz="2400" i="1">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𝐴</m:t>
                        </m:r>
                      </m:e>
                      <m:sub>
                        <m:r>
                          <a:rPr lang="en-US" sz="2400" i="1">
                            <a:solidFill>
                              <a:schemeClr val="tx1"/>
                            </a:solidFill>
                            <a:latin typeface="Cambria Math" panose="02040503050406030204" pitchFamily="18" charset="0"/>
                          </a:rPr>
                          <m:t>𝑥</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𝑧</m:t>
                        </m:r>
                      </m:sub>
                    </m:sSub>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𝛼</m:t>
                        </m:r>
                      </m:e>
                    </m:d>
                    <m:r>
                      <a:rPr lang="en-US" sz="2400" b="0" i="1" smtClean="0">
                        <a:solidFill>
                          <a:schemeClr val="tx1"/>
                        </a:solidFill>
                        <a:latin typeface="Cambria Math" panose="02040503050406030204" pitchFamily="18" charset="0"/>
                      </a:rPr>
                      <m:t>  ⋅  </m:t>
                    </m:r>
                    <m:sSub>
                      <m:sSubPr>
                        <m:ctrlPr>
                          <a:rPr lang="en-US" sz="2400" i="1">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𝐵</m:t>
                        </m:r>
                      </m:e>
                      <m:sub>
                        <m:r>
                          <a:rPr lang="en-US" sz="2400" i="1">
                            <a:solidFill>
                              <a:schemeClr val="tx1"/>
                            </a:solidFill>
                            <a:latin typeface="Cambria Math" panose="02040503050406030204" pitchFamily="18" charset="0"/>
                          </a:rPr>
                          <m:t>𝑥</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𝑧</m:t>
                        </m:r>
                      </m:sub>
                    </m:sSub>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𝛼</m:t>
                        </m:r>
                      </m:e>
                    </m:d>
                    <m:r>
                      <a:rPr lang="en-US" sz="2400" b="0" i="1">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 −  </m:t>
                    </m:r>
                    <m:sSub>
                      <m:sSubPr>
                        <m:ctrlPr>
                          <a:rPr lang="en-US" sz="2400" i="1">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i="1">
                            <a:solidFill>
                              <a:schemeClr val="tx1"/>
                            </a:solidFill>
                            <a:latin typeface="Cambria Math" panose="02040503050406030204" pitchFamily="18" charset="0"/>
                          </a:rPr>
                          <m:t>𝑥</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𝑧</m:t>
                        </m:r>
                      </m:sub>
                    </m:sSub>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𝛼</m:t>
                        </m:r>
                      </m:e>
                    </m:d>
                  </m:oMath>
                </a14:m>
                <a:endParaRPr lang="en-US" sz="2400" dirty="0">
                  <a:solidFill>
                    <a:schemeClr val="tx1"/>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896328" y="1025754"/>
                <a:ext cx="6957674" cy="446020"/>
              </a:xfrm>
              <a:prstGeom prst="rect">
                <a:avLst/>
              </a:prstGeom>
              <a:blipFill rotWithShape="0">
                <a:blip r:embed="rId12"/>
                <a:stretch>
                  <a:fillRect l="-88" t="-20548" b="-246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453497" y="2827569"/>
                <a:ext cx="920317"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𝐴</m:t>
                          </m:r>
                        </m:e>
                        <m:sub>
                          <m:r>
                            <a:rPr lang="en-US" sz="2000" b="0" i="1" smtClean="0">
                              <a:solidFill>
                                <a:schemeClr val="tx1"/>
                              </a:solidFill>
                              <a:latin typeface="Cambria Math" panose="02040503050406030204" pitchFamily="18" charset="0"/>
                            </a:rPr>
                            <m:t>𝑘</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453497" y="2827569"/>
                <a:ext cx="920317" cy="353943"/>
              </a:xfrm>
              <a:prstGeom prst="rect">
                <a:avLst/>
              </a:prstGeom>
              <a:blipFill rotWithShape="0">
                <a:blip r:embed="rId13"/>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483927" y="2295004"/>
                <a:ext cx="33534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483927" y="2295004"/>
                <a:ext cx="335348" cy="353943"/>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943216" y="1424961"/>
                <a:ext cx="37773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943216" y="1424961"/>
                <a:ext cx="377732" cy="353943"/>
              </a:xfrm>
              <a:prstGeom prst="rect">
                <a:avLst/>
              </a:prstGeom>
              <a:blipFill rotWithShape="0">
                <a:blip r:embed="rId15"/>
                <a:stretch>
                  <a:fillRect/>
                </a:stretch>
              </a:blipFill>
            </p:spPr>
            <p:txBody>
              <a:bodyPr/>
              <a:lstStyle/>
              <a:p>
                <a:r>
                  <a:rPr lang="en-US">
                    <a:noFill/>
                  </a:rPr>
                  <a:t> </a:t>
                </a:r>
              </a:p>
            </p:txBody>
          </p:sp>
        </mc:Fallback>
      </mc:AlternateContent>
      <p:sp>
        <p:nvSpPr>
          <p:cNvPr id="25" name="Rectangle 24"/>
          <p:cNvSpPr/>
          <p:nvPr/>
        </p:nvSpPr>
        <p:spPr bwMode="auto">
          <a:xfrm>
            <a:off x="5777707" y="1589106"/>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26" name="Rectangle 25"/>
          <p:cNvSpPr/>
          <p:nvPr/>
        </p:nvSpPr>
        <p:spPr bwMode="auto">
          <a:xfrm>
            <a:off x="6183605" y="1589106"/>
            <a:ext cx="769548"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27" name="TextBox 26"/>
              <p:cNvSpPr txBox="1"/>
              <p:nvPr/>
            </p:nvSpPr>
            <p:spPr>
              <a:xfrm>
                <a:off x="6108167" y="1559667"/>
                <a:ext cx="905120"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𝐵</m:t>
                          </m:r>
                        </m:e>
                        <m:sub>
                          <m:r>
                            <a:rPr lang="en-US" sz="2000" b="0" i="0" smtClean="0">
                              <a:solidFill>
                                <a:schemeClr val="tx1"/>
                              </a:solidFill>
                              <a:latin typeface="Cambria Math" panose="02040503050406030204" pitchFamily="18" charset="0"/>
                            </a:rPr>
                            <m:t>1</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6108167" y="1559667"/>
                <a:ext cx="905120" cy="353943"/>
              </a:xfrm>
              <a:prstGeom prst="rect">
                <a:avLst/>
              </a:prstGeom>
              <a:blipFill rotWithShape="0">
                <a:blip r:embed="rId16"/>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751819" y="1585828"/>
                <a:ext cx="377026" cy="32778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751819" y="1585828"/>
                <a:ext cx="377026" cy="327782"/>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748163" y="1901719"/>
                <a:ext cx="39921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748163" y="1901719"/>
                <a:ext cx="399212" cy="353943"/>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5745855" y="2222714"/>
                <a:ext cx="40382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5745855" y="2222714"/>
                <a:ext cx="403828" cy="353943"/>
              </a:xfrm>
              <a:prstGeom prst="rect">
                <a:avLst/>
              </a:prstGeom>
              <a:blipFill rotWithShape="0">
                <a:blip r:embed="rId19"/>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5756274" y="2693387"/>
                <a:ext cx="382989"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756274" y="2693387"/>
                <a:ext cx="382989" cy="353943"/>
              </a:xfrm>
              <a:prstGeom prst="rect">
                <a:avLst/>
              </a:prstGeom>
              <a:blipFill rotWithShape="0">
                <a:blip r:embed="rId20"/>
                <a:stretch>
                  <a:fillRect/>
                </a:stretch>
              </a:blipFill>
            </p:spPr>
            <p:txBody>
              <a:bodyPr/>
              <a:lstStyle/>
              <a:p>
                <a:r>
                  <a:rPr lang="en-US">
                    <a:noFill/>
                  </a:rPr>
                  <a:t> </a:t>
                </a:r>
              </a:p>
            </p:txBody>
          </p:sp>
        </mc:Fallback>
      </mc:AlternateContent>
      <p:cxnSp>
        <p:nvCxnSpPr>
          <p:cNvPr id="32" name="Straight Connector 31"/>
          <p:cNvCxnSpPr/>
          <p:nvPr/>
        </p:nvCxnSpPr>
        <p:spPr bwMode="auto">
          <a:xfrm>
            <a:off x="5777707" y="1833943"/>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5777707" y="2230319"/>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a:off x="5777707" y="2594560"/>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5" name="TextBox 34"/>
              <p:cNvSpPr txBox="1"/>
              <p:nvPr/>
            </p:nvSpPr>
            <p:spPr>
              <a:xfrm>
                <a:off x="6108167" y="1810446"/>
                <a:ext cx="899157"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𝐵</m:t>
                          </m:r>
                        </m:e>
                        <m:sub>
                          <m:r>
                            <a:rPr lang="en-US" sz="2000" b="0" i="0" smtClean="0">
                              <a:solidFill>
                                <a:schemeClr val="tx1"/>
                              </a:solidFill>
                              <a:latin typeface="Cambria Math" panose="02040503050406030204" pitchFamily="18" charset="0"/>
                            </a:rPr>
                            <m:t>2</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6108167" y="1810446"/>
                <a:ext cx="899157" cy="353943"/>
              </a:xfrm>
              <a:prstGeom prst="rect">
                <a:avLst/>
              </a:prstGeom>
              <a:blipFill rotWithShape="0">
                <a:blip r:embed="rId21"/>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142671" y="2827569"/>
                <a:ext cx="920317"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𝐵</m:t>
                          </m:r>
                        </m:e>
                        <m:sub>
                          <m:r>
                            <a:rPr lang="en-US" sz="2000" b="0" i="1" smtClean="0">
                              <a:solidFill>
                                <a:schemeClr val="tx1"/>
                              </a:solidFill>
                              <a:latin typeface="Cambria Math" panose="02040503050406030204" pitchFamily="18" charset="0"/>
                            </a:rPr>
                            <m:t>𝑘</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142671" y="2827569"/>
                <a:ext cx="920317" cy="353943"/>
              </a:xfrm>
              <a:prstGeom prst="rect">
                <a:avLst/>
              </a:prstGeom>
              <a:blipFill rotWithShape="0">
                <a:blip r:embed="rId22"/>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6151297" y="2295004"/>
                <a:ext cx="33534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6151297" y="2295004"/>
                <a:ext cx="335348" cy="353943"/>
              </a:xfrm>
              <a:prstGeom prst="rect">
                <a:avLst/>
              </a:prstGeom>
              <a:blipFill rotWithShape="0">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7687454" y="1424961"/>
                <a:ext cx="37773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7687454" y="1424961"/>
                <a:ext cx="377732" cy="353943"/>
              </a:xfrm>
              <a:prstGeom prst="rect">
                <a:avLst/>
              </a:prstGeom>
              <a:blipFill rotWithShape="0">
                <a:blip r:embed="rId24"/>
                <a:stretch>
                  <a:fillRect/>
                </a:stretch>
              </a:blipFill>
            </p:spPr>
            <p:txBody>
              <a:bodyPr/>
              <a:lstStyle/>
              <a:p>
                <a:r>
                  <a:rPr lang="en-US">
                    <a:noFill/>
                  </a:rPr>
                  <a:t> </a:t>
                </a:r>
              </a:p>
            </p:txBody>
          </p:sp>
        </mc:Fallback>
      </mc:AlternateContent>
      <p:sp>
        <p:nvSpPr>
          <p:cNvPr id="39" name="Rectangle 38"/>
          <p:cNvSpPr/>
          <p:nvPr/>
        </p:nvSpPr>
        <p:spPr bwMode="auto">
          <a:xfrm>
            <a:off x="7534645" y="1589106"/>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40" name="Rectangle 39"/>
          <p:cNvSpPr/>
          <p:nvPr/>
        </p:nvSpPr>
        <p:spPr bwMode="auto">
          <a:xfrm>
            <a:off x="7940543" y="1589106"/>
            <a:ext cx="769548"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41" name="TextBox 40"/>
              <p:cNvSpPr txBox="1"/>
              <p:nvPr/>
            </p:nvSpPr>
            <p:spPr>
              <a:xfrm>
                <a:off x="7865105" y="1559667"/>
                <a:ext cx="87940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1</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7865105" y="1559667"/>
                <a:ext cx="879408" cy="353943"/>
              </a:xfrm>
              <a:prstGeom prst="rect">
                <a:avLst/>
              </a:prstGeom>
              <a:blipFill rotWithShape="0">
                <a:blip r:embed="rId25"/>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7508757" y="1585828"/>
                <a:ext cx="377026" cy="32778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7508757" y="1585828"/>
                <a:ext cx="377026" cy="327782"/>
              </a:xfrm>
              <a:prstGeom prst="rect">
                <a:avLst/>
              </a:prstGeom>
              <a:blipFill rotWithShape="0">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7505101" y="1901719"/>
                <a:ext cx="39921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7505101" y="1901719"/>
                <a:ext cx="399212" cy="353943"/>
              </a:xfrm>
              <a:prstGeom prst="rect">
                <a:avLst/>
              </a:prstGeom>
              <a:blipFill rotWithShape="0">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7502793" y="2222714"/>
                <a:ext cx="40382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7502793" y="2222714"/>
                <a:ext cx="403828" cy="353943"/>
              </a:xfrm>
              <a:prstGeom prst="rect">
                <a:avLst/>
              </a:prstGeom>
              <a:blipFill rotWithShape="0">
                <a:blip r:embed="rId28"/>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7513212" y="2693387"/>
                <a:ext cx="382989"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7513212" y="2693387"/>
                <a:ext cx="382989" cy="353943"/>
              </a:xfrm>
              <a:prstGeom prst="rect">
                <a:avLst/>
              </a:prstGeom>
              <a:blipFill rotWithShape="0">
                <a:blip r:embed="rId29"/>
                <a:stretch>
                  <a:fillRect/>
                </a:stretch>
              </a:blipFill>
            </p:spPr>
            <p:txBody>
              <a:bodyPr/>
              <a:lstStyle/>
              <a:p>
                <a:r>
                  <a:rPr lang="en-US">
                    <a:noFill/>
                  </a:rPr>
                  <a:t> </a:t>
                </a:r>
              </a:p>
            </p:txBody>
          </p:sp>
        </mc:Fallback>
      </mc:AlternateContent>
      <p:cxnSp>
        <p:nvCxnSpPr>
          <p:cNvPr id="46" name="Straight Connector 45"/>
          <p:cNvCxnSpPr/>
          <p:nvPr/>
        </p:nvCxnSpPr>
        <p:spPr bwMode="auto">
          <a:xfrm>
            <a:off x="7534645" y="1833943"/>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7534645" y="2230319"/>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a:off x="7534645" y="2594560"/>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9" name="TextBox 48"/>
              <p:cNvSpPr txBox="1"/>
              <p:nvPr/>
            </p:nvSpPr>
            <p:spPr>
              <a:xfrm>
                <a:off x="7865105" y="1810446"/>
                <a:ext cx="87940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0" smtClean="0">
                              <a:solidFill>
                                <a:schemeClr val="tx1"/>
                              </a:solidFill>
                              <a:latin typeface="Cambria Math" panose="02040503050406030204" pitchFamily="18" charset="0"/>
                            </a:rPr>
                            <m:t>2</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7865105" y="1810446"/>
                <a:ext cx="879408" cy="353943"/>
              </a:xfrm>
              <a:prstGeom prst="rect">
                <a:avLst/>
              </a:prstGeom>
              <a:blipFill rotWithShape="0">
                <a:blip r:embed="rId30"/>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865105" y="2827569"/>
                <a:ext cx="895694"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𝑘</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7865105" y="2827569"/>
                <a:ext cx="895694" cy="353943"/>
              </a:xfrm>
              <a:prstGeom prst="rect">
                <a:avLst/>
              </a:prstGeom>
              <a:blipFill rotWithShape="0">
                <a:blip r:embed="rId31"/>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7895535" y="2295004"/>
                <a:ext cx="33534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7895535" y="2295004"/>
                <a:ext cx="335348" cy="353943"/>
              </a:xfrm>
              <a:prstGeom prst="rect">
                <a:avLst/>
              </a:prstGeom>
              <a:blipFill rotWithShape="0">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227478" y="2053873"/>
                <a:ext cx="3786486" cy="1220014"/>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009E22"/>
                          </a:solidFill>
                          <a:latin typeface="Cambria Math" panose="02040503050406030204" pitchFamily="18" charset="0"/>
                        </a:rPr>
                        <m:t>∃</m:t>
                      </m:r>
                      <m:r>
                        <a:rPr lang="en-US" b="0" i="1" smtClean="0">
                          <a:solidFill>
                            <a:srgbClr val="009E22"/>
                          </a:solidFill>
                          <a:latin typeface="Cambria Math" panose="02040503050406030204" pitchFamily="18" charset="0"/>
                        </a:rPr>
                        <m:t>𝐻</m:t>
                      </m:r>
                      <m:r>
                        <a:rPr lang="en-US" b="0" i="1" smtClean="0">
                          <a:solidFill>
                            <a:srgbClr val="009E22"/>
                          </a:solidFill>
                          <a:latin typeface="Cambria Math" panose="02040503050406030204" pitchFamily="18" charset="0"/>
                        </a:rPr>
                        <m:t>(</m:t>
                      </m:r>
                      <m:r>
                        <a:rPr lang="en-US" b="0" i="1" smtClean="0">
                          <a:solidFill>
                            <a:srgbClr val="009E22"/>
                          </a:solidFill>
                          <a:latin typeface="Cambria Math" panose="02040503050406030204" pitchFamily="18" charset="0"/>
                        </a:rPr>
                        <m:t>𝛼</m:t>
                      </m:r>
                      <m:r>
                        <a:rPr lang="en-US" b="0" i="1" smtClean="0">
                          <a:solidFill>
                            <a:srgbClr val="009E22"/>
                          </a:solidFill>
                          <a:latin typeface="Cambria Math" panose="02040503050406030204" pitchFamily="18" charset="0"/>
                        </a:rPr>
                        <m:t>):</m:t>
                      </m:r>
                    </m:oMath>
                  </m:oMathPara>
                </a14:m>
                <a:endParaRPr lang="en-US" dirty="0" smtClean="0">
                  <a:solidFill>
                    <a:srgbClr val="009E22"/>
                  </a:solidFill>
                </a:endParaRPr>
              </a:p>
              <a:p>
                <a:r>
                  <a:rPr lang="en-US" dirty="0" smtClean="0">
                    <a:solidFill>
                      <a:srgbClr val="009E22"/>
                    </a:solidFill>
                  </a:rPr>
                  <a:t>   </a:t>
                </a:r>
                <a14:m>
                  <m:oMath xmlns:m="http://schemas.openxmlformats.org/officeDocument/2006/math">
                    <m:sSub>
                      <m:sSubPr>
                        <m:ctrlPr>
                          <a:rPr lang="en-US" i="1">
                            <a:solidFill>
                              <a:srgbClr val="009E22"/>
                            </a:solidFill>
                            <a:latin typeface="Cambria Math" panose="02040503050406030204" pitchFamily="18" charset="0"/>
                          </a:rPr>
                        </m:ctrlPr>
                      </m:sSubPr>
                      <m:e>
                        <m:r>
                          <a:rPr lang="en-US" i="1">
                            <a:solidFill>
                              <a:srgbClr val="009E22"/>
                            </a:solidFill>
                            <a:latin typeface="Cambria Math" panose="02040503050406030204" pitchFamily="18" charset="0"/>
                          </a:rPr>
                          <m:t>𝑃</m:t>
                        </m:r>
                      </m:e>
                      <m:sub>
                        <m:r>
                          <a:rPr lang="en-US" i="1">
                            <a:solidFill>
                              <a:srgbClr val="009E22"/>
                            </a:solidFill>
                            <a:latin typeface="Cambria Math" panose="02040503050406030204" pitchFamily="18" charset="0"/>
                          </a:rPr>
                          <m:t>𝑥</m:t>
                        </m:r>
                        <m:r>
                          <a:rPr lang="en-US" i="1">
                            <a:solidFill>
                              <a:srgbClr val="009E22"/>
                            </a:solidFill>
                            <a:latin typeface="Cambria Math" panose="02040503050406030204" pitchFamily="18" charset="0"/>
                          </a:rPr>
                          <m:t>,</m:t>
                        </m:r>
                        <m:r>
                          <a:rPr lang="en-US" i="1">
                            <a:solidFill>
                              <a:srgbClr val="009E22"/>
                            </a:solidFill>
                            <a:latin typeface="Cambria Math" panose="02040503050406030204" pitchFamily="18" charset="0"/>
                          </a:rPr>
                          <m:t>𝑦</m:t>
                        </m:r>
                        <m:r>
                          <a:rPr lang="en-US" i="1">
                            <a:solidFill>
                              <a:srgbClr val="009E22"/>
                            </a:solidFill>
                            <a:latin typeface="Cambria Math" panose="02040503050406030204" pitchFamily="18" charset="0"/>
                          </a:rPr>
                          <m:t>,</m:t>
                        </m:r>
                        <m:r>
                          <a:rPr lang="en-US" i="1">
                            <a:solidFill>
                              <a:srgbClr val="009E22"/>
                            </a:solidFill>
                            <a:latin typeface="Cambria Math" panose="02040503050406030204" pitchFamily="18" charset="0"/>
                          </a:rPr>
                          <m:t>𝑧</m:t>
                        </m:r>
                      </m:sub>
                    </m:sSub>
                    <m:d>
                      <m:dPr>
                        <m:ctrlPr>
                          <a:rPr lang="en-US" i="1">
                            <a:solidFill>
                              <a:srgbClr val="009E22"/>
                            </a:solidFill>
                            <a:latin typeface="Cambria Math" panose="02040503050406030204" pitchFamily="18" charset="0"/>
                          </a:rPr>
                        </m:ctrlPr>
                      </m:dPr>
                      <m:e>
                        <m:r>
                          <a:rPr lang="en-US" i="1">
                            <a:solidFill>
                              <a:srgbClr val="009E22"/>
                            </a:solidFill>
                            <a:latin typeface="Cambria Math" panose="02040503050406030204" pitchFamily="18" charset="0"/>
                          </a:rPr>
                          <m:t>𝛼</m:t>
                        </m:r>
                      </m:e>
                    </m:d>
                    <m:r>
                      <a:rPr lang="en-US" i="1">
                        <a:solidFill>
                          <a:srgbClr val="009E22"/>
                        </a:solidFill>
                        <a:latin typeface="Cambria Math" panose="02040503050406030204" pitchFamily="18" charset="0"/>
                      </a:rPr>
                      <m:t>=</m:t>
                    </m:r>
                    <m:r>
                      <a:rPr lang="en-US" i="1">
                        <a:solidFill>
                          <a:srgbClr val="009E22"/>
                        </a:solidFill>
                        <a:latin typeface="Cambria Math" panose="02040503050406030204" pitchFamily="18" charset="0"/>
                      </a:rPr>
                      <m:t>𝐻</m:t>
                    </m:r>
                    <m:d>
                      <m:dPr>
                        <m:ctrlPr>
                          <a:rPr lang="en-US" i="1">
                            <a:solidFill>
                              <a:srgbClr val="009E22"/>
                            </a:solidFill>
                            <a:latin typeface="Cambria Math" panose="02040503050406030204" pitchFamily="18" charset="0"/>
                          </a:rPr>
                        </m:ctrlPr>
                      </m:dPr>
                      <m:e>
                        <m:r>
                          <a:rPr lang="en-US" i="1">
                            <a:solidFill>
                              <a:srgbClr val="009E22"/>
                            </a:solidFill>
                            <a:latin typeface="Cambria Math" panose="02040503050406030204" pitchFamily="18" charset="0"/>
                          </a:rPr>
                          <m:t>𝛼</m:t>
                        </m:r>
                      </m:e>
                    </m:d>
                    <m:r>
                      <a:rPr lang="en-US" i="1">
                        <a:solidFill>
                          <a:srgbClr val="009E22"/>
                        </a:solidFill>
                        <a:latin typeface="Cambria Math" panose="02040503050406030204" pitchFamily="18" charset="0"/>
                      </a:rPr>
                      <m:t>𝑉</m:t>
                    </m:r>
                    <m:r>
                      <a:rPr lang="en-US" i="1">
                        <a:solidFill>
                          <a:srgbClr val="009E22"/>
                        </a:solidFill>
                        <a:latin typeface="Cambria Math" panose="02040503050406030204" pitchFamily="18" charset="0"/>
                      </a:rPr>
                      <m:t>(</m:t>
                    </m:r>
                    <m:r>
                      <a:rPr lang="en-US" i="1">
                        <a:solidFill>
                          <a:srgbClr val="009E22"/>
                        </a:solidFill>
                        <a:latin typeface="Cambria Math" panose="02040503050406030204" pitchFamily="18" charset="0"/>
                      </a:rPr>
                      <m:t>𝛼</m:t>
                    </m:r>
                    <m:r>
                      <a:rPr lang="en-US" i="1">
                        <a:solidFill>
                          <a:srgbClr val="009E22"/>
                        </a:solidFill>
                        <a:latin typeface="Cambria Math" panose="02040503050406030204" pitchFamily="18" charset="0"/>
                      </a:rPr>
                      <m:t>)</m:t>
                    </m:r>
                  </m:oMath>
                </a14:m>
                <a:endParaRPr lang="en-US" dirty="0">
                  <a:solidFill>
                    <a:srgbClr val="009E22"/>
                  </a:solidFill>
                </a:endParaRPr>
              </a:p>
              <a:p>
                <a:endParaRPr lang="en-US" dirty="0">
                  <a:solidFill>
                    <a:srgbClr val="009E22"/>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227478" y="2053873"/>
                <a:ext cx="3786486" cy="1220014"/>
              </a:xfrm>
              <a:prstGeom prst="rect">
                <a:avLst/>
              </a:prstGeom>
              <a:blipFill rotWithShape="0">
                <a:blip r:embed="rId33"/>
                <a:stretch>
                  <a:fillRect l="-483" t="-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Content Placeholder 2"/>
              <p:cNvSpPr txBox="1">
                <a:spLocks/>
              </p:cNvSpPr>
              <p:nvPr/>
            </p:nvSpPr>
            <p:spPr bwMode="auto">
              <a:xfrm>
                <a:off x="91522" y="3634056"/>
                <a:ext cx="9052478" cy="2539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a:lnSpc>
                    <a:spcPct val="100000"/>
                  </a:lnSpc>
                </a:pPr>
                <a:r>
                  <a:rPr lang="en-US" sz="2000" kern="0" dirty="0" smtClean="0">
                    <a:latin typeface="+mj-lt"/>
                  </a:rPr>
                  <a:t>Prover: compute </a:t>
                </a:r>
                <a14:m>
                  <m:oMath xmlns:m="http://schemas.openxmlformats.org/officeDocument/2006/math">
                    <m:r>
                      <a:rPr lang="en-US" sz="2000" b="0" i="1" kern="0" smtClean="0">
                        <a:latin typeface="Cambria Math" panose="02040503050406030204" pitchFamily="18" charset="0"/>
                      </a:rPr>
                      <m:t>𝐻</m:t>
                    </m:r>
                  </m:oMath>
                </a14:m>
                <a:r>
                  <a:rPr lang="en-US" sz="2000" kern="0" dirty="0" smtClean="0"/>
                  <a:t> and its coefficient vector </a:t>
                </a:r>
                <a14:m>
                  <m:oMath xmlns:m="http://schemas.openxmlformats.org/officeDocument/2006/math">
                    <m:r>
                      <a:rPr lang="en-US" sz="2000" b="0" i="1" kern="0" smtClean="0">
                        <a:latin typeface="Cambria Math" panose="02040503050406030204" pitchFamily="18" charset="0"/>
                      </a:rPr>
                      <m:t>h</m:t>
                    </m:r>
                  </m:oMath>
                </a14:m>
                <a:r>
                  <a:rPr lang="en-US" sz="2000" kern="0" dirty="0" smtClean="0"/>
                  <a:t>;</a:t>
                </a:r>
                <a:br>
                  <a:rPr lang="en-US" sz="2000" kern="0" dirty="0" smtClean="0"/>
                </a:br>
                <a:r>
                  <a:rPr lang="en-US" sz="2000" kern="0" dirty="0" smtClean="0"/>
                  <a:t>Output </a:t>
                </a:r>
                <a14:m>
                  <m:oMath xmlns:m="http://schemas.openxmlformats.org/officeDocument/2006/math">
                    <m:r>
                      <a:rPr lang="en-US" sz="2000" i="1" kern="0">
                        <a:latin typeface="Cambria Math" panose="02040503050406030204" pitchFamily="18" charset="0"/>
                      </a:rPr>
                      <m:t>𝜋</m:t>
                    </m:r>
                    <m:r>
                      <a:rPr lang="en-US" sz="2000" i="1" kern="0">
                        <a:latin typeface="Cambria Math" panose="02040503050406030204" pitchFamily="18" charset="0"/>
                      </a:rPr>
                      <m:t>=(</m:t>
                    </m:r>
                    <m:r>
                      <a:rPr lang="en-US" sz="2000" i="1" kern="0">
                        <a:latin typeface="Cambria Math" panose="02040503050406030204" pitchFamily="18" charset="0"/>
                      </a:rPr>
                      <m:t>1</m:t>
                    </m:r>
                    <m:r>
                      <a:rPr lang="en-US" sz="2000" i="1" kern="0">
                        <a:latin typeface="Cambria Math" panose="02040503050406030204" pitchFamily="18" charset="0"/>
                      </a:rPr>
                      <m:t>,</m:t>
                    </m:r>
                    <m:r>
                      <a:rPr lang="en-US" sz="2000" i="1" kern="0">
                        <a:latin typeface="Cambria Math" panose="02040503050406030204" pitchFamily="18" charset="0"/>
                      </a:rPr>
                      <m:t>𝑥</m:t>
                    </m:r>
                    <m:r>
                      <a:rPr lang="en-US" sz="2000" i="1" kern="0">
                        <a:latin typeface="Cambria Math" panose="02040503050406030204" pitchFamily="18" charset="0"/>
                      </a:rPr>
                      <m:t>,</m:t>
                    </m:r>
                    <m:r>
                      <a:rPr lang="en-US" sz="2000" i="1" kern="0">
                        <a:latin typeface="Cambria Math" panose="02040503050406030204" pitchFamily="18" charset="0"/>
                      </a:rPr>
                      <m:t>𝑦</m:t>
                    </m:r>
                    <m:r>
                      <a:rPr lang="en-US" sz="2000" i="1" kern="0">
                        <a:latin typeface="Cambria Math" panose="02040503050406030204" pitchFamily="18" charset="0"/>
                      </a:rPr>
                      <m:t>,</m:t>
                    </m:r>
                    <m:r>
                      <a:rPr lang="en-US" sz="2000" i="1" kern="0">
                        <a:latin typeface="Cambria Math" panose="02040503050406030204" pitchFamily="18" charset="0"/>
                      </a:rPr>
                      <m:t>𝑧</m:t>
                    </m:r>
                    <m:r>
                      <a:rPr lang="en-US" sz="2000" i="1" kern="0">
                        <a:latin typeface="Cambria Math" panose="02040503050406030204" pitchFamily="18" charset="0"/>
                      </a:rPr>
                      <m:t>,</m:t>
                    </m:r>
                    <m:r>
                      <a:rPr lang="en-US" sz="2000" i="1" kern="0">
                        <a:latin typeface="Cambria Math" panose="02040503050406030204" pitchFamily="18" charset="0"/>
                      </a:rPr>
                      <m:t>h</m:t>
                    </m:r>
                    <m:r>
                      <a:rPr lang="en-US" sz="2000" i="1" kern="0">
                        <a:latin typeface="Cambria Math" panose="02040503050406030204" pitchFamily="18" charset="0"/>
                      </a:rPr>
                      <m:t>)</m:t>
                    </m:r>
                  </m:oMath>
                </a14:m>
                <a:r>
                  <a:rPr lang="en-US" sz="2000" kern="0" dirty="0"/>
                  <a:t> where </a:t>
                </a:r>
                <a14:m>
                  <m:oMath xmlns:m="http://schemas.openxmlformats.org/officeDocument/2006/math">
                    <m:r>
                      <a:rPr lang="en-US" sz="2000" i="1" kern="0">
                        <a:latin typeface="Cambria Math" panose="02040503050406030204" pitchFamily="18" charset="0"/>
                      </a:rPr>
                      <m:t>h</m:t>
                    </m:r>
                  </m:oMath>
                </a14:m>
                <a:r>
                  <a:rPr lang="en-US" sz="2000" kern="0" dirty="0"/>
                  <a:t> is the coefficient vector of </a:t>
                </a:r>
                <a14:m>
                  <m:oMath xmlns:m="http://schemas.openxmlformats.org/officeDocument/2006/math">
                    <m:r>
                      <a:rPr lang="en-US" sz="2000" i="1" kern="0">
                        <a:latin typeface="Cambria Math" panose="02040503050406030204" pitchFamily="18" charset="0"/>
                      </a:rPr>
                      <m:t>𝐻</m:t>
                    </m:r>
                  </m:oMath>
                </a14:m>
                <a:r>
                  <a:rPr lang="en-US" sz="2000" kern="0" dirty="0" smtClean="0"/>
                  <a:t>.</a:t>
                </a:r>
                <a:br>
                  <a:rPr lang="en-US" sz="2000" kern="0" dirty="0" smtClean="0"/>
                </a:br>
                <a:r>
                  <a:rPr lang="en-US" sz="2000" kern="0" dirty="0" smtClean="0">
                    <a:solidFill>
                      <a:schemeClr val="accent2">
                        <a:lumMod val="60000"/>
                        <a:lumOff val="40000"/>
                      </a:schemeClr>
                    </a:solidFill>
                  </a:rPr>
                  <a:t>Complexity: Dominated by computing the </a:t>
                </a:r>
                <a14:m>
                  <m:oMath xmlns:m="http://schemas.openxmlformats.org/officeDocument/2006/math">
                    <m:r>
                      <a:rPr lang="en-US" sz="2000" b="0" i="1" kern="0" smtClean="0">
                        <a:solidFill>
                          <a:schemeClr val="accent2">
                            <a:lumMod val="60000"/>
                            <a:lumOff val="40000"/>
                          </a:schemeClr>
                        </a:solidFill>
                        <a:latin typeface="Cambria Math" panose="02040503050406030204" pitchFamily="18" charset="0"/>
                      </a:rPr>
                      <m:t>𝑚</m:t>
                    </m:r>
                  </m:oMath>
                </a14:m>
                <a:r>
                  <a:rPr lang="en-US" sz="2000" kern="0" dirty="0" smtClean="0">
                    <a:solidFill>
                      <a:schemeClr val="accent2">
                        <a:lumMod val="60000"/>
                        <a:lumOff val="40000"/>
                      </a:schemeClr>
                    </a:solidFill>
                  </a:rPr>
                  <a:t> coefficients of </a:t>
                </a:r>
                <a14:m>
                  <m:oMath xmlns:m="http://schemas.openxmlformats.org/officeDocument/2006/math">
                    <m:r>
                      <a:rPr lang="en-US" sz="2000" b="0" i="1" kern="0" smtClean="0">
                        <a:solidFill>
                          <a:schemeClr val="accent2">
                            <a:lumMod val="60000"/>
                            <a:lumOff val="40000"/>
                          </a:schemeClr>
                        </a:solidFill>
                        <a:latin typeface="Cambria Math" panose="02040503050406030204" pitchFamily="18" charset="0"/>
                      </a:rPr>
                      <m:t>𝐻</m:t>
                    </m:r>
                  </m:oMath>
                </a14:m>
                <a:r>
                  <a:rPr lang="en-US" sz="2000" kern="0" dirty="0" smtClean="0">
                    <a:solidFill>
                      <a:schemeClr val="accent2">
                        <a:lumMod val="60000"/>
                        <a:lumOff val="40000"/>
                      </a:schemeClr>
                    </a:solidFill>
                  </a:rPr>
                  <a:t>. With suitable FFT: </a:t>
                </a:r>
                <a14:m>
                  <m:oMath xmlns:m="http://schemas.openxmlformats.org/officeDocument/2006/math">
                    <m:r>
                      <a:rPr lang="en-US" sz="2000" b="0" i="1" kern="0" smtClean="0">
                        <a:solidFill>
                          <a:schemeClr val="accent2">
                            <a:lumMod val="60000"/>
                            <a:lumOff val="40000"/>
                          </a:schemeClr>
                        </a:solidFill>
                        <a:latin typeface="Cambria Math" panose="02040503050406030204" pitchFamily="18" charset="0"/>
                      </a:rPr>
                      <m:t>~</m:t>
                    </m:r>
                    <m:r>
                      <a:rPr lang="en-US" sz="2000" b="0" i="1" kern="0" smtClean="0">
                        <a:solidFill>
                          <a:schemeClr val="accent2">
                            <a:lumMod val="60000"/>
                            <a:lumOff val="40000"/>
                          </a:schemeClr>
                        </a:solidFill>
                        <a:latin typeface="Cambria Math" panose="02040503050406030204" pitchFamily="18" charset="0"/>
                      </a:rPr>
                      <m:t>𝑚</m:t>
                    </m:r>
                    <m:func>
                      <m:funcPr>
                        <m:ctrlPr>
                          <a:rPr lang="en-US" sz="2000" b="0" i="1" kern="0" smtClean="0">
                            <a:solidFill>
                              <a:schemeClr val="accent2">
                                <a:lumMod val="60000"/>
                                <a:lumOff val="40000"/>
                              </a:schemeClr>
                            </a:solidFill>
                            <a:latin typeface="Cambria Math" panose="02040503050406030204" pitchFamily="18" charset="0"/>
                          </a:rPr>
                        </m:ctrlPr>
                      </m:funcPr>
                      <m:fName>
                        <m:r>
                          <m:rPr>
                            <m:sty m:val="p"/>
                          </m:rPr>
                          <a:rPr lang="en-US" sz="2000" b="0" i="0" kern="0" smtClean="0">
                            <a:solidFill>
                              <a:schemeClr val="accent2">
                                <a:lumMod val="60000"/>
                                <a:lumOff val="40000"/>
                              </a:schemeClr>
                            </a:solidFill>
                            <a:latin typeface="Cambria Math" panose="02040503050406030204" pitchFamily="18" charset="0"/>
                          </a:rPr>
                          <m:t>log</m:t>
                        </m:r>
                      </m:fName>
                      <m:e>
                        <m:r>
                          <a:rPr lang="en-US" sz="2000" b="0" i="1" kern="0" smtClean="0">
                            <a:solidFill>
                              <a:schemeClr val="accent2">
                                <a:lumMod val="60000"/>
                                <a:lumOff val="40000"/>
                              </a:schemeClr>
                            </a:solidFill>
                            <a:latin typeface="Cambria Math" panose="02040503050406030204" pitchFamily="18" charset="0"/>
                          </a:rPr>
                          <m:t>𝑚</m:t>
                        </m:r>
                      </m:e>
                    </m:func>
                    <m:r>
                      <a:rPr lang="en-US" sz="2000" b="0" i="1" kern="0" smtClean="0">
                        <a:solidFill>
                          <a:schemeClr val="accent2">
                            <a:lumMod val="60000"/>
                            <a:lumOff val="40000"/>
                          </a:schemeClr>
                        </a:solidFill>
                        <a:latin typeface="Cambria Math" panose="02040503050406030204" pitchFamily="18" charset="0"/>
                      </a:rPr>
                      <m:t>+</m:t>
                    </m:r>
                    <m:r>
                      <a:rPr lang="en-US" sz="2000" i="1" kern="0">
                        <a:solidFill>
                          <a:schemeClr val="accent2">
                            <a:lumMod val="60000"/>
                            <a:lumOff val="40000"/>
                          </a:schemeClr>
                        </a:solidFill>
                        <a:latin typeface="Cambria Math" panose="02040503050406030204" pitchFamily="18" charset="0"/>
                      </a:rPr>
                      <m:t>(</m:t>
                    </m:r>
                    <m:r>
                      <a:rPr lang="en-US" sz="2000" kern="0">
                        <a:solidFill>
                          <a:schemeClr val="accent2">
                            <a:lumMod val="60000"/>
                            <a:lumOff val="40000"/>
                          </a:schemeClr>
                        </a:solidFill>
                        <a:latin typeface="Cambria Math" panose="02040503050406030204" pitchFamily="18" charset="0"/>
                      </a:rPr>
                      <m:t>#</m:t>
                    </m:r>
                    <m:r>
                      <a:rPr lang="en-US" sz="2000" i="1" kern="0">
                        <a:solidFill>
                          <a:schemeClr val="accent2">
                            <a:lumMod val="60000"/>
                            <a:lumOff val="40000"/>
                          </a:schemeClr>
                        </a:solidFill>
                        <a:latin typeface="Cambria Math" panose="02040503050406030204" pitchFamily="18" charset="0"/>
                      </a:rPr>
                      <m:t>"</m:t>
                    </m:r>
                    <m:r>
                      <m:rPr>
                        <m:sty m:val="p"/>
                      </m:rPr>
                      <a:rPr lang="en-US" sz="2000" kern="0">
                        <a:solidFill>
                          <a:schemeClr val="accent2">
                            <a:lumMod val="60000"/>
                            <a:lumOff val="40000"/>
                          </a:schemeClr>
                        </a:solidFill>
                        <a:latin typeface="Cambria Math" panose="02040503050406030204" pitchFamily="18" charset="0"/>
                      </a:rPr>
                      <m:t>nonzero</m:t>
                    </m:r>
                    <m:r>
                      <a:rPr lang="en-US" sz="2000" kern="0">
                        <a:solidFill>
                          <a:schemeClr val="accent2">
                            <a:lumMod val="60000"/>
                            <a:lumOff val="40000"/>
                          </a:schemeClr>
                        </a:solidFill>
                        <a:latin typeface="Cambria Math" panose="02040503050406030204" pitchFamily="18" charset="0"/>
                      </a:rPr>
                      <m:t> </m:t>
                    </m:r>
                    <m:r>
                      <m:rPr>
                        <m:sty m:val="p"/>
                      </m:rPr>
                      <a:rPr lang="en-US" sz="2000" kern="0">
                        <a:solidFill>
                          <a:schemeClr val="accent2">
                            <a:lumMod val="60000"/>
                            <a:lumOff val="40000"/>
                          </a:schemeClr>
                        </a:solidFill>
                        <a:latin typeface="Cambria Math" panose="02040503050406030204" pitchFamily="18" charset="0"/>
                      </a:rPr>
                      <m:t>entries</m:t>
                    </m:r>
                    <m:r>
                      <a:rPr lang="en-US" sz="2000" kern="0">
                        <a:solidFill>
                          <a:schemeClr val="accent2">
                            <a:lumMod val="60000"/>
                            <a:lumOff val="40000"/>
                          </a:schemeClr>
                        </a:solidFill>
                        <a:latin typeface="Cambria Math" panose="02040503050406030204" pitchFamily="18" charset="0"/>
                      </a:rPr>
                      <m:t> </m:t>
                    </m:r>
                    <m:r>
                      <m:rPr>
                        <m:sty m:val="p"/>
                      </m:rPr>
                      <a:rPr lang="en-US" sz="2000" kern="0">
                        <a:solidFill>
                          <a:schemeClr val="accent2">
                            <a:lumMod val="60000"/>
                            <a:lumOff val="40000"/>
                          </a:schemeClr>
                        </a:solidFill>
                        <a:latin typeface="Cambria Math" panose="02040503050406030204" pitchFamily="18" charset="0"/>
                      </a:rPr>
                      <m:t>in</m:t>
                    </m:r>
                    <m:r>
                      <a:rPr lang="en-US" sz="2000" kern="0">
                        <a:solidFill>
                          <a:schemeClr val="accent2">
                            <a:lumMod val="60000"/>
                            <a:lumOff val="40000"/>
                          </a:schemeClr>
                        </a:solidFill>
                        <a:latin typeface="Cambria Math" panose="02040503050406030204" pitchFamily="18" charset="0"/>
                      </a:rPr>
                      <m:t> "</m:t>
                    </m:r>
                    <m:r>
                      <a:rPr lang="en-US" sz="2000" i="1" kern="0">
                        <a:solidFill>
                          <a:schemeClr val="accent2">
                            <a:lumMod val="60000"/>
                            <a:lumOff val="40000"/>
                          </a:schemeClr>
                        </a:solidFill>
                        <a:latin typeface="Cambria Math" panose="02040503050406030204" pitchFamily="18" charset="0"/>
                      </a:rPr>
                      <m:t> </m:t>
                    </m:r>
                    <m:r>
                      <a:rPr lang="en-US" sz="2000" kern="0">
                        <a:solidFill>
                          <a:schemeClr val="accent2">
                            <a:lumMod val="60000"/>
                            <a:lumOff val="40000"/>
                          </a:schemeClr>
                        </a:solidFill>
                        <a:latin typeface="Cambria Math" panose="02040503050406030204" pitchFamily="18" charset="0"/>
                      </a:rPr>
                      <m:t>𝐴</m:t>
                    </m:r>
                    <m:r>
                      <a:rPr lang="en-US" sz="2000" kern="0">
                        <a:solidFill>
                          <a:schemeClr val="accent2">
                            <a:lumMod val="60000"/>
                            <a:lumOff val="40000"/>
                          </a:schemeClr>
                        </a:solidFill>
                        <a:latin typeface="Cambria Math" panose="02040503050406030204" pitchFamily="18" charset="0"/>
                      </a:rPr>
                      <m:t>,</m:t>
                    </m:r>
                    <m:r>
                      <a:rPr lang="en-US" sz="2000" kern="0">
                        <a:solidFill>
                          <a:schemeClr val="accent2">
                            <a:lumMod val="60000"/>
                            <a:lumOff val="40000"/>
                          </a:schemeClr>
                        </a:solidFill>
                        <a:latin typeface="Cambria Math" panose="02040503050406030204" pitchFamily="18" charset="0"/>
                      </a:rPr>
                      <m:t>𝐵</m:t>
                    </m:r>
                    <m:r>
                      <a:rPr lang="en-US" sz="2000" kern="0">
                        <a:solidFill>
                          <a:schemeClr val="accent2">
                            <a:lumMod val="60000"/>
                            <a:lumOff val="40000"/>
                          </a:schemeClr>
                        </a:solidFill>
                        <a:latin typeface="Cambria Math" panose="02040503050406030204" pitchFamily="18" charset="0"/>
                      </a:rPr>
                      <m:t>,</m:t>
                    </m:r>
                    <m:r>
                      <a:rPr lang="en-US" sz="2000" kern="0">
                        <a:solidFill>
                          <a:schemeClr val="accent2">
                            <a:lumMod val="60000"/>
                            <a:lumOff val="40000"/>
                          </a:schemeClr>
                        </a:solidFill>
                        <a:latin typeface="Cambria Math" panose="02040503050406030204" pitchFamily="18" charset="0"/>
                      </a:rPr>
                      <m:t>𝐶</m:t>
                    </m:r>
                    <m:r>
                      <a:rPr lang="en-US" sz="2000" i="1" kern="0">
                        <a:solidFill>
                          <a:schemeClr val="accent2">
                            <a:lumMod val="60000"/>
                            <a:lumOff val="40000"/>
                          </a:schemeClr>
                        </a:solidFill>
                        <a:latin typeface="Cambria Math" panose="02040503050406030204" pitchFamily="18" charset="0"/>
                      </a:rPr>
                      <m:t>)</m:t>
                    </m:r>
                  </m:oMath>
                </a14:m>
                <a:r>
                  <a:rPr lang="en-US" sz="2000" kern="0" dirty="0" smtClean="0">
                    <a:solidFill>
                      <a:schemeClr val="accent2">
                        <a:lumMod val="60000"/>
                        <a:lumOff val="40000"/>
                      </a:schemeClr>
                    </a:solidFill>
                  </a:rPr>
                  <a:t> field operations.</a:t>
                </a:r>
                <a:endParaRPr lang="en-US" sz="2000" kern="0" dirty="0">
                  <a:solidFill>
                    <a:schemeClr val="accent2">
                      <a:lumMod val="60000"/>
                      <a:lumOff val="40000"/>
                    </a:schemeClr>
                  </a:solidFill>
                </a:endParaRPr>
              </a:p>
              <a:p>
                <a:pPr>
                  <a:lnSpc>
                    <a:spcPct val="100000"/>
                  </a:lnSpc>
                </a:pPr>
                <a:r>
                  <a:rPr lang="en-US" sz="2000" kern="0" dirty="0" smtClean="0">
                    <a:latin typeface="+mj-lt"/>
                  </a:rPr>
                  <a:t>Query:</a:t>
                </a:r>
                <a:r>
                  <a:rPr lang="en-US" sz="2000" kern="0" dirty="0"/>
                  <a:t> Verify: draw</a:t>
                </a:r>
                <a14:m>
                  <m:oMath xmlns:m="http://schemas.openxmlformats.org/officeDocument/2006/math">
                    <m:r>
                      <a:rPr lang="en-US" sz="2000" kern="0">
                        <a:latin typeface="Cambria Math" panose="02040503050406030204" pitchFamily="18" charset="0"/>
                      </a:rPr>
                      <m:t> </m:t>
                    </m:r>
                    <m:r>
                      <a:rPr lang="en-US" sz="2000" i="1" kern="0">
                        <a:latin typeface="Cambria Math" panose="02040503050406030204" pitchFamily="18" charset="0"/>
                      </a:rPr>
                      <m:t>𝜏</m:t>
                    </m:r>
                    <m:sSub>
                      <m:sSubPr>
                        <m:ctrlPr>
                          <a:rPr lang="en-US" sz="2000" i="1" kern="0">
                            <a:latin typeface="Cambria Math" panose="02040503050406030204" pitchFamily="18" charset="0"/>
                          </a:rPr>
                        </m:ctrlPr>
                      </m:sSubPr>
                      <m:e>
                        <m:r>
                          <a:rPr lang="en-US" sz="2000" i="1" kern="0">
                            <a:latin typeface="Cambria Math" panose="02040503050406030204" pitchFamily="18" charset="0"/>
                          </a:rPr>
                          <m:t>←</m:t>
                        </m:r>
                      </m:e>
                      <m:sub>
                        <m:r>
                          <a:rPr lang="en-US" sz="2000" i="1" kern="0">
                            <a:latin typeface="Cambria Math" panose="02040503050406030204" pitchFamily="18" charset="0"/>
                          </a:rPr>
                          <m:t>𝑅</m:t>
                        </m:r>
                      </m:sub>
                    </m:sSub>
                    <m:r>
                      <a:rPr lang="en-US" sz="2000" i="1" kern="0">
                        <a:latin typeface="Cambria Math" panose="02040503050406030204" pitchFamily="18" charset="0"/>
                      </a:rPr>
                      <m:t>𝔽</m:t>
                    </m:r>
                  </m:oMath>
                </a14:m>
                <a:r>
                  <a:rPr lang="en-US" sz="2000" kern="0" dirty="0"/>
                  <a:t>, make linear queries to </a:t>
                </a:r>
                <a14:m>
                  <m:oMath xmlns:m="http://schemas.openxmlformats.org/officeDocument/2006/math">
                    <m:r>
                      <a:rPr lang="en-US" sz="2000" i="1" kern="0">
                        <a:latin typeface="Cambria Math" panose="02040503050406030204" pitchFamily="18" charset="0"/>
                      </a:rPr>
                      <m:t>𝜋</m:t>
                    </m:r>
                  </m:oMath>
                </a14:m>
                <a:r>
                  <a:rPr lang="en-US" sz="2000" kern="0" dirty="0"/>
                  <a:t> according to </a:t>
                </a:r>
                <a14:m>
                  <m:oMath xmlns:m="http://schemas.openxmlformats.org/officeDocument/2006/math">
                    <m:r>
                      <a:rPr lang="en-US" sz="2000" i="1" kern="0">
                        <a:latin typeface="Cambria Math" panose="02040503050406030204" pitchFamily="18" charset="0"/>
                      </a:rPr>
                      <m:t>𝜏</m:t>
                    </m:r>
                    <m:r>
                      <a:rPr lang="en-US" sz="2000" b="0" i="0" kern="0" smtClean="0">
                        <a:latin typeface="Cambria Math" panose="02040503050406030204" pitchFamily="18" charset="0"/>
                      </a:rPr>
                      <m:t>.</m:t>
                    </m:r>
                  </m:oMath>
                </a14:m>
                <a:r>
                  <a:rPr lang="en-US" sz="2000" b="0" kern="0" dirty="0" smtClean="0"/>
                  <a:t/>
                </a:r>
                <a:br>
                  <a:rPr lang="en-US" sz="2000" b="0" kern="0" dirty="0" smtClean="0"/>
                </a:br>
                <a:r>
                  <a:rPr lang="en-US" sz="2000" kern="0" dirty="0" smtClean="0">
                    <a:solidFill>
                      <a:schemeClr val="accent2">
                        <a:lumMod val="60000"/>
                        <a:lumOff val="40000"/>
                      </a:schemeClr>
                    </a:solidFill>
                  </a:rPr>
                  <a:t>Complexity</a:t>
                </a:r>
                <a:r>
                  <a:rPr lang="en-US" sz="2000" kern="0" dirty="0">
                    <a:solidFill>
                      <a:schemeClr val="accent2">
                        <a:lumMod val="60000"/>
                        <a:lumOff val="40000"/>
                      </a:schemeClr>
                    </a:solidFill>
                  </a:rPr>
                  <a:t>: </a:t>
                </a:r>
                <a14:m>
                  <m:oMath xmlns:m="http://schemas.openxmlformats.org/officeDocument/2006/math">
                    <m:r>
                      <a:rPr lang="en-US" sz="2000" kern="0">
                        <a:solidFill>
                          <a:schemeClr val="accent2">
                            <a:lumMod val="60000"/>
                            <a:lumOff val="40000"/>
                          </a:schemeClr>
                        </a:solidFill>
                        <a:latin typeface="Cambria Math" panose="02040503050406030204" pitchFamily="18" charset="0"/>
                      </a:rPr>
                      <m:t>~</m:t>
                    </m:r>
                    <m:r>
                      <a:rPr lang="en-US" sz="2000" kern="0">
                        <a:solidFill>
                          <a:schemeClr val="accent2">
                            <a:lumMod val="60000"/>
                            <a:lumOff val="40000"/>
                          </a:schemeClr>
                        </a:solidFill>
                        <a:latin typeface="Cambria Math" panose="02040503050406030204" pitchFamily="18" charset="0"/>
                      </a:rPr>
                      <m:t>4</m:t>
                    </m:r>
                    <m:r>
                      <a:rPr lang="en-US" sz="2000" kern="0">
                        <a:solidFill>
                          <a:schemeClr val="accent2">
                            <a:lumMod val="60000"/>
                            <a:lumOff val="40000"/>
                          </a:schemeClr>
                        </a:solidFill>
                        <a:latin typeface="Cambria Math" panose="02040503050406030204" pitchFamily="18" charset="0"/>
                      </a:rPr>
                      <m:t>𝑚</m:t>
                    </m:r>
                    <m:r>
                      <a:rPr lang="en-US" sz="2000" kern="0">
                        <a:solidFill>
                          <a:schemeClr val="accent2">
                            <a:lumMod val="60000"/>
                            <a:lumOff val="40000"/>
                          </a:schemeClr>
                        </a:solidFill>
                        <a:latin typeface="Cambria Math" panose="02040503050406030204" pitchFamily="18" charset="0"/>
                      </a:rPr>
                      <m:t>+</m:t>
                    </m:r>
                    <m:r>
                      <a:rPr lang="en-US" sz="2000" kern="0">
                        <a:solidFill>
                          <a:schemeClr val="accent2">
                            <a:lumMod val="60000"/>
                            <a:lumOff val="40000"/>
                          </a:schemeClr>
                        </a:solidFill>
                        <a:latin typeface="Cambria Math" panose="02040503050406030204" pitchFamily="18" charset="0"/>
                      </a:rPr>
                      <m:t>2</m:t>
                    </m:r>
                    <m:r>
                      <a:rPr lang="en-US" sz="2000" kern="0">
                        <a:solidFill>
                          <a:schemeClr val="accent2">
                            <a:lumMod val="60000"/>
                            <a:lumOff val="40000"/>
                          </a:schemeClr>
                        </a:solidFill>
                        <a:latin typeface="Cambria Math" panose="02040503050406030204" pitchFamily="18" charset="0"/>
                      </a:rPr>
                      <m:t>(#</m:t>
                    </m:r>
                    <m:r>
                      <m:rPr>
                        <m:nor/>
                      </m:rPr>
                      <a:rPr lang="en-US" sz="2000" kern="0">
                        <a:solidFill>
                          <a:schemeClr val="accent2">
                            <a:lumMod val="60000"/>
                            <a:lumOff val="40000"/>
                          </a:schemeClr>
                        </a:solidFill>
                      </a:rPr>
                      <m:t>nonzero</m:t>
                    </m:r>
                    <m:r>
                      <m:rPr>
                        <m:nor/>
                      </m:rPr>
                      <a:rPr lang="en-US" sz="2000" kern="0">
                        <a:solidFill>
                          <a:schemeClr val="accent2">
                            <a:lumMod val="60000"/>
                            <a:lumOff val="40000"/>
                          </a:schemeClr>
                        </a:solidFill>
                      </a:rPr>
                      <m:t> </m:t>
                    </m:r>
                    <m:r>
                      <m:rPr>
                        <m:nor/>
                      </m:rPr>
                      <a:rPr lang="en-US" sz="2000" kern="0">
                        <a:solidFill>
                          <a:schemeClr val="accent2">
                            <a:lumMod val="60000"/>
                            <a:lumOff val="40000"/>
                          </a:schemeClr>
                        </a:solidFill>
                      </a:rPr>
                      <m:t>entries</m:t>
                    </m:r>
                    <m:r>
                      <m:rPr>
                        <m:nor/>
                      </m:rPr>
                      <a:rPr lang="en-US" sz="2000" kern="0">
                        <a:solidFill>
                          <a:schemeClr val="accent2">
                            <a:lumMod val="60000"/>
                            <a:lumOff val="40000"/>
                          </a:schemeClr>
                        </a:solidFill>
                      </a:rPr>
                      <m:t> </m:t>
                    </m:r>
                    <m:r>
                      <m:rPr>
                        <m:nor/>
                      </m:rPr>
                      <a:rPr lang="en-US" sz="2000" kern="0">
                        <a:solidFill>
                          <a:schemeClr val="accent2">
                            <a:lumMod val="60000"/>
                            <a:lumOff val="40000"/>
                          </a:schemeClr>
                        </a:solidFill>
                      </a:rPr>
                      <m:t>in</m:t>
                    </m:r>
                    <m:r>
                      <m:rPr>
                        <m:nor/>
                      </m:rPr>
                      <a:rPr lang="en-US" sz="2000" kern="0">
                        <a:solidFill>
                          <a:schemeClr val="accent2">
                            <a:lumMod val="60000"/>
                            <a:lumOff val="40000"/>
                          </a:schemeClr>
                        </a:solidFill>
                      </a:rPr>
                      <m:t> </m:t>
                    </m:r>
                    <m:r>
                      <a:rPr lang="en-US" sz="2000" kern="0">
                        <a:solidFill>
                          <a:schemeClr val="accent2">
                            <a:lumMod val="60000"/>
                            <a:lumOff val="40000"/>
                          </a:schemeClr>
                        </a:solidFill>
                        <a:latin typeface="Cambria Math" panose="02040503050406030204" pitchFamily="18" charset="0"/>
                      </a:rPr>
                      <m:t>𝐴</m:t>
                    </m:r>
                    <m:r>
                      <a:rPr lang="en-US" sz="2000" kern="0">
                        <a:solidFill>
                          <a:schemeClr val="accent2">
                            <a:lumMod val="60000"/>
                            <a:lumOff val="40000"/>
                          </a:schemeClr>
                        </a:solidFill>
                        <a:latin typeface="Cambria Math" panose="02040503050406030204" pitchFamily="18" charset="0"/>
                      </a:rPr>
                      <m:t>,</m:t>
                    </m:r>
                    <m:r>
                      <a:rPr lang="en-US" sz="2000" kern="0">
                        <a:solidFill>
                          <a:schemeClr val="accent2">
                            <a:lumMod val="60000"/>
                            <a:lumOff val="40000"/>
                          </a:schemeClr>
                        </a:solidFill>
                        <a:latin typeface="Cambria Math" panose="02040503050406030204" pitchFamily="18" charset="0"/>
                      </a:rPr>
                      <m:t>𝐵</m:t>
                    </m:r>
                    <m:r>
                      <a:rPr lang="en-US" sz="2000" kern="0">
                        <a:solidFill>
                          <a:schemeClr val="accent2">
                            <a:lumMod val="60000"/>
                            <a:lumOff val="40000"/>
                          </a:schemeClr>
                        </a:solidFill>
                        <a:latin typeface="Cambria Math" panose="02040503050406030204" pitchFamily="18" charset="0"/>
                      </a:rPr>
                      <m:t>,</m:t>
                    </m:r>
                    <m:r>
                      <a:rPr lang="en-US" sz="2000" kern="0">
                        <a:solidFill>
                          <a:schemeClr val="accent2">
                            <a:lumMod val="60000"/>
                            <a:lumOff val="40000"/>
                          </a:schemeClr>
                        </a:solidFill>
                        <a:latin typeface="Cambria Math" panose="02040503050406030204" pitchFamily="18" charset="0"/>
                      </a:rPr>
                      <m:t>𝐶</m:t>
                    </m:r>
                    <m:r>
                      <a:rPr lang="en-US" sz="2000" kern="0">
                        <a:solidFill>
                          <a:schemeClr val="accent2">
                            <a:lumMod val="60000"/>
                            <a:lumOff val="40000"/>
                          </a:schemeClr>
                        </a:solidFill>
                        <a:latin typeface="Cambria Math" panose="02040503050406030204" pitchFamily="18" charset="0"/>
                      </a:rPr>
                      <m:t>)</m:t>
                    </m:r>
                  </m:oMath>
                </a14:m>
                <a:r>
                  <a:rPr lang="en-US" sz="2000" kern="0" dirty="0">
                    <a:solidFill>
                      <a:schemeClr val="accent2">
                        <a:lumMod val="60000"/>
                        <a:lumOff val="40000"/>
                      </a:schemeClr>
                    </a:solidFill>
                  </a:rPr>
                  <a:t> field </a:t>
                </a:r>
                <a:r>
                  <a:rPr lang="en-US" sz="2000" kern="0" dirty="0" smtClean="0">
                    <a:solidFill>
                      <a:schemeClr val="accent2">
                        <a:lumMod val="60000"/>
                        <a:lumOff val="40000"/>
                      </a:schemeClr>
                    </a:solidFill>
                  </a:rPr>
                  <a:t>operations.</a:t>
                </a:r>
                <a:endParaRPr lang="en-US" sz="2000" kern="0" dirty="0">
                  <a:solidFill>
                    <a:schemeClr val="accent2">
                      <a:lumMod val="60000"/>
                      <a:lumOff val="40000"/>
                    </a:schemeClr>
                  </a:solidFill>
                </a:endParaRPr>
              </a:p>
              <a:p>
                <a:pPr>
                  <a:lnSpc>
                    <a:spcPct val="100000"/>
                  </a:lnSpc>
                </a:pPr>
                <a:r>
                  <a:rPr lang="en-US" sz="2000" kern="0" dirty="0" smtClean="0">
                    <a:latin typeface="+mj-lt"/>
                  </a:rPr>
                  <a:t>Decision: check a </a:t>
                </a:r>
                <a:r>
                  <a:rPr lang="en-US" sz="2000" kern="0" dirty="0" smtClean="0">
                    <a:solidFill>
                      <a:schemeClr val="accent2">
                        <a:lumMod val="60000"/>
                        <a:lumOff val="40000"/>
                      </a:schemeClr>
                    </a:solidFill>
                    <a:latin typeface="+mj-lt"/>
                  </a:rPr>
                  <a:t>simple </a:t>
                </a:r>
                <a:r>
                  <a:rPr lang="en-US" sz="2000" u="sng" kern="0" dirty="0" smtClean="0">
                    <a:solidFill>
                      <a:schemeClr val="accent2">
                        <a:lumMod val="60000"/>
                        <a:lumOff val="40000"/>
                      </a:schemeClr>
                    </a:solidFill>
                    <a:latin typeface="+mj-lt"/>
                  </a:rPr>
                  <a:t>quadratic</a:t>
                </a:r>
                <a:r>
                  <a:rPr lang="en-US" sz="2000" kern="0" dirty="0" smtClean="0">
                    <a:solidFill>
                      <a:schemeClr val="accent2">
                        <a:lumMod val="60000"/>
                        <a:lumOff val="40000"/>
                      </a:schemeClr>
                    </a:solidFill>
                    <a:latin typeface="+mj-lt"/>
                  </a:rPr>
                  <a:t> equation</a:t>
                </a:r>
                <a:r>
                  <a:rPr lang="en-US" sz="2000" kern="0" dirty="0" smtClean="0">
                    <a:latin typeface="+mj-lt"/>
                  </a:rPr>
                  <a:t> in the answers.</a:t>
                </a:r>
              </a:p>
            </p:txBody>
          </p:sp>
        </mc:Choice>
        <mc:Fallback xmlns="">
          <p:sp>
            <p:nvSpPr>
              <p:cNvPr id="54" name="Content Placeholder 2"/>
              <p:cNvSpPr txBox="1">
                <a:spLocks noRot="1" noChangeAspect="1" noMove="1" noResize="1" noEditPoints="1" noAdjustHandles="1" noChangeArrowheads="1" noChangeShapeType="1" noTextEdit="1"/>
              </p:cNvSpPr>
              <p:nvPr/>
            </p:nvSpPr>
            <p:spPr bwMode="auto">
              <a:xfrm>
                <a:off x="91522" y="3634056"/>
                <a:ext cx="9052478" cy="2539475"/>
              </a:xfrm>
              <a:prstGeom prst="rect">
                <a:avLst/>
              </a:prstGeom>
              <a:blipFill rotWithShape="0">
                <a:blip r:embed="rId34"/>
                <a:stretch>
                  <a:fillRect l="-606" t="-959"/>
                </a:stretch>
              </a:blipFill>
              <a:ln w="9525">
                <a:noFill/>
                <a:miter lim="800000"/>
                <a:headEnd/>
                <a:tailEnd/>
              </a:ln>
              <a:effectLst/>
            </p:spPr>
            <p:txBody>
              <a:bodyPr/>
              <a:lstStyle/>
              <a:p>
                <a:r>
                  <a:rPr lang="en-US">
                    <a:noFill/>
                  </a:rPr>
                  <a:t> </a:t>
                </a:r>
              </a:p>
            </p:txBody>
          </p:sp>
        </mc:Fallback>
      </mc:AlternateContent>
      <p:sp>
        <p:nvSpPr>
          <p:cNvPr id="57" name="Rounded Rectangular Callout 56"/>
          <p:cNvSpPr/>
          <p:nvPr/>
        </p:nvSpPr>
        <p:spPr bwMode="auto">
          <a:xfrm>
            <a:off x="806160" y="6218833"/>
            <a:ext cx="7424723" cy="429771"/>
          </a:xfrm>
          <a:prstGeom prst="wedgeRoundRectCallout">
            <a:avLst>
              <a:gd name="adj1" fmla="val -6467"/>
              <a:gd name="adj2" fmla="val -111751"/>
              <a:gd name="adj3" fmla="val 16667"/>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r>
              <a:rPr lang="en-US" sz="1800" dirty="0" smtClean="0"/>
              <a:t>Later: important for public verifiability (will use of pairings).</a:t>
            </a:r>
            <a:endParaRPr kumimoji="0" lang="en-US" sz="1800" b="0" i="0" u="none" strike="noStrike" cap="none" normalizeH="0" baseline="0" dirty="0" smtClean="0">
              <a:ln>
                <a:noFill/>
              </a:ln>
              <a:solidFill>
                <a:srgbClr val="A42700"/>
              </a:solidFill>
              <a:effectLst/>
            </a:endParaRPr>
          </a:p>
        </p:txBody>
      </p:sp>
      <mc:AlternateContent xmlns:mc="http://schemas.openxmlformats.org/markup-compatibility/2006" xmlns:a14="http://schemas.microsoft.com/office/drawing/2010/main">
        <mc:Choice Requires="a14">
          <p:sp>
            <p:nvSpPr>
              <p:cNvPr id="53" name="TextBox 52"/>
              <p:cNvSpPr txBox="1"/>
              <p:nvPr/>
            </p:nvSpPr>
            <p:spPr>
              <a:xfrm>
                <a:off x="4453497" y="1806355"/>
                <a:ext cx="909993"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𝐴</m:t>
                          </m:r>
                        </m:e>
                        <m:sub>
                          <m:r>
                            <a:rPr lang="en-US" sz="2000" b="0" i="0" smtClean="0">
                              <a:solidFill>
                                <a:schemeClr val="tx1"/>
                              </a:solidFill>
                              <a:latin typeface="Cambria Math" panose="02040503050406030204" pitchFamily="18" charset="0"/>
                            </a:rPr>
                            <m:t>2</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4453497" y="1806355"/>
                <a:ext cx="909993" cy="353943"/>
              </a:xfrm>
              <a:prstGeom prst="rect">
                <a:avLst/>
              </a:prstGeom>
              <a:blipFill rotWithShape="0">
                <a:blip r:embed="rId35"/>
                <a:stretch>
                  <a:fillRect b="-20690"/>
                </a:stretch>
              </a:blipFill>
            </p:spPr>
            <p:txBody>
              <a:bodyPr/>
              <a:lstStyle/>
              <a:p>
                <a:r>
                  <a:rPr lang="en-US">
                    <a:noFill/>
                  </a:rPr>
                  <a:t> </a:t>
                </a:r>
              </a:p>
            </p:txBody>
          </p:sp>
        </mc:Fallback>
      </mc:AlternateContent>
    </p:spTree>
    <p:extLst>
      <p:ext uri="{BB962C8B-B14F-4D97-AF65-F5344CB8AC3E}">
        <p14:creationId xmlns:p14="http://schemas.microsoft.com/office/powerpoint/2010/main" val="7155579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p"/>
      <p:bldP spid="5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QAP </a:t>
                </a:r>
                <a14:m>
                  <m:oMath xmlns:m="http://schemas.openxmlformats.org/officeDocument/2006/math">
                    <m:r>
                      <a:rPr lang="en-US" i="1">
                        <a:latin typeface="Cambria Math" panose="02040503050406030204" pitchFamily="18" charset="0"/>
                      </a:rPr>
                      <m:t>⇒</m:t>
                    </m:r>
                  </m:oMath>
                </a14:m>
                <a:r>
                  <a:rPr lang="en-US" dirty="0"/>
                  <a:t> Linear PCP: </a:t>
                </a:r>
                <a:r>
                  <a:rPr lang="en-US" dirty="0" smtClean="0"/>
                  <a:t>adding ZK</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733" b="-4348"/>
                </a:stretch>
              </a:blipFill>
            </p:spPr>
            <p:txBody>
              <a:bodyPr/>
              <a:lstStyle/>
              <a:p>
                <a:r>
                  <a:rPr lang="en-US">
                    <a:noFill/>
                  </a:rPr>
                  <a:t> </a:t>
                </a:r>
              </a:p>
            </p:txBody>
          </p:sp>
        </mc:Fallback>
      </mc:AlternateContent>
      <p:sp>
        <p:nvSpPr>
          <p:cNvPr id="7" name="Content Placeholder 2"/>
          <p:cNvSpPr txBox="1">
            <a:spLocks/>
          </p:cNvSpPr>
          <p:nvPr/>
        </p:nvSpPr>
        <p:spPr bwMode="auto">
          <a:xfrm>
            <a:off x="91522" y="997178"/>
            <a:ext cx="8966191" cy="2632614"/>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lvl="0" indent="0">
              <a:lnSpc>
                <a:spcPct val="100000"/>
              </a:lnSpc>
              <a:buNone/>
            </a:pPr>
            <a:endParaRPr lang="en-US" sz="2400" kern="0" dirty="0" smtClean="0"/>
          </a:p>
        </p:txBody>
      </p:sp>
      <mc:AlternateContent xmlns:mc="http://schemas.openxmlformats.org/markup-compatibility/2006" xmlns:a14="http://schemas.microsoft.com/office/drawing/2010/main">
        <mc:Choice Requires="a14">
          <p:sp>
            <p:nvSpPr>
              <p:cNvPr id="8" name="TextBox 7"/>
              <p:cNvSpPr txBox="1"/>
              <p:nvPr/>
            </p:nvSpPr>
            <p:spPr>
              <a:xfrm>
                <a:off x="4275846" y="1424961"/>
                <a:ext cx="37773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275846" y="1424961"/>
                <a:ext cx="377732" cy="353943"/>
              </a:xfrm>
              <a:prstGeom prst="rect">
                <a:avLst/>
              </a:prstGeom>
              <a:blipFill rotWithShape="0">
                <a:blip r:embed="rId4"/>
                <a:stretch>
                  <a:fillRect/>
                </a:stretch>
              </a:blipFill>
            </p:spPr>
            <p:txBody>
              <a:bodyPr/>
              <a:lstStyle/>
              <a:p>
                <a:r>
                  <a:rPr lang="en-US">
                    <a:noFill/>
                  </a:rPr>
                  <a:t> </a:t>
                </a:r>
              </a:p>
            </p:txBody>
          </p:sp>
        </mc:Fallback>
      </mc:AlternateContent>
      <p:sp>
        <p:nvSpPr>
          <p:cNvPr id="9" name="Rectangle 8"/>
          <p:cNvSpPr/>
          <p:nvPr/>
        </p:nvSpPr>
        <p:spPr bwMode="auto">
          <a:xfrm>
            <a:off x="4123037" y="1589106"/>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10" name="Rectangle 9"/>
          <p:cNvSpPr/>
          <p:nvPr/>
        </p:nvSpPr>
        <p:spPr bwMode="auto">
          <a:xfrm>
            <a:off x="4528935" y="1589106"/>
            <a:ext cx="769548"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11" name="TextBox 10"/>
              <p:cNvSpPr txBox="1"/>
              <p:nvPr/>
            </p:nvSpPr>
            <p:spPr>
              <a:xfrm>
                <a:off x="4453497" y="1559667"/>
                <a:ext cx="909993"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𝐴</m:t>
                          </m:r>
                        </m:e>
                        <m:sub>
                          <m:r>
                            <a:rPr lang="en-US" sz="2000" b="0" i="0" smtClean="0">
                              <a:solidFill>
                                <a:schemeClr val="tx1"/>
                              </a:solidFill>
                              <a:latin typeface="Cambria Math" panose="02040503050406030204" pitchFamily="18" charset="0"/>
                            </a:rPr>
                            <m:t>1</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453497" y="1559667"/>
                <a:ext cx="909993" cy="353943"/>
              </a:xfrm>
              <a:prstGeom prst="rect">
                <a:avLst/>
              </a:prstGeom>
              <a:blipFill rotWithShape="0">
                <a:blip r:embed="rId5"/>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097149" y="1585828"/>
                <a:ext cx="377026" cy="32778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97149" y="1585828"/>
                <a:ext cx="377026" cy="32778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093493" y="1901719"/>
                <a:ext cx="39921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093493" y="1901719"/>
                <a:ext cx="399212" cy="353943"/>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091185" y="2222714"/>
                <a:ext cx="40382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091185" y="2222714"/>
                <a:ext cx="403828" cy="353943"/>
              </a:xfrm>
              <a:prstGeom prst="rect">
                <a:avLst/>
              </a:prstGeom>
              <a:blipFill rotWithShape="0">
                <a:blip r:embed="rId8"/>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101604" y="2693387"/>
                <a:ext cx="382989"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101604" y="2693387"/>
                <a:ext cx="382989" cy="353943"/>
              </a:xfrm>
              <a:prstGeom prst="rect">
                <a:avLst/>
              </a:prstGeom>
              <a:blipFill rotWithShape="0">
                <a:blip r:embed="rId9"/>
                <a:stretch>
                  <a:fillRect/>
                </a:stretch>
              </a:blipFill>
            </p:spPr>
            <p:txBody>
              <a:bodyPr/>
              <a:lstStyle/>
              <a:p>
                <a:r>
                  <a:rPr lang="en-US">
                    <a:noFill/>
                  </a:rPr>
                  <a:t> </a:t>
                </a:r>
              </a:p>
            </p:txBody>
          </p:sp>
        </mc:Fallback>
      </mc:AlternateContent>
      <p:cxnSp>
        <p:nvCxnSpPr>
          <p:cNvPr id="16" name="Straight Connector 15"/>
          <p:cNvCxnSpPr/>
          <p:nvPr/>
        </p:nvCxnSpPr>
        <p:spPr bwMode="auto">
          <a:xfrm>
            <a:off x="4123037" y="1833943"/>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4123037" y="2230319"/>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4123037" y="2594560"/>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9" name="TextBox 18"/>
              <p:cNvSpPr txBox="1"/>
              <p:nvPr/>
            </p:nvSpPr>
            <p:spPr>
              <a:xfrm>
                <a:off x="5364747" y="2167752"/>
                <a:ext cx="413895" cy="510909"/>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3200" b="0" i="1" smtClean="0">
                          <a:solidFill>
                            <a:schemeClr val="tx1"/>
                          </a:solidFill>
                          <a:latin typeface="Cambria Math" panose="02040503050406030204" pitchFamily="18" charset="0"/>
                        </a:rPr>
                        <m:t>⋅</m:t>
                      </m:r>
                    </m:oMath>
                  </m:oMathPara>
                </a14:m>
                <a:endParaRPr lang="en-US" sz="3200" dirty="0">
                  <a:solidFill>
                    <a:schemeClr val="tx1"/>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5364747" y="2167752"/>
                <a:ext cx="413895" cy="510909"/>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6988171" y="2167752"/>
                <a:ext cx="551754" cy="45858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988171" y="2167752"/>
                <a:ext cx="551754" cy="45858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896328" y="1025754"/>
                <a:ext cx="6957674" cy="446020"/>
              </a:xfrm>
              <a:prstGeom prst="rect">
                <a:avLst/>
              </a:prstGeom>
              <a:noFill/>
            </p:spPr>
            <p:txBody>
              <a:bodyPr wrap="none" rtlCol="0">
                <a:spAutoFit/>
              </a:bodyPr>
              <a:lstStyle/>
              <a:p>
                <a:pPr algn="l"/>
                <a:r>
                  <a:rPr lang="en-US" sz="2400" b="0" dirty="0" smtClean="0">
                    <a:solidFill>
                      <a:schemeClr val="tx1"/>
                    </a:solidFill>
                  </a:rPr>
                  <a:t> Let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𝑃</m:t>
                        </m:r>
                      </m:e>
                      <m:sub>
                        <m:r>
                          <a:rPr lang="en-US" sz="2400" b="0" i="1" smtClean="0">
                            <a:solidFill>
                              <a:schemeClr val="tx1"/>
                            </a:solidFill>
                            <a:latin typeface="Cambria Math" panose="02040503050406030204" pitchFamily="18" charset="0"/>
                          </a:rPr>
                          <m:t>𝑥</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𝑦</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𝑧</m:t>
                        </m:r>
                      </m:sub>
                    </m:sSub>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𝛼</m:t>
                        </m:r>
                      </m:e>
                    </m:d>
                    <m:r>
                      <a:rPr lang="en-US" sz="2400" b="0" i="1" smtClean="0">
                        <a:solidFill>
                          <a:schemeClr val="tx1"/>
                        </a:solidFill>
                        <a:latin typeface="Cambria Math" panose="02040503050406030204" pitchFamily="18" charset="0"/>
                      </a:rPr>
                      <m:t>= </m:t>
                    </m:r>
                    <m:sSub>
                      <m:sSubPr>
                        <m:ctrlPr>
                          <a:rPr lang="en-US" sz="2400" i="1">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𝐴</m:t>
                        </m:r>
                      </m:e>
                      <m:sub>
                        <m:r>
                          <a:rPr lang="en-US" sz="2400" i="1">
                            <a:solidFill>
                              <a:schemeClr val="tx1"/>
                            </a:solidFill>
                            <a:latin typeface="Cambria Math" panose="02040503050406030204" pitchFamily="18" charset="0"/>
                          </a:rPr>
                          <m:t>𝑥</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𝑧</m:t>
                        </m:r>
                      </m:sub>
                    </m:sSub>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𝛼</m:t>
                        </m:r>
                      </m:e>
                    </m:d>
                    <m:r>
                      <a:rPr lang="en-US" sz="2400" b="0" i="1" smtClean="0">
                        <a:solidFill>
                          <a:schemeClr val="tx1"/>
                        </a:solidFill>
                        <a:latin typeface="Cambria Math" panose="02040503050406030204" pitchFamily="18" charset="0"/>
                      </a:rPr>
                      <m:t>  ⋅  </m:t>
                    </m:r>
                    <m:sSub>
                      <m:sSubPr>
                        <m:ctrlPr>
                          <a:rPr lang="en-US" sz="2400" i="1">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𝐵</m:t>
                        </m:r>
                      </m:e>
                      <m:sub>
                        <m:r>
                          <a:rPr lang="en-US" sz="2400" i="1">
                            <a:solidFill>
                              <a:schemeClr val="tx1"/>
                            </a:solidFill>
                            <a:latin typeface="Cambria Math" panose="02040503050406030204" pitchFamily="18" charset="0"/>
                          </a:rPr>
                          <m:t>𝑥</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𝑧</m:t>
                        </m:r>
                      </m:sub>
                    </m:sSub>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𝛼</m:t>
                        </m:r>
                      </m:e>
                    </m:d>
                    <m:r>
                      <a:rPr lang="en-US" sz="2400" b="0" i="1">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 −  </m:t>
                    </m:r>
                    <m:sSub>
                      <m:sSubPr>
                        <m:ctrlPr>
                          <a:rPr lang="en-US" sz="2400" i="1">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i="1">
                            <a:solidFill>
                              <a:schemeClr val="tx1"/>
                            </a:solidFill>
                            <a:latin typeface="Cambria Math" panose="02040503050406030204" pitchFamily="18" charset="0"/>
                          </a:rPr>
                          <m:t>𝑥</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𝑧</m:t>
                        </m:r>
                      </m:sub>
                    </m:sSub>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𝛼</m:t>
                        </m:r>
                      </m:e>
                    </m:d>
                  </m:oMath>
                </a14:m>
                <a:endParaRPr lang="en-US" sz="2400" dirty="0">
                  <a:solidFill>
                    <a:schemeClr val="tx1"/>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896328" y="1025754"/>
                <a:ext cx="6957674" cy="446020"/>
              </a:xfrm>
              <a:prstGeom prst="rect">
                <a:avLst/>
              </a:prstGeom>
              <a:blipFill rotWithShape="0">
                <a:blip r:embed="rId12"/>
                <a:stretch>
                  <a:fillRect l="-88" t="-20548" b="-246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453497" y="2827569"/>
                <a:ext cx="920317"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𝐴</m:t>
                          </m:r>
                        </m:e>
                        <m:sub>
                          <m:r>
                            <a:rPr lang="en-US" sz="2000" b="0" i="1" smtClean="0">
                              <a:solidFill>
                                <a:schemeClr val="tx1"/>
                              </a:solidFill>
                              <a:latin typeface="Cambria Math" panose="02040503050406030204" pitchFamily="18" charset="0"/>
                            </a:rPr>
                            <m:t>𝑘</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453497" y="2827569"/>
                <a:ext cx="920317" cy="353943"/>
              </a:xfrm>
              <a:prstGeom prst="rect">
                <a:avLst/>
              </a:prstGeom>
              <a:blipFill rotWithShape="0">
                <a:blip r:embed="rId13"/>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483927" y="2295004"/>
                <a:ext cx="33534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483927" y="2295004"/>
                <a:ext cx="335348" cy="353943"/>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930516" y="1424961"/>
                <a:ext cx="37773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930516" y="1424961"/>
                <a:ext cx="377732" cy="353943"/>
              </a:xfrm>
              <a:prstGeom prst="rect">
                <a:avLst/>
              </a:prstGeom>
              <a:blipFill rotWithShape="0">
                <a:blip r:embed="rId15"/>
                <a:stretch>
                  <a:fillRect/>
                </a:stretch>
              </a:blipFill>
            </p:spPr>
            <p:txBody>
              <a:bodyPr/>
              <a:lstStyle/>
              <a:p>
                <a:r>
                  <a:rPr lang="en-US">
                    <a:noFill/>
                  </a:rPr>
                  <a:t> </a:t>
                </a:r>
              </a:p>
            </p:txBody>
          </p:sp>
        </mc:Fallback>
      </mc:AlternateContent>
      <p:sp>
        <p:nvSpPr>
          <p:cNvPr id="25" name="Rectangle 24"/>
          <p:cNvSpPr/>
          <p:nvPr/>
        </p:nvSpPr>
        <p:spPr bwMode="auto">
          <a:xfrm>
            <a:off x="5777707" y="1589106"/>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26" name="Rectangle 25"/>
          <p:cNvSpPr/>
          <p:nvPr/>
        </p:nvSpPr>
        <p:spPr bwMode="auto">
          <a:xfrm>
            <a:off x="6183605" y="1589106"/>
            <a:ext cx="769548"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27" name="TextBox 26"/>
              <p:cNvSpPr txBox="1"/>
              <p:nvPr/>
            </p:nvSpPr>
            <p:spPr>
              <a:xfrm>
                <a:off x="6108167" y="1559667"/>
                <a:ext cx="905120"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𝐵</m:t>
                          </m:r>
                        </m:e>
                        <m:sub>
                          <m:r>
                            <a:rPr lang="en-US" sz="2000" b="0" i="0" smtClean="0">
                              <a:solidFill>
                                <a:schemeClr val="tx1"/>
                              </a:solidFill>
                              <a:latin typeface="Cambria Math" panose="02040503050406030204" pitchFamily="18" charset="0"/>
                            </a:rPr>
                            <m:t>1</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6108167" y="1559667"/>
                <a:ext cx="905120" cy="353943"/>
              </a:xfrm>
              <a:prstGeom prst="rect">
                <a:avLst/>
              </a:prstGeom>
              <a:blipFill rotWithShape="0">
                <a:blip r:embed="rId16"/>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751819" y="1585828"/>
                <a:ext cx="377026" cy="32778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751819" y="1585828"/>
                <a:ext cx="377026" cy="327782"/>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748163" y="1901719"/>
                <a:ext cx="39921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748163" y="1901719"/>
                <a:ext cx="399212" cy="353943"/>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5745855" y="2222714"/>
                <a:ext cx="40382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5745855" y="2222714"/>
                <a:ext cx="403828" cy="353943"/>
              </a:xfrm>
              <a:prstGeom prst="rect">
                <a:avLst/>
              </a:prstGeom>
              <a:blipFill rotWithShape="0">
                <a:blip r:embed="rId19"/>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5756274" y="2693387"/>
                <a:ext cx="382989"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756274" y="2693387"/>
                <a:ext cx="382989" cy="353943"/>
              </a:xfrm>
              <a:prstGeom prst="rect">
                <a:avLst/>
              </a:prstGeom>
              <a:blipFill rotWithShape="0">
                <a:blip r:embed="rId20"/>
                <a:stretch>
                  <a:fillRect/>
                </a:stretch>
              </a:blipFill>
            </p:spPr>
            <p:txBody>
              <a:bodyPr/>
              <a:lstStyle/>
              <a:p>
                <a:r>
                  <a:rPr lang="en-US">
                    <a:noFill/>
                  </a:rPr>
                  <a:t> </a:t>
                </a:r>
              </a:p>
            </p:txBody>
          </p:sp>
        </mc:Fallback>
      </mc:AlternateContent>
      <p:cxnSp>
        <p:nvCxnSpPr>
          <p:cNvPr id="32" name="Straight Connector 31"/>
          <p:cNvCxnSpPr/>
          <p:nvPr/>
        </p:nvCxnSpPr>
        <p:spPr bwMode="auto">
          <a:xfrm>
            <a:off x="5777707" y="1833943"/>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5777707" y="2230319"/>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a:off x="5777707" y="2594560"/>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5" name="TextBox 34"/>
              <p:cNvSpPr txBox="1"/>
              <p:nvPr/>
            </p:nvSpPr>
            <p:spPr>
              <a:xfrm>
                <a:off x="6108167" y="1810446"/>
                <a:ext cx="899157"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𝐵</m:t>
                          </m:r>
                        </m:e>
                        <m:sub>
                          <m:r>
                            <a:rPr lang="en-US" sz="2000" b="0" i="0" smtClean="0">
                              <a:solidFill>
                                <a:schemeClr val="tx1"/>
                              </a:solidFill>
                              <a:latin typeface="Cambria Math" panose="02040503050406030204" pitchFamily="18" charset="0"/>
                            </a:rPr>
                            <m:t>2</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6108167" y="1810446"/>
                <a:ext cx="899157" cy="353943"/>
              </a:xfrm>
              <a:prstGeom prst="rect">
                <a:avLst/>
              </a:prstGeom>
              <a:blipFill rotWithShape="0">
                <a:blip r:embed="rId21"/>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142671" y="2827569"/>
                <a:ext cx="920317"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𝐵</m:t>
                          </m:r>
                        </m:e>
                        <m:sub>
                          <m:r>
                            <a:rPr lang="en-US" sz="2000" b="0" i="1" smtClean="0">
                              <a:solidFill>
                                <a:schemeClr val="tx1"/>
                              </a:solidFill>
                              <a:latin typeface="Cambria Math" panose="02040503050406030204" pitchFamily="18" charset="0"/>
                            </a:rPr>
                            <m:t>𝑘</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142671" y="2827569"/>
                <a:ext cx="920317" cy="353943"/>
              </a:xfrm>
              <a:prstGeom prst="rect">
                <a:avLst/>
              </a:prstGeom>
              <a:blipFill rotWithShape="0">
                <a:blip r:embed="rId22"/>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6151297" y="2295004"/>
                <a:ext cx="33534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6151297" y="2295004"/>
                <a:ext cx="335348" cy="353943"/>
              </a:xfrm>
              <a:prstGeom prst="rect">
                <a:avLst/>
              </a:prstGeom>
              <a:blipFill rotWithShape="0">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7687454" y="1424961"/>
                <a:ext cx="37773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𝜏</m:t>
                      </m:r>
                    </m:oMath>
                  </m:oMathPara>
                </a14:m>
                <a:endParaRPr lang="en-US" sz="2000" dirty="0">
                  <a:solidFill>
                    <a:schemeClr val="tx1"/>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7687454" y="1424961"/>
                <a:ext cx="377732" cy="353943"/>
              </a:xfrm>
              <a:prstGeom prst="rect">
                <a:avLst/>
              </a:prstGeom>
              <a:blipFill rotWithShape="0">
                <a:blip r:embed="rId24"/>
                <a:stretch>
                  <a:fillRect/>
                </a:stretch>
              </a:blipFill>
            </p:spPr>
            <p:txBody>
              <a:bodyPr/>
              <a:lstStyle/>
              <a:p>
                <a:r>
                  <a:rPr lang="en-US">
                    <a:noFill/>
                  </a:rPr>
                  <a:t> </a:t>
                </a:r>
              </a:p>
            </p:txBody>
          </p:sp>
        </mc:Fallback>
      </mc:AlternateContent>
      <p:sp>
        <p:nvSpPr>
          <p:cNvPr id="39" name="Rectangle 38"/>
          <p:cNvSpPr/>
          <p:nvPr/>
        </p:nvSpPr>
        <p:spPr bwMode="auto">
          <a:xfrm>
            <a:off x="7534645" y="1589106"/>
            <a:ext cx="265300" cy="16041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p:sp>
        <p:nvSpPr>
          <p:cNvPr id="40" name="Rectangle 39"/>
          <p:cNvSpPr/>
          <p:nvPr/>
        </p:nvSpPr>
        <p:spPr bwMode="auto">
          <a:xfrm>
            <a:off x="7940543" y="1589106"/>
            <a:ext cx="769548" cy="1604111"/>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2000" b="0" i="0" u="none" strike="noStrike" cap="none" normalizeH="0" baseline="0" dirty="0" smtClean="0">
              <a:ln>
                <a:noFill/>
              </a:ln>
              <a:solidFill>
                <a:srgbClr val="A42700"/>
              </a:solidFill>
              <a:effectLst/>
              <a:latin typeface="Arial" charset="0"/>
            </a:endParaRPr>
          </a:p>
        </p:txBody>
      </p:sp>
      <mc:AlternateContent xmlns:mc="http://schemas.openxmlformats.org/markup-compatibility/2006" xmlns:a14="http://schemas.microsoft.com/office/drawing/2010/main">
        <mc:Choice Requires="a14">
          <p:sp>
            <p:nvSpPr>
              <p:cNvPr id="41" name="TextBox 40"/>
              <p:cNvSpPr txBox="1"/>
              <p:nvPr/>
            </p:nvSpPr>
            <p:spPr>
              <a:xfrm>
                <a:off x="7865105" y="1559667"/>
                <a:ext cx="909993"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0" smtClean="0">
                              <a:solidFill>
                                <a:schemeClr val="tx1"/>
                              </a:solidFill>
                              <a:latin typeface="Cambria Math" panose="02040503050406030204" pitchFamily="18" charset="0"/>
                            </a:rPr>
                            <m:t>1</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7865105" y="1559667"/>
                <a:ext cx="909993" cy="353943"/>
              </a:xfrm>
              <a:prstGeom prst="rect">
                <a:avLst/>
              </a:prstGeom>
              <a:blipFill rotWithShape="0">
                <a:blip r:embed="rId25"/>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7508757" y="1585828"/>
                <a:ext cx="377026" cy="32778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1</m:t>
                      </m:r>
                    </m:oMath>
                  </m:oMathPara>
                </a14:m>
                <a:endParaRPr lang="en-US" sz="1800" dirty="0">
                  <a:solidFill>
                    <a:schemeClr val="tx1"/>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7508757" y="1585828"/>
                <a:ext cx="377026" cy="327782"/>
              </a:xfrm>
              <a:prstGeom prst="rect">
                <a:avLst/>
              </a:prstGeom>
              <a:blipFill rotWithShape="0">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7505101" y="1901719"/>
                <a:ext cx="399212"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𝑥</m:t>
                      </m:r>
                    </m:oMath>
                  </m:oMathPara>
                </a14:m>
                <a:endParaRPr lang="en-US" sz="2000" dirty="0">
                  <a:solidFill>
                    <a:schemeClr val="tx1"/>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7505101" y="1901719"/>
                <a:ext cx="399212" cy="353943"/>
              </a:xfrm>
              <a:prstGeom prst="rect">
                <a:avLst/>
              </a:prstGeom>
              <a:blipFill rotWithShape="0">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7502793" y="2222714"/>
                <a:ext cx="40382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𝑦</m:t>
                      </m:r>
                    </m:oMath>
                  </m:oMathPara>
                </a14:m>
                <a:endParaRPr lang="en-US" sz="2000" dirty="0">
                  <a:solidFill>
                    <a:schemeClr val="tx1"/>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7502793" y="2222714"/>
                <a:ext cx="403828" cy="353943"/>
              </a:xfrm>
              <a:prstGeom prst="rect">
                <a:avLst/>
              </a:prstGeom>
              <a:blipFill rotWithShape="0">
                <a:blip r:embed="rId28"/>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7513212" y="2693387"/>
                <a:ext cx="382989"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𝑧</m:t>
                      </m:r>
                    </m:oMath>
                  </m:oMathPara>
                </a14:m>
                <a:endParaRPr lang="en-US" sz="2000" dirty="0">
                  <a:solidFill>
                    <a:schemeClr val="tx1"/>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7513212" y="2693387"/>
                <a:ext cx="382989" cy="353943"/>
              </a:xfrm>
              <a:prstGeom prst="rect">
                <a:avLst/>
              </a:prstGeom>
              <a:blipFill rotWithShape="0">
                <a:blip r:embed="rId29"/>
                <a:stretch>
                  <a:fillRect/>
                </a:stretch>
              </a:blipFill>
            </p:spPr>
            <p:txBody>
              <a:bodyPr/>
              <a:lstStyle/>
              <a:p>
                <a:r>
                  <a:rPr lang="en-US">
                    <a:noFill/>
                  </a:rPr>
                  <a:t> </a:t>
                </a:r>
              </a:p>
            </p:txBody>
          </p:sp>
        </mc:Fallback>
      </mc:AlternateContent>
      <p:cxnSp>
        <p:nvCxnSpPr>
          <p:cNvPr id="46" name="Straight Connector 45"/>
          <p:cNvCxnSpPr/>
          <p:nvPr/>
        </p:nvCxnSpPr>
        <p:spPr bwMode="auto">
          <a:xfrm>
            <a:off x="7534645" y="1833943"/>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7534645" y="2230319"/>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a:off x="7534645" y="2594560"/>
            <a:ext cx="265300" cy="0"/>
          </a:xfrm>
          <a:prstGeom prst="line">
            <a:avLst/>
          </a:prstGeom>
          <a:solidFill>
            <a:srgbClr val="FFFFFF"/>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9" name="TextBox 48"/>
              <p:cNvSpPr txBox="1"/>
              <p:nvPr/>
            </p:nvSpPr>
            <p:spPr>
              <a:xfrm>
                <a:off x="7865105" y="1810446"/>
                <a:ext cx="87940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0" smtClean="0">
                              <a:solidFill>
                                <a:schemeClr val="tx1"/>
                              </a:solidFill>
                              <a:latin typeface="Cambria Math" panose="02040503050406030204" pitchFamily="18" charset="0"/>
                            </a:rPr>
                            <m:t>2</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7865105" y="1810446"/>
                <a:ext cx="879408" cy="353943"/>
              </a:xfrm>
              <a:prstGeom prst="rect">
                <a:avLst/>
              </a:prstGeom>
              <a:blipFill rotWithShape="0">
                <a:blip r:embed="rId30"/>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865105" y="2827569"/>
                <a:ext cx="895694"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𝑘</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7865105" y="2827569"/>
                <a:ext cx="895694" cy="353943"/>
              </a:xfrm>
              <a:prstGeom prst="rect">
                <a:avLst/>
              </a:prstGeom>
              <a:blipFill rotWithShape="0">
                <a:blip r:embed="rId31"/>
                <a:stretch>
                  <a:fillRect b="-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7908235" y="2295004"/>
                <a:ext cx="335348"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7908235" y="2295004"/>
                <a:ext cx="335348" cy="353943"/>
              </a:xfrm>
              <a:prstGeom prst="rect">
                <a:avLst/>
              </a:prstGeom>
              <a:blipFill rotWithShape="0">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p:cNvSpPr/>
              <p:nvPr/>
            </p:nvSpPr>
            <p:spPr>
              <a:xfrm>
                <a:off x="4165962" y="3237815"/>
                <a:ext cx="1332031" cy="406265"/>
              </a:xfrm>
              <a:prstGeom prst="rect">
                <a:avLst/>
              </a:prstGeom>
            </p:spPr>
            <p:txBody>
              <a:bodyPr wrap="none">
                <a:spAutoFit/>
              </a:bodyPr>
              <a:lstStyle/>
              <a:p>
                <a14:m>
                  <m:oMath xmlns:m="http://schemas.openxmlformats.org/officeDocument/2006/math">
                    <m:r>
                      <a:rPr lang="en-US" sz="2400" b="0" i="1" smtClean="0">
                        <a:solidFill>
                          <a:srgbClr val="7030A0"/>
                        </a:solidFill>
                        <a:latin typeface="Cambria Math" panose="02040503050406030204" pitchFamily="18" charset="0"/>
                      </a:rPr>
                      <m:t>+</m:t>
                    </m:r>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𝛿</m:t>
                        </m:r>
                      </m:e>
                      <m:sub>
                        <m:r>
                          <a:rPr lang="en-US" sz="2400" b="0" i="1" smtClean="0">
                            <a:solidFill>
                              <a:srgbClr val="7030A0"/>
                            </a:solidFill>
                            <a:latin typeface="Cambria Math" panose="02040503050406030204" pitchFamily="18" charset="0"/>
                          </a:rPr>
                          <m:t>1</m:t>
                        </m:r>
                      </m:sub>
                    </m:sSub>
                    <m:r>
                      <a:rPr lang="en-US" sz="2400" b="0" i="1" smtClean="0">
                        <a:solidFill>
                          <a:srgbClr val="7030A0"/>
                        </a:solidFill>
                        <a:latin typeface="Cambria Math" panose="02040503050406030204" pitchFamily="18" charset="0"/>
                      </a:rPr>
                      <m:t>𝑉</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𝛼</m:t>
                    </m:r>
                  </m:oMath>
                </a14:m>
                <a:r>
                  <a:rPr lang="en-US" sz="2400" dirty="0" smtClean="0">
                    <a:solidFill>
                      <a:srgbClr val="7030A0"/>
                    </a:solidFill>
                  </a:rPr>
                  <a:t>)</a:t>
                </a:r>
                <a:endParaRPr lang="en-US" sz="2400" dirty="0">
                  <a:solidFill>
                    <a:srgbClr val="7030A0"/>
                  </a:solidFill>
                </a:endParaRPr>
              </a:p>
            </p:txBody>
          </p:sp>
        </mc:Choice>
        <mc:Fallback xmlns="">
          <p:sp>
            <p:nvSpPr>
              <p:cNvPr id="53" name="Rectangle 52"/>
              <p:cNvSpPr>
                <a:spLocks noRot="1" noChangeAspect="1" noMove="1" noResize="1" noEditPoints="1" noAdjustHandles="1" noChangeArrowheads="1" noChangeShapeType="1" noTextEdit="1"/>
              </p:cNvSpPr>
              <p:nvPr/>
            </p:nvSpPr>
            <p:spPr>
              <a:xfrm>
                <a:off x="4165962" y="3237815"/>
                <a:ext cx="1332031" cy="406265"/>
              </a:xfrm>
              <a:prstGeom prst="rect">
                <a:avLst/>
              </a:prstGeom>
              <a:blipFill rotWithShape="0">
                <a:blip r:embed="rId33"/>
                <a:stretch>
                  <a:fillRect t="-23881" r="-6393" b="-34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Content Placeholder 2"/>
              <p:cNvSpPr txBox="1">
                <a:spLocks/>
              </p:cNvSpPr>
              <p:nvPr/>
            </p:nvSpPr>
            <p:spPr bwMode="auto">
              <a:xfrm>
                <a:off x="91522" y="3624531"/>
                <a:ext cx="9052478" cy="2539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0" indent="0">
                  <a:lnSpc>
                    <a:spcPct val="100000"/>
                  </a:lnSpc>
                  <a:buNone/>
                </a:pPr>
                <a:endParaRPr lang="en-US" sz="1800" kern="0" dirty="0" smtClean="0">
                  <a:solidFill>
                    <a:srgbClr val="7030A0"/>
                  </a:solidFill>
                  <a:latin typeface="+mj-lt"/>
                </a:endParaRPr>
              </a:p>
              <a:p>
                <a:pPr marL="0" indent="0">
                  <a:lnSpc>
                    <a:spcPct val="100000"/>
                  </a:lnSpc>
                  <a:buNone/>
                </a:pPr>
                <a:r>
                  <a:rPr lang="en-US" sz="1800" kern="0" dirty="0" smtClean="0">
                    <a:solidFill>
                      <a:srgbClr val="7030A0"/>
                    </a:solidFill>
                    <a:latin typeface="+mj-lt"/>
                  </a:rPr>
                  <a:t>Honest-Verifier</a:t>
                </a:r>
                <a:r>
                  <a:rPr lang="en-US" sz="2400" kern="0" dirty="0" smtClean="0">
                    <a:solidFill>
                      <a:srgbClr val="7030A0"/>
                    </a:solidFill>
                    <a:latin typeface="+mj-lt"/>
                  </a:rPr>
                  <a:t> Zero Knowledge:</a:t>
                </a:r>
                <a:br>
                  <a:rPr lang="en-US" sz="2400" kern="0" dirty="0" smtClean="0">
                    <a:solidFill>
                      <a:srgbClr val="7030A0"/>
                    </a:solidFill>
                    <a:latin typeface="+mj-lt"/>
                  </a:rPr>
                </a:br>
                <a:r>
                  <a:rPr lang="en-US" sz="2400" kern="0" dirty="0" smtClean="0">
                    <a:solidFill>
                      <a:srgbClr val="7030A0"/>
                    </a:solidFill>
                    <a:latin typeface="+mj-lt"/>
                  </a:rPr>
                  <a:t>Prover adds random multiple of </a:t>
                </a:r>
                <a14:m>
                  <m:oMath xmlns:m="http://schemas.openxmlformats.org/officeDocument/2006/math">
                    <m:r>
                      <a:rPr lang="en-US" sz="2400" b="0" i="1" kern="0" smtClean="0">
                        <a:solidFill>
                          <a:srgbClr val="7030A0"/>
                        </a:solidFill>
                        <a:latin typeface="Cambria Math" panose="02040503050406030204" pitchFamily="18" charset="0"/>
                      </a:rPr>
                      <m:t>𝑉</m:t>
                    </m:r>
                    <m:d>
                      <m:dPr>
                        <m:ctrlPr>
                          <a:rPr lang="en-US" sz="2400" b="0" i="1" kern="0" smtClean="0">
                            <a:solidFill>
                              <a:srgbClr val="7030A0"/>
                            </a:solidFill>
                            <a:latin typeface="Cambria Math" panose="02040503050406030204" pitchFamily="18" charset="0"/>
                          </a:rPr>
                        </m:ctrlPr>
                      </m:dPr>
                      <m:e>
                        <m:r>
                          <a:rPr lang="en-US" sz="2400" b="0" i="1" kern="0" smtClean="0">
                            <a:solidFill>
                              <a:srgbClr val="7030A0"/>
                            </a:solidFill>
                            <a:latin typeface="Cambria Math" panose="02040503050406030204" pitchFamily="18" charset="0"/>
                          </a:rPr>
                          <m:t>𝛼</m:t>
                        </m:r>
                      </m:e>
                    </m:d>
                  </m:oMath>
                </a14:m>
                <a:r>
                  <a:rPr lang="en-US" sz="2400" kern="0" dirty="0" smtClean="0">
                    <a:solidFill>
                      <a:srgbClr val="7030A0"/>
                    </a:solidFill>
                    <a:latin typeface="+mj-lt"/>
                  </a:rPr>
                  <a:t> to </a:t>
                </a:r>
                <a14:m>
                  <m:oMath xmlns:m="http://schemas.openxmlformats.org/officeDocument/2006/math">
                    <m:r>
                      <a:rPr lang="en-US" sz="2400" b="0" i="1" kern="0" smtClean="0">
                        <a:solidFill>
                          <a:srgbClr val="7030A0"/>
                        </a:solidFill>
                        <a:latin typeface="Cambria Math" panose="02040503050406030204" pitchFamily="18" charset="0"/>
                      </a:rPr>
                      <m:t>𝐴</m:t>
                    </m:r>
                    <m:r>
                      <a:rPr lang="en-US" sz="2400" b="0" i="1" kern="0" smtClean="0">
                        <a:solidFill>
                          <a:srgbClr val="7030A0"/>
                        </a:solidFill>
                        <a:latin typeface="Cambria Math" panose="02040503050406030204" pitchFamily="18" charset="0"/>
                      </a:rPr>
                      <m:t>,</m:t>
                    </m:r>
                    <m:r>
                      <a:rPr lang="en-US" sz="2400" b="0" i="1" kern="0" smtClean="0">
                        <a:solidFill>
                          <a:srgbClr val="7030A0"/>
                        </a:solidFill>
                        <a:latin typeface="Cambria Math" panose="02040503050406030204" pitchFamily="18" charset="0"/>
                      </a:rPr>
                      <m:t>𝐵</m:t>
                    </m:r>
                    <m:r>
                      <a:rPr lang="en-US" sz="2400" b="0" i="1" kern="0" smtClean="0">
                        <a:solidFill>
                          <a:srgbClr val="7030A0"/>
                        </a:solidFill>
                        <a:latin typeface="Cambria Math" panose="02040503050406030204" pitchFamily="18" charset="0"/>
                      </a:rPr>
                      <m:t>,</m:t>
                    </m:r>
                    <m:r>
                      <a:rPr lang="en-US" sz="2400" b="0" i="1" kern="0" smtClean="0">
                        <a:solidFill>
                          <a:srgbClr val="7030A0"/>
                        </a:solidFill>
                        <a:latin typeface="Cambria Math" panose="02040503050406030204" pitchFamily="18" charset="0"/>
                      </a:rPr>
                      <m:t>𝐶</m:t>
                    </m:r>
                    <m:r>
                      <a:rPr lang="en-US" sz="2400" b="0" i="1" kern="0" smtClean="0">
                        <a:solidFill>
                          <a:srgbClr val="7030A0"/>
                        </a:solidFill>
                        <a:latin typeface="Cambria Math" panose="02040503050406030204" pitchFamily="18" charset="0"/>
                      </a:rPr>
                      <m:t>(</m:t>
                    </m:r>
                    <m:r>
                      <a:rPr lang="en-US" sz="2400" b="0" i="1" kern="0" smtClean="0">
                        <a:solidFill>
                          <a:srgbClr val="7030A0"/>
                        </a:solidFill>
                        <a:latin typeface="Cambria Math" panose="02040503050406030204" pitchFamily="18" charset="0"/>
                      </a:rPr>
                      <m:t>𝛼</m:t>
                    </m:r>
                    <m:r>
                      <a:rPr lang="en-US" sz="2400" b="0" i="1" kern="0" smtClean="0">
                        <a:solidFill>
                          <a:srgbClr val="7030A0"/>
                        </a:solidFill>
                        <a:latin typeface="Cambria Math" panose="02040503050406030204" pitchFamily="18" charset="0"/>
                      </a:rPr>
                      <m:t>)</m:t>
                    </m:r>
                  </m:oMath>
                </a14:m>
                <a:r>
                  <a:rPr lang="en-US" sz="2400" kern="0" dirty="0" smtClean="0">
                    <a:solidFill>
                      <a:srgbClr val="7030A0"/>
                    </a:solidFill>
                    <a:latin typeface="+mj-lt"/>
                  </a:rPr>
                  <a:t>.</a:t>
                </a:r>
              </a:p>
              <a:p>
                <a:pPr>
                  <a:lnSpc>
                    <a:spcPct val="100000"/>
                  </a:lnSpc>
                </a:pPr>
                <a:r>
                  <a:rPr lang="en-US" sz="2400" kern="0" dirty="0" smtClean="0">
                    <a:solidFill>
                      <a:srgbClr val="7030A0"/>
                    </a:solidFill>
                    <a:latin typeface="+mj-lt"/>
                  </a:rPr>
                  <a:t>ZK: The queries to </a:t>
                </a:r>
                <a14:m>
                  <m:oMath xmlns:m="http://schemas.openxmlformats.org/officeDocument/2006/math">
                    <m:sSub>
                      <m:sSubPr>
                        <m:ctrlPr>
                          <a:rPr lang="en-US" sz="2400" b="0" i="1" kern="0" smtClean="0">
                            <a:solidFill>
                              <a:srgbClr val="7030A0"/>
                            </a:solidFill>
                            <a:latin typeface="Cambria Math" panose="02040503050406030204" pitchFamily="18" charset="0"/>
                          </a:rPr>
                        </m:ctrlPr>
                      </m:sSubPr>
                      <m:e>
                        <m:r>
                          <a:rPr lang="en-US" sz="2400" b="0" i="1" kern="0" smtClean="0">
                            <a:solidFill>
                              <a:srgbClr val="7030A0"/>
                            </a:solidFill>
                            <a:latin typeface="Cambria Math" panose="02040503050406030204" pitchFamily="18" charset="0"/>
                          </a:rPr>
                          <m:t>𝐴</m:t>
                        </m:r>
                      </m:e>
                      <m:sub>
                        <m:r>
                          <a:rPr lang="en-US" sz="2400" b="0" i="1" kern="0" smtClean="0">
                            <a:solidFill>
                              <a:srgbClr val="7030A0"/>
                            </a:solidFill>
                            <a:latin typeface="Cambria Math" panose="02040503050406030204" pitchFamily="18" charset="0"/>
                          </a:rPr>
                          <m:t>𝑥</m:t>
                        </m:r>
                        <m:r>
                          <a:rPr lang="en-US" sz="2400" b="0" i="1" kern="0" smtClean="0">
                            <a:solidFill>
                              <a:srgbClr val="7030A0"/>
                            </a:solidFill>
                            <a:latin typeface="Cambria Math" panose="02040503050406030204" pitchFamily="18" charset="0"/>
                          </a:rPr>
                          <m:t>,</m:t>
                        </m:r>
                        <m:r>
                          <a:rPr lang="en-US" sz="2400" b="0" i="1" kern="0" smtClean="0">
                            <a:solidFill>
                              <a:srgbClr val="7030A0"/>
                            </a:solidFill>
                            <a:latin typeface="Cambria Math" panose="02040503050406030204" pitchFamily="18" charset="0"/>
                          </a:rPr>
                          <m:t>𝑦</m:t>
                        </m:r>
                        <m:r>
                          <a:rPr lang="en-US" sz="2400" b="0" i="1" kern="0" smtClean="0">
                            <a:solidFill>
                              <a:srgbClr val="7030A0"/>
                            </a:solidFill>
                            <a:latin typeface="Cambria Math" panose="02040503050406030204" pitchFamily="18" charset="0"/>
                          </a:rPr>
                          <m:t>,</m:t>
                        </m:r>
                        <m:r>
                          <a:rPr lang="en-US" sz="2400" b="0" i="1" kern="0" smtClean="0">
                            <a:solidFill>
                              <a:srgbClr val="7030A0"/>
                            </a:solidFill>
                            <a:latin typeface="Cambria Math" panose="02040503050406030204" pitchFamily="18" charset="0"/>
                          </a:rPr>
                          <m:t>𝑧</m:t>
                        </m:r>
                      </m:sub>
                    </m:sSub>
                  </m:oMath>
                </a14:m>
                <a:r>
                  <a:rPr lang="en-US" sz="2400" kern="0" dirty="0" smtClean="0">
                    <a:solidFill>
                      <a:srgbClr val="7030A0"/>
                    </a:solidFill>
                    <a:latin typeface="+mj-lt"/>
                  </a:rPr>
                  <a:t>, </a:t>
                </a:r>
                <a14:m>
                  <m:oMath xmlns:m="http://schemas.openxmlformats.org/officeDocument/2006/math">
                    <m:sSub>
                      <m:sSubPr>
                        <m:ctrlPr>
                          <a:rPr lang="en-US" sz="2400" i="1" kern="0">
                            <a:solidFill>
                              <a:srgbClr val="7030A0"/>
                            </a:solidFill>
                            <a:latin typeface="Cambria Math" panose="02040503050406030204" pitchFamily="18" charset="0"/>
                          </a:rPr>
                        </m:ctrlPr>
                      </m:sSubPr>
                      <m:e>
                        <m:r>
                          <a:rPr lang="en-US" sz="2400" b="0" i="1" kern="0" smtClean="0">
                            <a:solidFill>
                              <a:srgbClr val="7030A0"/>
                            </a:solidFill>
                            <a:latin typeface="Cambria Math" panose="02040503050406030204" pitchFamily="18" charset="0"/>
                          </a:rPr>
                          <m:t>𝐵</m:t>
                        </m:r>
                      </m:e>
                      <m:sub>
                        <m:r>
                          <a:rPr lang="en-US" sz="2400" i="1" kern="0">
                            <a:solidFill>
                              <a:srgbClr val="7030A0"/>
                            </a:solidFill>
                            <a:latin typeface="Cambria Math" panose="02040503050406030204" pitchFamily="18" charset="0"/>
                          </a:rPr>
                          <m:t>𝑥</m:t>
                        </m:r>
                        <m:r>
                          <a:rPr lang="en-US" sz="2400" i="1" kern="0">
                            <a:solidFill>
                              <a:srgbClr val="7030A0"/>
                            </a:solidFill>
                            <a:latin typeface="Cambria Math" panose="02040503050406030204" pitchFamily="18" charset="0"/>
                          </a:rPr>
                          <m:t>,</m:t>
                        </m:r>
                        <m:r>
                          <a:rPr lang="en-US" sz="2400" i="1" kern="0">
                            <a:solidFill>
                              <a:srgbClr val="7030A0"/>
                            </a:solidFill>
                            <a:latin typeface="Cambria Math" panose="02040503050406030204" pitchFamily="18" charset="0"/>
                          </a:rPr>
                          <m:t>𝑦</m:t>
                        </m:r>
                        <m:r>
                          <a:rPr lang="en-US" sz="2400" i="1" kern="0">
                            <a:solidFill>
                              <a:srgbClr val="7030A0"/>
                            </a:solidFill>
                            <a:latin typeface="Cambria Math" panose="02040503050406030204" pitchFamily="18" charset="0"/>
                          </a:rPr>
                          <m:t>,</m:t>
                        </m:r>
                        <m:r>
                          <a:rPr lang="en-US" sz="2400" i="1" kern="0">
                            <a:solidFill>
                              <a:srgbClr val="7030A0"/>
                            </a:solidFill>
                            <a:latin typeface="Cambria Math" panose="02040503050406030204" pitchFamily="18" charset="0"/>
                          </a:rPr>
                          <m:t>𝑧</m:t>
                        </m:r>
                      </m:sub>
                    </m:sSub>
                  </m:oMath>
                </a14:m>
                <a:r>
                  <a:rPr lang="en-US" sz="2400" kern="0" dirty="0" smtClean="0">
                    <a:solidFill>
                      <a:srgbClr val="7030A0"/>
                    </a:solidFill>
                    <a:latin typeface="+mj-lt"/>
                  </a:rPr>
                  <a:t>, </a:t>
                </a:r>
                <a14:m>
                  <m:oMath xmlns:m="http://schemas.openxmlformats.org/officeDocument/2006/math">
                    <m:sSub>
                      <m:sSubPr>
                        <m:ctrlPr>
                          <a:rPr lang="en-US" sz="2400" i="1" kern="0">
                            <a:solidFill>
                              <a:srgbClr val="7030A0"/>
                            </a:solidFill>
                            <a:latin typeface="Cambria Math" panose="02040503050406030204" pitchFamily="18" charset="0"/>
                          </a:rPr>
                        </m:ctrlPr>
                      </m:sSubPr>
                      <m:e>
                        <m:r>
                          <a:rPr lang="en-US" sz="2400" b="0" i="1" kern="0" smtClean="0">
                            <a:solidFill>
                              <a:srgbClr val="7030A0"/>
                            </a:solidFill>
                            <a:latin typeface="Cambria Math" panose="02040503050406030204" pitchFamily="18" charset="0"/>
                          </a:rPr>
                          <m:t>𝐶</m:t>
                        </m:r>
                      </m:e>
                      <m:sub>
                        <m:r>
                          <a:rPr lang="en-US" sz="2400" i="1" kern="0">
                            <a:solidFill>
                              <a:srgbClr val="7030A0"/>
                            </a:solidFill>
                            <a:latin typeface="Cambria Math" panose="02040503050406030204" pitchFamily="18" charset="0"/>
                          </a:rPr>
                          <m:t>𝑥</m:t>
                        </m:r>
                        <m:r>
                          <a:rPr lang="en-US" sz="2400" i="1" kern="0">
                            <a:solidFill>
                              <a:srgbClr val="7030A0"/>
                            </a:solidFill>
                            <a:latin typeface="Cambria Math" panose="02040503050406030204" pitchFamily="18" charset="0"/>
                          </a:rPr>
                          <m:t>,</m:t>
                        </m:r>
                        <m:r>
                          <a:rPr lang="en-US" sz="2400" i="1" kern="0">
                            <a:solidFill>
                              <a:srgbClr val="7030A0"/>
                            </a:solidFill>
                            <a:latin typeface="Cambria Math" panose="02040503050406030204" pitchFamily="18" charset="0"/>
                          </a:rPr>
                          <m:t>𝑦</m:t>
                        </m:r>
                        <m:r>
                          <a:rPr lang="en-US" sz="2400" i="1" kern="0">
                            <a:solidFill>
                              <a:srgbClr val="7030A0"/>
                            </a:solidFill>
                            <a:latin typeface="Cambria Math" panose="02040503050406030204" pitchFamily="18" charset="0"/>
                          </a:rPr>
                          <m:t>,</m:t>
                        </m:r>
                        <m:r>
                          <a:rPr lang="en-US" sz="2400" i="1" kern="0">
                            <a:solidFill>
                              <a:srgbClr val="7030A0"/>
                            </a:solidFill>
                            <a:latin typeface="Cambria Math" panose="02040503050406030204" pitchFamily="18" charset="0"/>
                          </a:rPr>
                          <m:t>𝑧</m:t>
                        </m:r>
                      </m:sub>
                    </m:sSub>
                  </m:oMath>
                </a14:m>
                <a:r>
                  <a:rPr lang="en-US" sz="2400" kern="0" dirty="0" smtClean="0">
                    <a:solidFill>
                      <a:srgbClr val="7030A0"/>
                    </a:solidFill>
                    <a:latin typeface="+mj-lt"/>
                  </a:rPr>
                  <a:t> return random independent </a:t>
                </a:r>
                <a14:m>
                  <m:oMath xmlns:m="http://schemas.openxmlformats.org/officeDocument/2006/math">
                    <m:r>
                      <a:rPr lang="en-US" sz="2400" b="0" i="1" kern="0" smtClean="0">
                        <a:solidFill>
                          <a:srgbClr val="7030A0"/>
                        </a:solidFill>
                        <a:latin typeface="Cambria Math" panose="02040503050406030204" pitchFamily="18" charset="0"/>
                      </a:rPr>
                      <m:t>𝔽</m:t>
                    </m:r>
                  </m:oMath>
                </a14:m>
                <a:r>
                  <a:rPr lang="en-US" sz="2400" kern="0" dirty="0" smtClean="0">
                    <a:solidFill>
                      <a:srgbClr val="7030A0"/>
                    </a:solidFill>
                    <a:latin typeface="+mj-lt"/>
                  </a:rPr>
                  <a:t> elements. The query to </a:t>
                </a:r>
                <a14:m>
                  <m:oMath xmlns:m="http://schemas.openxmlformats.org/officeDocument/2006/math">
                    <m:r>
                      <a:rPr lang="en-US" sz="2400" b="0" i="1" kern="0" smtClean="0">
                        <a:solidFill>
                          <a:srgbClr val="7030A0"/>
                        </a:solidFill>
                        <a:latin typeface="Cambria Math" panose="02040503050406030204" pitchFamily="18" charset="0"/>
                      </a:rPr>
                      <m:t>𝐻</m:t>
                    </m:r>
                  </m:oMath>
                </a14:m>
                <a:r>
                  <a:rPr lang="en-US" sz="2400" kern="0" dirty="0" smtClean="0">
                    <a:solidFill>
                      <a:srgbClr val="7030A0"/>
                    </a:solidFill>
                    <a:latin typeface="+mj-lt"/>
                  </a:rPr>
                  <a:t> follows from them. The </a:t>
                </a:r>
                <a14:m>
                  <m:oMath xmlns:m="http://schemas.openxmlformats.org/officeDocument/2006/math">
                    <m:r>
                      <a:rPr lang="en-US" sz="2400" b="0" i="1" kern="0" smtClean="0">
                        <a:solidFill>
                          <a:srgbClr val="7030A0"/>
                        </a:solidFill>
                        <a:latin typeface="Cambria Math" panose="02040503050406030204" pitchFamily="18" charset="0"/>
                      </a:rPr>
                      <m:t>𝑥</m:t>
                    </m:r>
                    <m:r>
                      <a:rPr lang="en-US" sz="2400" b="0" i="1" kern="0" smtClean="0">
                        <a:solidFill>
                          <a:srgbClr val="7030A0"/>
                        </a:solidFill>
                        <a:latin typeface="Cambria Math" panose="02040503050406030204" pitchFamily="18" charset="0"/>
                      </a:rPr>
                      <m:t>,</m:t>
                    </m:r>
                    <m:r>
                      <a:rPr lang="en-US" sz="2400" b="0" i="1" kern="0" smtClean="0">
                        <a:solidFill>
                          <a:srgbClr val="7030A0"/>
                        </a:solidFill>
                        <a:latin typeface="Cambria Math" panose="02040503050406030204" pitchFamily="18" charset="0"/>
                      </a:rPr>
                      <m:t>𝑦</m:t>
                    </m:r>
                  </m:oMath>
                </a14:m>
                <a:r>
                  <a:rPr lang="en-US" sz="2400" kern="0" dirty="0" smtClean="0">
                    <a:solidFill>
                      <a:srgbClr val="7030A0"/>
                    </a:solidFill>
                    <a:latin typeface="+mj-lt"/>
                  </a:rPr>
                  <a:t>-consistency query is predictable.</a:t>
                </a:r>
              </a:p>
              <a:p>
                <a:pPr>
                  <a:lnSpc>
                    <a:spcPct val="100000"/>
                  </a:lnSpc>
                </a:pPr>
                <a:endParaRPr lang="en-US" sz="2400" kern="0" dirty="0" smtClean="0">
                  <a:latin typeface="+mj-lt"/>
                </a:endParaRPr>
              </a:p>
            </p:txBody>
          </p:sp>
        </mc:Choice>
        <mc:Fallback xmlns="">
          <p:sp>
            <p:nvSpPr>
              <p:cNvPr id="54" name="Content Placeholder 2"/>
              <p:cNvSpPr txBox="1">
                <a:spLocks noRot="1" noChangeAspect="1" noMove="1" noResize="1" noEditPoints="1" noAdjustHandles="1" noChangeArrowheads="1" noChangeShapeType="1" noTextEdit="1"/>
              </p:cNvSpPr>
              <p:nvPr/>
            </p:nvSpPr>
            <p:spPr bwMode="auto">
              <a:xfrm>
                <a:off x="91522" y="3624531"/>
                <a:ext cx="9052478" cy="2539475"/>
              </a:xfrm>
              <a:prstGeom prst="rect">
                <a:avLst/>
              </a:prstGeom>
              <a:blipFill rotWithShape="0">
                <a:blip r:embed="rId34"/>
                <a:stretch>
                  <a:fillRect l="-1010"/>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ectangle 54"/>
              <p:cNvSpPr/>
              <p:nvPr/>
            </p:nvSpPr>
            <p:spPr>
              <a:xfrm>
                <a:off x="5758555" y="3237815"/>
                <a:ext cx="1332031" cy="406265"/>
              </a:xfrm>
              <a:prstGeom prst="rect">
                <a:avLst/>
              </a:prstGeom>
            </p:spPr>
            <p:txBody>
              <a:bodyPr wrap="none">
                <a:spAutoFit/>
              </a:bodyPr>
              <a:lstStyle/>
              <a:p>
                <a14:m>
                  <m:oMath xmlns:m="http://schemas.openxmlformats.org/officeDocument/2006/math">
                    <m:r>
                      <a:rPr lang="en-US" sz="2400" b="0" i="1" smtClean="0">
                        <a:solidFill>
                          <a:srgbClr val="7030A0"/>
                        </a:solidFill>
                        <a:latin typeface="Cambria Math" panose="02040503050406030204" pitchFamily="18" charset="0"/>
                      </a:rPr>
                      <m:t>+</m:t>
                    </m:r>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𝛿</m:t>
                        </m:r>
                      </m:e>
                      <m:sub>
                        <m:r>
                          <a:rPr lang="en-US" sz="2400" b="0" i="1" smtClean="0">
                            <a:solidFill>
                              <a:srgbClr val="7030A0"/>
                            </a:solidFill>
                            <a:latin typeface="Cambria Math" panose="02040503050406030204" pitchFamily="18" charset="0"/>
                          </a:rPr>
                          <m:t>2</m:t>
                        </m:r>
                      </m:sub>
                    </m:sSub>
                    <m:r>
                      <a:rPr lang="en-US" sz="2400" b="0" i="1" smtClean="0">
                        <a:solidFill>
                          <a:srgbClr val="7030A0"/>
                        </a:solidFill>
                        <a:latin typeface="Cambria Math" panose="02040503050406030204" pitchFamily="18" charset="0"/>
                      </a:rPr>
                      <m:t>𝑉</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𝛼</m:t>
                    </m:r>
                  </m:oMath>
                </a14:m>
                <a:r>
                  <a:rPr lang="en-US" sz="2400" dirty="0" smtClean="0">
                    <a:solidFill>
                      <a:srgbClr val="7030A0"/>
                    </a:solidFill>
                  </a:rPr>
                  <a:t>)</a:t>
                </a:r>
                <a:endParaRPr lang="en-US" sz="2400" dirty="0">
                  <a:solidFill>
                    <a:srgbClr val="7030A0"/>
                  </a:solidFill>
                </a:endParaRPr>
              </a:p>
            </p:txBody>
          </p:sp>
        </mc:Choice>
        <mc:Fallback xmlns="">
          <p:sp>
            <p:nvSpPr>
              <p:cNvPr id="55" name="Rectangle 54"/>
              <p:cNvSpPr>
                <a:spLocks noRot="1" noChangeAspect="1" noMove="1" noResize="1" noEditPoints="1" noAdjustHandles="1" noChangeArrowheads="1" noChangeShapeType="1" noTextEdit="1"/>
              </p:cNvSpPr>
              <p:nvPr/>
            </p:nvSpPr>
            <p:spPr>
              <a:xfrm>
                <a:off x="5758555" y="3237815"/>
                <a:ext cx="1332031" cy="406265"/>
              </a:xfrm>
              <a:prstGeom prst="rect">
                <a:avLst/>
              </a:prstGeom>
              <a:blipFill rotWithShape="0">
                <a:blip r:embed="rId35"/>
                <a:stretch>
                  <a:fillRect l="-459" t="-23881" r="-6881" b="-34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p:cNvSpPr/>
              <p:nvPr/>
            </p:nvSpPr>
            <p:spPr>
              <a:xfrm>
                <a:off x="7547345" y="3237815"/>
                <a:ext cx="1332031" cy="406265"/>
              </a:xfrm>
              <a:prstGeom prst="rect">
                <a:avLst/>
              </a:prstGeom>
            </p:spPr>
            <p:txBody>
              <a:bodyPr wrap="none">
                <a:spAutoFit/>
              </a:bodyPr>
              <a:lstStyle/>
              <a:p>
                <a14:m>
                  <m:oMath xmlns:m="http://schemas.openxmlformats.org/officeDocument/2006/math">
                    <m:r>
                      <a:rPr lang="en-US" sz="2400" b="0" i="1" smtClean="0">
                        <a:solidFill>
                          <a:srgbClr val="7030A0"/>
                        </a:solidFill>
                        <a:latin typeface="Cambria Math" panose="02040503050406030204" pitchFamily="18" charset="0"/>
                      </a:rPr>
                      <m:t>+</m:t>
                    </m:r>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𝛿</m:t>
                        </m:r>
                      </m:e>
                      <m:sub>
                        <m:r>
                          <a:rPr lang="en-US" sz="2400" b="0" i="1" smtClean="0">
                            <a:solidFill>
                              <a:srgbClr val="7030A0"/>
                            </a:solidFill>
                            <a:latin typeface="Cambria Math" panose="02040503050406030204" pitchFamily="18" charset="0"/>
                          </a:rPr>
                          <m:t>3</m:t>
                        </m:r>
                      </m:sub>
                    </m:sSub>
                    <m:r>
                      <a:rPr lang="en-US" sz="2400" b="0" i="1" smtClean="0">
                        <a:solidFill>
                          <a:srgbClr val="7030A0"/>
                        </a:solidFill>
                        <a:latin typeface="Cambria Math" panose="02040503050406030204" pitchFamily="18" charset="0"/>
                      </a:rPr>
                      <m:t>𝑉</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𝛼</m:t>
                    </m:r>
                  </m:oMath>
                </a14:m>
                <a:r>
                  <a:rPr lang="en-US" sz="2400" dirty="0" smtClean="0">
                    <a:solidFill>
                      <a:srgbClr val="7030A0"/>
                    </a:solidFill>
                  </a:rPr>
                  <a:t>)</a:t>
                </a:r>
                <a:endParaRPr lang="en-US" sz="2400" dirty="0">
                  <a:solidFill>
                    <a:srgbClr val="7030A0"/>
                  </a:solidFill>
                </a:endParaRPr>
              </a:p>
            </p:txBody>
          </p:sp>
        </mc:Choice>
        <mc:Fallback xmlns="">
          <p:sp>
            <p:nvSpPr>
              <p:cNvPr id="56" name="Rectangle 55"/>
              <p:cNvSpPr>
                <a:spLocks noRot="1" noChangeAspect="1" noMove="1" noResize="1" noEditPoints="1" noAdjustHandles="1" noChangeArrowheads="1" noChangeShapeType="1" noTextEdit="1"/>
              </p:cNvSpPr>
              <p:nvPr/>
            </p:nvSpPr>
            <p:spPr>
              <a:xfrm>
                <a:off x="7547345" y="3237815"/>
                <a:ext cx="1332031" cy="406265"/>
              </a:xfrm>
              <a:prstGeom prst="rect">
                <a:avLst/>
              </a:prstGeom>
              <a:blipFill rotWithShape="0">
                <a:blip r:embed="rId36"/>
                <a:stretch>
                  <a:fillRect l="-457" t="-23881" r="-6849" b="-34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85322" y="3189790"/>
                <a:ext cx="2219454" cy="4062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solidFill>
                            <a:srgbClr val="7030A0"/>
                          </a:solidFill>
                          <a:latin typeface="Cambria Math" panose="02040503050406030204" pitchFamily="18" charset="0"/>
                        </a:rPr>
                        <m:t> </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𝛿</m:t>
                          </m:r>
                        </m:e>
                        <m:sub>
                          <m:r>
                            <a:rPr lang="en-US" sz="2400" i="1">
                              <a:solidFill>
                                <a:srgbClr val="7030A0"/>
                              </a:solidFill>
                              <a:latin typeface="Cambria Math" panose="02040503050406030204" pitchFamily="18" charset="0"/>
                            </a:rPr>
                            <m:t>1</m:t>
                          </m:r>
                        </m:sub>
                      </m:sSub>
                      <m:r>
                        <a:rPr lang="en-US" sz="2400" i="1">
                          <a:solidFill>
                            <a:srgbClr val="7030A0"/>
                          </a:solidFill>
                          <a:latin typeface="Cambria Math" panose="02040503050406030204" pitchFamily="18"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𝛿</m:t>
                          </m:r>
                        </m:e>
                        <m:sub>
                          <m:r>
                            <a:rPr lang="en-US" sz="2400" i="1">
                              <a:solidFill>
                                <a:srgbClr val="7030A0"/>
                              </a:solidFill>
                              <a:latin typeface="Cambria Math" panose="02040503050406030204" pitchFamily="18" charset="0"/>
                            </a:rPr>
                            <m:t>2</m:t>
                          </m:r>
                        </m:sub>
                      </m:sSub>
                      <m:r>
                        <a:rPr lang="en-US" sz="2400" i="1">
                          <a:solidFill>
                            <a:srgbClr val="7030A0"/>
                          </a:solidFill>
                          <a:latin typeface="Cambria Math" panose="02040503050406030204" pitchFamily="18"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𝛿</m:t>
                          </m:r>
                        </m:e>
                        <m:sub>
                          <m:r>
                            <a:rPr lang="en-US" sz="2400" i="1">
                              <a:solidFill>
                                <a:srgbClr val="7030A0"/>
                              </a:solidFill>
                              <a:latin typeface="Cambria Math" panose="02040503050406030204" pitchFamily="18" charset="0"/>
                            </a:rPr>
                            <m:t>3</m:t>
                          </m:r>
                        </m:sub>
                      </m:sSub>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m:t>
                          </m:r>
                        </m:e>
                        <m:sub>
                          <m:r>
                            <a:rPr lang="en-US" sz="2400" i="1">
                              <a:solidFill>
                                <a:srgbClr val="7030A0"/>
                              </a:solidFill>
                              <a:latin typeface="Cambria Math" panose="02040503050406030204" pitchFamily="18" charset="0"/>
                            </a:rPr>
                            <m:t>𝑅</m:t>
                          </m:r>
                        </m:sub>
                      </m:sSub>
                      <m:r>
                        <a:rPr lang="en-US" sz="2400" i="1">
                          <a:solidFill>
                            <a:srgbClr val="7030A0"/>
                          </a:solidFill>
                          <a:latin typeface="Cambria Math" panose="02040503050406030204" pitchFamily="18" charset="0"/>
                        </a:rPr>
                        <m:t>𝔽</m:t>
                      </m:r>
                    </m:oMath>
                  </m:oMathPara>
                </a14:m>
                <a:endParaRPr lang="en-US" sz="2400" i="1" dirty="0">
                  <a:solidFill>
                    <a:srgbClr val="7030A0"/>
                  </a:solidFill>
                  <a:latin typeface="Cambria Math" panose="020405030504060302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85322" y="3189790"/>
                <a:ext cx="2219454" cy="406265"/>
              </a:xfrm>
              <a:prstGeom prst="rect">
                <a:avLst/>
              </a:prstGeom>
              <a:blipFill rotWithShape="0">
                <a:blip r:embed="rId37"/>
                <a:stretch>
                  <a:fillRect b="-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4453497" y="1806355"/>
                <a:ext cx="909993" cy="35394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𝐴</m:t>
                          </m:r>
                        </m:e>
                        <m:sub>
                          <m:r>
                            <a:rPr lang="en-US" sz="2000" b="0" i="0" smtClean="0">
                              <a:solidFill>
                                <a:schemeClr val="tx1"/>
                              </a:solidFill>
                              <a:latin typeface="Cambria Math" panose="02040503050406030204" pitchFamily="18" charset="0"/>
                            </a:rPr>
                            <m:t>2</m:t>
                          </m:r>
                        </m:sub>
                      </m:sSub>
                      <m:r>
                        <a:rPr lang="en-US" sz="2000" b="0" i="0"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𝛼</m:t>
                      </m:r>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4453497" y="1806355"/>
                <a:ext cx="909993" cy="353943"/>
              </a:xfrm>
              <a:prstGeom prst="rect">
                <a:avLst/>
              </a:prstGeom>
              <a:blipFill rotWithShape="0">
                <a:blip r:embed="rId32"/>
                <a:stretch>
                  <a:fillRect b="-20690"/>
                </a:stretch>
              </a:blipFill>
            </p:spPr>
            <p:txBody>
              <a:bodyPr/>
              <a:lstStyle/>
              <a:p>
                <a:r>
                  <a:rPr lang="en-US">
                    <a:noFill/>
                  </a:rPr>
                  <a:t> </a:t>
                </a:r>
              </a:p>
            </p:txBody>
          </p:sp>
        </mc:Fallback>
      </mc:AlternateContent>
    </p:spTree>
    <p:extLst>
      <p:ext uri="{BB962C8B-B14F-4D97-AF65-F5344CB8AC3E}">
        <p14:creationId xmlns:p14="http://schemas.microsoft.com/office/powerpoint/2010/main" val="18396583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SNARKs for Clouds</a:t>
            </a:r>
            <a:endParaRPr lang="en-US" sz="2400" dirty="0"/>
          </a:p>
        </p:txBody>
      </p:sp>
      <p:pic>
        <p:nvPicPr>
          <p:cNvPr id="6" name="Picture 4" descr="MC90043524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1981200"/>
            <a:ext cx="18859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descr="MC900439836"/>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990600" y="1447800"/>
            <a:ext cx="1219200" cy="1219200"/>
          </a:xfrm>
        </p:spPr>
      </p:pic>
      <p:sp>
        <p:nvSpPr>
          <p:cNvPr id="10" name="Line 10"/>
          <p:cNvSpPr>
            <a:spLocks noChangeShapeType="1"/>
          </p:cNvSpPr>
          <p:nvPr/>
        </p:nvSpPr>
        <p:spPr bwMode="auto">
          <a:xfrm>
            <a:off x="2590800" y="2257425"/>
            <a:ext cx="3276600" cy="485775"/>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7249" y="1450567"/>
            <a:ext cx="60007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1295400"/>
            <a:ext cx="1533525" cy="1454883"/>
          </a:xfrm>
          <a:prstGeom prst="rect">
            <a:avLst/>
          </a:prstGeom>
        </p:spPr>
      </p:pic>
      <p:sp>
        <p:nvSpPr>
          <p:cNvPr id="18" name="TextBox 17"/>
          <p:cNvSpPr txBox="1"/>
          <p:nvPr/>
        </p:nvSpPr>
        <p:spPr>
          <a:xfrm rot="1826289">
            <a:off x="4135478" y="870716"/>
            <a:ext cx="1521846" cy="824841"/>
          </a:xfrm>
          <a:prstGeom prst="rect">
            <a:avLst/>
          </a:prstGeom>
          <a:solidFill>
            <a:schemeClr val="accent1">
              <a:lumMod val="40000"/>
              <a:lumOff val="60000"/>
            </a:schemeClr>
          </a:solidFill>
          <a:ln>
            <a:solidFill>
              <a:schemeClr val="tx1"/>
            </a:solidFill>
          </a:ln>
        </p:spPr>
        <p:txBody>
          <a:bodyPr wrap="square" rtlCol="0">
            <a:spAutoFit/>
          </a:bodyPr>
          <a:lstStyle/>
          <a:p>
            <a:pPr algn="l"/>
            <a:r>
              <a:rPr lang="en-US" sz="1400" b="1" dirty="0" smtClean="0">
                <a:solidFill>
                  <a:schemeClr val="accent6">
                    <a:lumMod val="75000"/>
                  </a:schemeClr>
                </a:solidFill>
                <a:latin typeface="Courier New" pitchFamily="49" charset="0"/>
                <a:cs typeface="Courier New" pitchFamily="49" charset="0"/>
              </a:rPr>
              <a:t>X=314152;</a:t>
            </a:r>
            <a:br>
              <a:rPr lang="en-US" sz="1400" b="1" dirty="0" smtClean="0">
                <a:solidFill>
                  <a:schemeClr val="accent6">
                    <a:lumMod val="75000"/>
                  </a:schemeClr>
                </a:solidFill>
                <a:latin typeface="Courier New" pitchFamily="49" charset="0"/>
                <a:cs typeface="Courier New" pitchFamily="49" charset="0"/>
              </a:rPr>
            </a:br>
            <a:r>
              <a:rPr lang="en-US" sz="1400" b="1" dirty="0" smtClean="0">
                <a:solidFill>
                  <a:schemeClr val="accent6">
                    <a:lumMod val="75000"/>
                  </a:schemeClr>
                </a:solidFill>
                <a:latin typeface="Courier New" pitchFamily="49" charset="0"/>
                <a:cs typeface="Courier New" pitchFamily="49" charset="0"/>
              </a:rPr>
              <a:t>v=DB[x];</a:t>
            </a:r>
          </a:p>
          <a:p>
            <a:pPr algn="l"/>
            <a:r>
              <a:rPr lang="en-US" sz="1400" b="1" dirty="0" smtClean="0">
                <a:solidFill>
                  <a:schemeClr val="accent6">
                    <a:lumMod val="75000"/>
                  </a:schemeClr>
                </a:solidFill>
                <a:latin typeface="Courier New" pitchFamily="49" charset="0"/>
                <a:cs typeface="Courier New" pitchFamily="49" charset="0"/>
              </a:rPr>
              <a:t>w=</a:t>
            </a:r>
            <a:r>
              <a:rPr lang="en-US" sz="1400" b="1" dirty="0" err="1" smtClean="0">
                <a:solidFill>
                  <a:schemeClr val="accent6">
                    <a:lumMod val="75000"/>
                  </a:schemeClr>
                </a:solidFill>
                <a:latin typeface="Courier New" pitchFamily="49" charset="0"/>
                <a:cs typeface="Courier New" pitchFamily="49" charset="0"/>
              </a:rPr>
              <a:t>func</a:t>
            </a:r>
            <a:r>
              <a:rPr lang="en-US" sz="1400" b="1" dirty="0" smtClean="0">
                <a:solidFill>
                  <a:schemeClr val="accent6">
                    <a:lumMod val="75000"/>
                  </a:schemeClr>
                </a:solidFill>
                <a:latin typeface="Courier New" pitchFamily="49" charset="0"/>
                <a:cs typeface="Courier New" pitchFamily="49" charset="0"/>
              </a:rPr>
              <a:t>(</a:t>
            </a:r>
            <a:r>
              <a:rPr lang="en-US" sz="1400" b="1" dirty="0" err="1" smtClean="0">
                <a:solidFill>
                  <a:schemeClr val="accent6">
                    <a:lumMod val="75000"/>
                  </a:schemeClr>
                </a:solidFill>
                <a:latin typeface="Courier New" pitchFamily="49" charset="0"/>
                <a:cs typeface="Courier New" pitchFamily="49" charset="0"/>
              </a:rPr>
              <a:t>v,y</a:t>
            </a:r>
            <a:r>
              <a:rPr lang="en-US" sz="1400" b="1" dirty="0" smtClean="0">
                <a:solidFill>
                  <a:schemeClr val="accent6">
                    <a:lumMod val="75000"/>
                  </a:schemeClr>
                </a:solidFill>
                <a:latin typeface="Courier New" pitchFamily="49" charset="0"/>
                <a:cs typeface="Courier New" pitchFamily="49" charset="0"/>
              </a:rPr>
              <a:t>);</a:t>
            </a:r>
          </a:p>
          <a:p>
            <a:pPr algn="l"/>
            <a:r>
              <a:rPr lang="en-US" sz="1400" b="1" dirty="0" smtClean="0">
                <a:solidFill>
                  <a:schemeClr val="accent6">
                    <a:lumMod val="75000"/>
                  </a:schemeClr>
                </a:solidFill>
                <a:latin typeface="Courier New" pitchFamily="49" charset="0"/>
                <a:cs typeface="Courier New" pitchFamily="49" charset="0"/>
              </a:rPr>
              <a:t>return w;</a:t>
            </a:r>
            <a:endParaRPr lang="en-US" sz="1400" b="1" dirty="0">
              <a:solidFill>
                <a:schemeClr val="accent6">
                  <a:lumMod val="75000"/>
                </a:schemeClr>
              </a:solidFill>
              <a:latin typeface="Courier New" pitchFamily="49" charset="0"/>
              <a:cs typeface="Courier New" pitchFamily="49" charset="0"/>
            </a:endParaRPr>
          </a:p>
        </p:txBody>
      </p:sp>
      <p:sp>
        <p:nvSpPr>
          <p:cNvPr id="21" name="7-Point Star 20"/>
          <p:cNvSpPr/>
          <p:nvPr/>
        </p:nvSpPr>
        <p:spPr bwMode="auto">
          <a:xfrm>
            <a:off x="4038600" y="1524000"/>
            <a:ext cx="381000" cy="381000"/>
          </a:xfrm>
          <a:prstGeom prst="star7">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23" name="Line 10"/>
          <p:cNvSpPr>
            <a:spLocks noChangeShapeType="1"/>
          </p:cNvSpPr>
          <p:nvPr/>
        </p:nvSpPr>
        <p:spPr bwMode="auto">
          <a:xfrm flipH="1" flipV="1">
            <a:off x="2177324" y="2890960"/>
            <a:ext cx="3690073" cy="61424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5" name="Sun 24"/>
          <p:cNvSpPr/>
          <p:nvPr/>
        </p:nvSpPr>
        <p:spPr bwMode="auto">
          <a:xfrm>
            <a:off x="3429000" y="3048000"/>
            <a:ext cx="533400" cy="499940"/>
          </a:xfrm>
          <a:prstGeom prst="sun">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3" name="Horizontal Scroll 2"/>
          <p:cNvSpPr/>
          <p:nvPr/>
        </p:nvSpPr>
        <p:spPr bwMode="auto">
          <a:xfrm>
            <a:off x="3314700" y="3505200"/>
            <a:ext cx="723900" cy="419100"/>
          </a:xfrm>
          <a:prstGeom prst="horizontalScroll">
            <a:avLst>
              <a:gd name="adj" fmla="val 25000"/>
            </a:avLst>
          </a:prstGeom>
          <a:solidFill>
            <a:srgbClr val="00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15" name="Flowchart: Decision 14"/>
          <p:cNvSpPr/>
          <p:nvPr/>
        </p:nvSpPr>
        <p:spPr bwMode="auto">
          <a:xfrm>
            <a:off x="914400" y="2590800"/>
            <a:ext cx="1219200" cy="614239"/>
          </a:xfrm>
          <a:prstGeom prst="flowChartDecision">
            <a:avLst/>
          </a:prstGeom>
          <a:solidFill>
            <a:srgbClr val="CC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Verify</a:t>
            </a: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4799" y="3256546"/>
            <a:ext cx="353683" cy="75089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842150" y="3547940"/>
            <a:ext cx="526818" cy="1069328"/>
          </a:xfrm>
          <a:prstGeom prst="rect">
            <a:avLst/>
          </a:prstGeom>
        </p:spPr>
      </p:pic>
      <p:sp>
        <p:nvSpPr>
          <p:cNvPr id="24" name="TextBox 23"/>
          <p:cNvSpPr txBox="1"/>
          <p:nvPr/>
        </p:nvSpPr>
        <p:spPr>
          <a:xfrm rot="1853142">
            <a:off x="6107855" y="2470337"/>
            <a:ext cx="861233" cy="327782"/>
          </a:xfrm>
          <a:prstGeom prst="rect">
            <a:avLst/>
          </a:prstGeom>
          <a:noFill/>
          <a:ln>
            <a:noFill/>
          </a:ln>
        </p:spPr>
        <p:txBody>
          <a:bodyPr wrap="square" rtlCol="0">
            <a:spAutoFit/>
          </a:bodyPr>
          <a:lstStyle/>
          <a:p>
            <a:pPr algn="l"/>
            <a:r>
              <a:rPr lang="en-US" sz="1800" b="1" dirty="0" err="1" smtClean="0">
                <a:solidFill>
                  <a:schemeClr val="bg2">
                    <a:lumMod val="20000"/>
                    <a:lumOff val="80000"/>
                  </a:schemeClr>
                </a:solidFill>
                <a:latin typeface="Courier New" pitchFamily="49" charset="0"/>
                <a:cs typeface="Courier New" pitchFamily="49" charset="0"/>
              </a:rPr>
              <a:t>y,DB</a:t>
            </a:r>
            <a:endParaRPr lang="en-US" sz="1800" b="1" dirty="0">
              <a:solidFill>
                <a:schemeClr val="bg2">
                  <a:lumMod val="20000"/>
                  <a:lumOff val="80000"/>
                </a:schemeClr>
              </a:solidFill>
              <a:latin typeface="Courier New" pitchFamily="49" charset="0"/>
              <a:cs typeface="Courier New" pitchFamily="49" charset="0"/>
            </a:endParaRPr>
          </a:p>
        </p:txBody>
      </p:sp>
    </p:spTree>
    <p:custDataLst>
      <p:tags r:id="rId1"/>
    </p:custDataLst>
    <p:extLst>
      <p:ext uri="{BB962C8B-B14F-4D97-AF65-F5344CB8AC3E}">
        <p14:creationId xmlns:p14="http://schemas.microsoft.com/office/powerpoint/2010/main" val="1467461031"/>
      </p:ext>
    </p:extLst>
  </p:cSld>
  <p:clrMapOvr>
    <a:masterClrMapping/>
  </p:clrMapOvr>
  <p:transition spd="slow" advTm="6769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3"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Linear PCP </a:t>
                </a:r>
                <a14:m>
                  <m:oMath xmlns:m="http://schemas.openxmlformats.org/officeDocument/2006/math">
                    <m:r>
                      <a:rPr lang="en-US" b="0" i="1" smtClean="0">
                        <a:latin typeface="Cambria Math" panose="02040503050406030204" pitchFamily="18" charset="0"/>
                      </a:rPr>
                      <m:t>⇒</m:t>
                    </m:r>
                  </m:oMath>
                </a14:m>
                <a:r>
                  <a:rPr lang="en-US" dirty="0" smtClean="0"/>
                  <a:t> SNARK   			</a:t>
                </a:r>
                <a:r>
                  <a:rPr lang="en-US" sz="2400" dirty="0" smtClean="0"/>
                  <a:t>[BCIOP13]</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733" b="-4348"/>
                </a:stretch>
              </a:blipFill>
            </p:spPr>
            <p:txBody>
              <a:bodyPr/>
              <a:lstStyle/>
              <a:p>
                <a:r>
                  <a:rPr lang="en-US">
                    <a:noFill/>
                  </a:rPr>
                  <a:t> </a:t>
                </a:r>
              </a:p>
            </p:txBody>
          </p:sp>
        </mc:Fallback>
      </mc:AlternateContent>
      <p:sp>
        <p:nvSpPr>
          <p:cNvPr id="6" name="Rectangle 5"/>
          <p:cNvSpPr/>
          <p:nvPr/>
        </p:nvSpPr>
        <p:spPr bwMode="auto">
          <a:xfrm>
            <a:off x="393149" y="1615818"/>
            <a:ext cx="2913561" cy="1182126"/>
          </a:xfrm>
          <a:prstGeom prst="rect">
            <a:avLst/>
          </a:prstGeom>
          <a:noFill/>
          <a:ln w="19050">
            <a:solidFill>
              <a:srgbClr val="000000"/>
            </a:solid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marR="0" lvl="0" indent="0" defTabSz="914099"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dirty="0" smtClean="0">
              <a:ln>
                <a:noFill/>
              </a:ln>
              <a:solidFill>
                <a:srgbClr val="000000"/>
              </a:solidFill>
              <a:effectLst/>
              <a:uLnTx/>
              <a:uFillTx/>
              <a:latin typeface="Segoe" pitchFamily="34" charset="0"/>
              <a:ea typeface="+mn-ea"/>
              <a:cs typeface="+mn-cs"/>
            </a:endParaRPr>
          </a:p>
        </p:txBody>
      </p:sp>
      <p:sp>
        <p:nvSpPr>
          <p:cNvPr id="7" name="Rectangle 6"/>
          <p:cNvSpPr/>
          <p:nvPr/>
        </p:nvSpPr>
        <p:spPr bwMode="auto">
          <a:xfrm>
            <a:off x="5981307" y="1645816"/>
            <a:ext cx="2163825" cy="1135094"/>
          </a:xfrm>
          <a:prstGeom prst="rect">
            <a:avLst/>
          </a:prstGeom>
          <a:noFill/>
          <a:ln w="19050">
            <a:solidFill>
              <a:srgbClr val="000000"/>
            </a:solid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marL="0" marR="0" lvl="0" indent="0" defTabSz="914099"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dirty="0" smtClean="0">
              <a:ln>
                <a:noFill/>
              </a:ln>
              <a:solidFill>
                <a:srgbClr val="000000"/>
              </a:solidFill>
              <a:effectLst/>
              <a:uLnTx/>
              <a:uFillTx/>
              <a:latin typeface="Segoe" pitchFamily="34" charset="0"/>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499963" y="1745314"/>
                <a:ext cx="2684517" cy="1065869"/>
              </a:xfrm>
              <a:prstGeom prst="rect">
                <a:avLst/>
              </a:prstGeom>
            </p:spPr>
            <p:txBody>
              <a:bodyPr wrap="none">
                <a:spAutoFit/>
              </a:bodyPr>
              <a:lstStyle/>
              <a:p>
                <a:pPr algn="l" fontAlgn="auto">
                  <a:lnSpc>
                    <a:spcPct val="100000"/>
                  </a:lnSpc>
                  <a:spcBef>
                    <a:spcPts val="0"/>
                  </a:spcBef>
                  <a:spcAft>
                    <a:spcPts val="0"/>
                  </a:spcAft>
                </a:pPr>
                <a:r>
                  <a:rPr lang="en-US" sz="3200" b="0" dirty="0" smtClean="0">
                    <a:solidFill>
                      <a:srgbClr val="000000"/>
                    </a:solidFill>
                  </a:rPr>
                  <a:t>Prove</a:t>
                </a:r>
                <a14:m>
                  <m:oMath xmlns:m="http://schemas.openxmlformats.org/officeDocument/2006/math">
                    <m:d>
                      <m:dPr>
                        <m:ctrlPr>
                          <a:rPr lang="en-US" sz="3200" b="0" i="1" smtClean="0">
                            <a:solidFill>
                              <a:srgbClr val="000000"/>
                            </a:solidFill>
                            <a:latin typeface="Cambria Math" panose="02040503050406030204" pitchFamily="18" charset="0"/>
                          </a:rPr>
                        </m:ctrlPr>
                      </m:dPr>
                      <m:e>
                        <m:r>
                          <a:rPr lang="en-US" sz="3200" b="0" i="1" smtClean="0">
                            <a:solidFill>
                              <a:srgbClr val="000000"/>
                            </a:solidFill>
                            <a:latin typeface="Cambria Math" panose="02040503050406030204" pitchFamily="18" charset="0"/>
                          </a:rPr>
                          <m:t>𝑥</m:t>
                        </m:r>
                        <m:r>
                          <a:rPr lang="en-US" sz="3200" b="0" i="1" smtClean="0">
                            <a:solidFill>
                              <a:srgbClr val="000000"/>
                            </a:solidFill>
                            <a:latin typeface="Cambria Math" panose="02040503050406030204" pitchFamily="18" charset="0"/>
                          </a:rPr>
                          <m:t>,</m:t>
                        </m:r>
                        <m:r>
                          <a:rPr lang="en-US" sz="3200" b="0" i="1" smtClean="0">
                            <a:solidFill>
                              <a:srgbClr val="000000"/>
                            </a:solidFill>
                            <a:latin typeface="Cambria Math" panose="02040503050406030204" pitchFamily="18" charset="0"/>
                          </a:rPr>
                          <m:t>𝑦</m:t>
                        </m:r>
                        <m:r>
                          <a:rPr lang="en-US" sz="3200" b="0" i="1" smtClean="0">
                            <a:solidFill>
                              <a:srgbClr val="000000"/>
                            </a:solidFill>
                            <a:latin typeface="Cambria Math" panose="02040503050406030204" pitchFamily="18" charset="0"/>
                          </a:rPr>
                          <m:t>,</m:t>
                        </m:r>
                        <m:r>
                          <a:rPr lang="en-US" sz="3200" b="0" i="1" smtClean="0">
                            <a:solidFill>
                              <a:srgbClr val="000000"/>
                            </a:solidFill>
                            <a:latin typeface="Cambria Math" panose="02040503050406030204" pitchFamily="18" charset="0"/>
                          </a:rPr>
                          <m:t>𝑤</m:t>
                        </m:r>
                      </m:e>
                    </m:d>
                  </m:oMath>
                </a14:m>
                <a:r>
                  <a:rPr lang="en-US" sz="3200" b="0" i="1" dirty="0" smtClean="0">
                    <a:solidFill>
                      <a:srgbClr val="000000"/>
                    </a:solidFill>
                    <a:latin typeface="Cambria Math" panose="02040503050406030204" pitchFamily="18" charset="0"/>
                  </a:rPr>
                  <a:t/>
                </a:r>
                <a:br>
                  <a:rPr lang="en-US" sz="3200" b="0" i="1" dirty="0" smtClean="0">
                    <a:solidFill>
                      <a:srgbClr val="000000"/>
                    </a:solidFill>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sz="3200" b="0" i="1" smtClean="0">
                          <a:solidFill>
                            <a:srgbClr val="000000"/>
                          </a:solidFill>
                          <a:latin typeface="Cambria Math" panose="02040503050406030204" pitchFamily="18" charset="0"/>
                        </a:rPr>
                        <m:t>→</m:t>
                      </m:r>
                      <m:r>
                        <a:rPr lang="en-US" sz="3200" b="1" i="1" smtClean="0">
                          <a:solidFill>
                            <a:srgbClr val="000000"/>
                          </a:solidFill>
                          <a:latin typeface="Cambria Math" panose="02040503050406030204" pitchFamily="18" charset="0"/>
                        </a:rPr>
                        <m:t>𝝅</m:t>
                      </m:r>
                      <m:r>
                        <a:rPr lang="en-US" sz="3200" i="1" smtClean="0">
                          <a:solidFill>
                            <a:srgbClr val="000000"/>
                          </a:solidFill>
                          <a:latin typeface="Cambria Math"/>
                        </a:rPr>
                        <m:t>∈</m:t>
                      </m:r>
                      <m:sSup>
                        <m:sSupPr>
                          <m:ctrlPr>
                            <a:rPr lang="en-US" sz="3000" i="1">
                              <a:solidFill>
                                <a:srgbClr val="000000"/>
                              </a:solidFill>
                              <a:latin typeface="Cambria Math" panose="02040503050406030204" pitchFamily="18" charset="0"/>
                            </a:rPr>
                          </m:ctrlPr>
                        </m:sSupPr>
                        <m:e>
                          <m:r>
                            <a:rPr lang="en-US" sz="3000" i="1">
                              <a:solidFill>
                                <a:srgbClr val="000000"/>
                              </a:solidFill>
                              <a:latin typeface="Cambria Math"/>
                            </a:rPr>
                            <m:t>𝔽</m:t>
                          </m:r>
                        </m:e>
                        <m:sup>
                          <m:r>
                            <a:rPr lang="en-US" sz="3000" i="1">
                              <a:solidFill>
                                <a:srgbClr val="000000"/>
                              </a:solidFill>
                              <a:latin typeface="Cambria Math"/>
                            </a:rPr>
                            <m:t>𝑚</m:t>
                          </m:r>
                        </m:sup>
                      </m:sSup>
                    </m:oMath>
                  </m:oMathPara>
                </a14:m>
                <a:endParaRPr lang="en-US" sz="1800" dirty="0">
                  <a:solidFill>
                    <a:srgbClr val="000000"/>
                  </a:solidFill>
                  <a:latin typeface="Calibri"/>
                </a:endParaRPr>
              </a:p>
            </p:txBody>
          </p:sp>
        </mc:Choice>
        <mc:Fallback xmlns="">
          <p:sp>
            <p:nvSpPr>
              <p:cNvPr id="8" name="Rectangle 7"/>
              <p:cNvSpPr>
                <a:spLocks noRot="1" noChangeAspect="1" noMove="1" noResize="1" noEditPoints="1" noAdjustHandles="1" noChangeArrowheads="1" noChangeShapeType="1" noTextEdit="1"/>
              </p:cNvSpPr>
              <p:nvPr/>
            </p:nvSpPr>
            <p:spPr>
              <a:xfrm>
                <a:off x="499963" y="1745314"/>
                <a:ext cx="2684517" cy="1065869"/>
              </a:xfrm>
              <a:prstGeom prst="rect">
                <a:avLst/>
              </a:prstGeom>
              <a:blipFill rotWithShape="0">
                <a:blip r:embed="rId4"/>
                <a:stretch>
                  <a:fillRect l="-5682" t="-7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974858" y="1925137"/>
                <a:ext cx="2170274" cy="584775"/>
              </a:xfrm>
              <a:prstGeom prst="rect">
                <a:avLst/>
              </a:prstGeom>
            </p:spPr>
            <p:txBody>
              <a:bodyPr wrap="none">
                <a:spAutoFit/>
              </a:bodyPr>
              <a:lstStyle/>
              <a:p>
                <a:pPr algn="l" fontAlgn="auto">
                  <a:lnSpc>
                    <a:spcPct val="100000"/>
                  </a:lnSpc>
                  <a:spcBef>
                    <a:spcPts val="0"/>
                  </a:spcBef>
                  <a:spcAft>
                    <a:spcPts val="0"/>
                  </a:spcAft>
                </a:pPr>
                <a:r>
                  <a:rPr lang="en-US" sz="3200" dirty="0" smtClean="0">
                    <a:solidFill>
                      <a:srgbClr val="000000"/>
                    </a:solidFill>
                  </a:rPr>
                  <a:t>Verify</a:t>
                </a:r>
                <a14:m>
                  <m:oMath xmlns:m="http://schemas.openxmlformats.org/officeDocument/2006/math">
                    <m:r>
                      <a:rPr lang="en-US" sz="3200" i="1" smtClean="0">
                        <a:solidFill>
                          <a:srgbClr val="000000"/>
                        </a:solidFill>
                        <a:latin typeface="Cambria Math"/>
                      </a:rPr>
                      <m:t>(</m:t>
                    </m:r>
                    <m:r>
                      <a:rPr lang="en-US" sz="3200" i="1" smtClean="0">
                        <a:solidFill>
                          <a:srgbClr val="000000"/>
                        </a:solidFill>
                        <a:latin typeface="Cambria Math"/>
                      </a:rPr>
                      <m:t>𝑥</m:t>
                    </m:r>
                    <m:r>
                      <a:rPr lang="en-US" sz="3200" b="0" i="1" smtClean="0">
                        <a:solidFill>
                          <a:srgbClr val="000000"/>
                        </a:solidFill>
                        <a:latin typeface="Cambria Math" panose="02040503050406030204" pitchFamily="18" charset="0"/>
                      </a:rPr>
                      <m:t>,</m:t>
                    </m:r>
                    <m:r>
                      <a:rPr lang="en-US" sz="3200" b="0" i="1" smtClean="0">
                        <a:solidFill>
                          <a:srgbClr val="000000"/>
                        </a:solidFill>
                        <a:latin typeface="Cambria Math" panose="02040503050406030204" pitchFamily="18" charset="0"/>
                      </a:rPr>
                      <m:t>𝑦</m:t>
                    </m:r>
                    <m:r>
                      <a:rPr lang="en-US" sz="3200" i="1" smtClean="0">
                        <a:solidFill>
                          <a:srgbClr val="000000"/>
                        </a:solidFill>
                        <a:latin typeface="Cambria Math"/>
                      </a:rPr>
                      <m:t>)</m:t>
                    </m:r>
                  </m:oMath>
                </a14:m>
                <a:endParaRPr lang="en-US" sz="1800" dirty="0">
                  <a:solidFill>
                    <a:srgbClr val="000000"/>
                  </a:solidFill>
                  <a:latin typeface="Calibri"/>
                </a:endParaRPr>
              </a:p>
            </p:txBody>
          </p:sp>
        </mc:Choice>
        <mc:Fallback xmlns="">
          <p:sp>
            <p:nvSpPr>
              <p:cNvPr id="9" name="Rectangle 8"/>
              <p:cNvSpPr>
                <a:spLocks noRot="1" noChangeAspect="1" noMove="1" noResize="1" noEditPoints="1" noAdjustHandles="1" noChangeArrowheads="1" noChangeShapeType="1" noTextEdit="1"/>
              </p:cNvSpPr>
              <p:nvPr/>
            </p:nvSpPr>
            <p:spPr>
              <a:xfrm>
                <a:off x="5974858" y="1925137"/>
                <a:ext cx="2170274" cy="584775"/>
              </a:xfrm>
              <a:prstGeom prst="rect">
                <a:avLst/>
              </a:prstGeom>
              <a:blipFill rotWithShape="0">
                <a:blip r:embed="rId5"/>
                <a:stretch>
                  <a:fillRect l="-7022" t="-15625"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377512" y="1285776"/>
                <a:ext cx="2733954" cy="553998"/>
              </a:xfrm>
              <a:prstGeom prst="rect">
                <a:avLst/>
              </a:prstGeom>
            </p:spPr>
            <p:txBody>
              <a:bodyPr wrap="none">
                <a:spAutoFit/>
              </a:bodyPr>
              <a:lstStyle/>
              <a:p>
                <a:pPr algn="l" fontAlgn="auto">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3000" i="1" smtClean="0">
                              <a:solidFill>
                                <a:srgbClr val="000000"/>
                              </a:solidFill>
                              <a:latin typeface="Cambria Math" panose="02040503050406030204" pitchFamily="18" charset="0"/>
                            </a:rPr>
                          </m:ctrlPr>
                        </m:sSubPr>
                        <m:e>
                          <m:r>
                            <a:rPr lang="en-US" sz="3000" b="1" i="1" smtClean="0">
                              <a:solidFill>
                                <a:srgbClr val="000000"/>
                              </a:solidFill>
                              <a:latin typeface="Cambria Math"/>
                            </a:rPr>
                            <m:t>𝒒</m:t>
                          </m:r>
                        </m:e>
                        <m:sub>
                          <m:r>
                            <a:rPr lang="en-US" sz="3000" i="1" smtClean="0">
                              <a:solidFill>
                                <a:srgbClr val="000000"/>
                              </a:solidFill>
                              <a:latin typeface="Cambria Math"/>
                            </a:rPr>
                            <m:t>1</m:t>
                          </m:r>
                        </m:sub>
                      </m:sSub>
                      <m:r>
                        <a:rPr lang="en-US" sz="3000" i="1" smtClean="0">
                          <a:solidFill>
                            <a:srgbClr val="000000"/>
                          </a:solidFill>
                          <a:latin typeface="Cambria Math"/>
                        </a:rPr>
                        <m:t>,…,</m:t>
                      </m:r>
                      <m:sSub>
                        <m:sSubPr>
                          <m:ctrlPr>
                            <a:rPr lang="en-US" sz="3000" i="1" smtClean="0">
                              <a:solidFill>
                                <a:srgbClr val="000000"/>
                              </a:solidFill>
                              <a:latin typeface="Cambria Math" panose="02040503050406030204" pitchFamily="18" charset="0"/>
                            </a:rPr>
                          </m:ctrlPr>
                        </m:sSubPr>
                        <m:e>
                          <m:r>
                            <a:rPr lang="en-US" sz="3000" b="1" i="1" smtClean="0">
                              <a:solidFill>
                                <a:srgbClr val="000000"/>
                              </a:solidFill>
                              <a:latin typeface="Cambria Math"/>
                            </a:rPr>
                            <m:t>𝒒</m:t>
                          </m:r>
                        </m:e>
                        <m:sub>
                          <m:r>
                            <a:rPr lang="en-US" sz="3000" b="0" i="1" smtClean="0">
                              <a:solidFill>
                                <a:srgbClr val="000000"/>
                              </a:solidFill>
                              <a:latin typeface="Cambria Math" panose="02040503050406030204" pitchFamily="18" charset="0"/>
                            </a:rPr>
                            <m:t>𝑘</m:t>
                          </m:r>
                        </m:sub>
                      </m:sSub>
                      <m:r>
                        <a:rPr lang="en-US" sz="3000" i="1" smtClean="0">
                          <a:solidFill>
                            <a:srgbClr val="000000"/>
                          </a:solidFill>
                          <a:latin typeface="Cambria Math"/>
                        </a:rPr>
                        <m:t>∈</m:t>
                      </m:r>
                      <m:sSup>
                        <m:sSupPr>
                          <m:ctrlPr>
                            <a:rPr lang="en-US" sz="3000" b="0" i="1" smtClean="0">
                              <a:solidFill>
                                <a:srgbClr val="000000"/>
                              </a:solidFill>
                              <a:latin typeface="Cambria Math" panose="02040503050406030204" pitchFamily="18" charset="0"/>
                            </a:rPr>
                          </m:ctrlPr>
                        </m:sSupPr>
                        <m:e>
                          <m:r>
                            <a:rPr lang="en-US" sz="3000" i="1">
                              <a:solidFill>
                                <a:srgbClr val="000000"/>
                              </a:solidFill>
                              <a:latin typeface="Cambria Math"/>
                            </a:rPr>
                            <m:t>𝔽</m:t>
                          </m:r>
                        </m:e>
                        <m:sup>
                          <m:r>
                            <a:rPr lang="en-US" sz="3000" b="0" i="1" smtClean="0">
                              <a:solidFill>
                                <a:srgbClr val="000000"/>
                              </a:solidFill>
                              <a:latin typeface="Cambria Math" panose="02040503050406030204" pitchFamily="18" charset="0"/>
                            </a:rPr>
                            <m:t>𝑚</m:t>
                          </m:r>
                        </m:sup>
                      </m:sSup>
                    </m:oMath>
                  </m:oMathPara>
                </a14:m>
                <a:endParaRPr lang="en-US" sz="1800" dirty="0">
                  <a:solidFill>
                    <a:srgbClr val="000000"/>
                  </a:solidFill>
                  <a:latin typeface="Calibri"/>
                </a:endParaRPr>
              </a:p>
            </p:txBody>
          </p:sp>
        </mc:Choice>
        <mc:Fallback xmlns="">
          <p:sp>
            <p:nvSpPr>
              <p:cNvPr id="10" name="Rectangle 9"/>
              <p:cNvSpPr>
                <a:spLocks noRot="1" noChangeAspect="1" noMove="1" noResize="1" noEditPoints="1" noAdjustHandles="1" noChangeArrowheads="1" noChangeShapeType="1" noTextEdit="1"/>
              </p:cNvSpPr>
              <p:nvPr/>
            </p:nvSpPr>
            <p:spPr>
              <a:xfrm>
                <a:off x="3377512" y="1285776"/>
                <a:ext cx="2733954" cy="553998"/>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491880" y="2077864"/>
                <a:ext cx="2391745" cy="553998"/>
              </a:xfrm>
              <a:prstGeom prst="rect">
                <a:avLst/>
              </a:prstGeom>
            </p:spPr>
            <p:txBody>
              <a:bodyPr wrap="none">
                <a:spAutoFit/>
              </a:bodyPr>
              <a:lstStyle/>
              <a:p>
                <a:pPr algn="l" fontAlgn="auto">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3000" i="1" smtClean="0">
                              <a:solidFill>
                                <a:srgbClr val="000000"/>
                              </a:solidFill>
                              <a:latin typeface="Cambria Math" panose="02040503050406030204" pitchFamily="18" charset="0"/>
                            </a:rPr>
                          </m:ctrlPr>
                        </m:sSubPr>
                        <m:e>
                          <m:r>
                            <a:rPr lang="en-US" sz="3000" i="1" smtClean="0">
                              <a:solidFill>
                                <a:srgbClr val="000000"/>
                              </a:solidFill>
                              <a:latin typeface="Cambria Math"/>
                            </a:rPr>
                            <m:t>𝑎</m:t>
                          </m:r>
                        </m:e>
                        <m:sub>
                          <m:r>
                            <a:rPr lang="en-US" sz="3000" i="1" smtClean="0">
                              <a:solidFill>
                                <a:srgbClr val="000000"/>
                              </a:solidFill>
                              <a:latin typeface="Cambria Math"/>
                            </a:rPr>
                            <m:t>1</m:t>
                          </m:r>
                        </m:sub>
                      </m:sSub>
                      <m:r>
                        <a:rPr lang="en-US" sz="3000" i="1" smtClean="0">
                          <a:solidFill>
                            <a:srgbClr val="000000"/>
                          </a:solidFill>
                          <a:latin typeface="Cambria Math"/>
                        </a:rPr>
                        <m:t>,…,</m:t>
                      </m:r>
                      <m:sSub>
                        <m:sSubPr>
                          <m:ctrlPr>
                            <a:rPr lang="en-US" sz="3000" i="1" smtClean="0">
                              <a:solidFill>
                                <a:srgbClr val="000000"/>
                              </a:solidFill>
                              <a:latin typeface="Cambria Math" panose="02040503050406030204" pitchFamily="18" charset="0"/>
                            </a:rPr>
                          </m:ctrlPr>
                        </m:sSubPr>
                        <m:e>
                          <m:r>
                            <a:rPr lang="en-US" sz="3000" i="1" smtClean="0">
                              <a:solidFill>
                                <a:srgbClr val="000000"/>
                              </a:solidFill>
                              <a:latin typeface="Cambria Math"/>
                            </a:rPr>
                            <m:t>𝑎</m:t>
                          </m:r>
                        </m:e>
                        <m:sub>
                          <m:r>
                            <a:rPr lang="en-US" sz="3000" i="1" smtClean="0">
                              <a:solidFill>
                                <a:srgbClr val="000000"/>
                              </a:solidFill>
                              <a:latin typeface="Cambria Math"/>
                            </a:rPr>
                            <m:t>𝑘</m:t>
                          </m:r>
                        </m:sub>
                      </m:sSub>
                      <m:r>
                        <a:rPr lang="en-US" sz="3000" i="1">
                          <a:solidFill>
                            <a:srgbClr val="000000"/>
                          </a:solidFill>
                          <a:latin typeface="Cambria Math"/>
                        </a:rPr>
                        <m:t>∈</m:t>
                      </m:r>
                      <m:r>
                        <a:rPr lang="en-US" sz="3000" i="1">
                          <a:solidFill>
                            <a:srgbClr val="000000"/>
                          </a:solidFill>
                          <a:latin typeface="Cambria Math"/>
                        </a:rPr>
                        <m:t>𝔽</m:t>
                      </m:r>
                    </m:oMath>
                  </m:oMathPara>
                </a14:m>
                <a:endParaRPr lang="en-US" sz="1800" dirty="0">
                  <a:solidFill>
                    <a:srgbClr val="000000"/>
                  </a:solidFill>
                  <a:latin typeface="Calibri"/>
                </a:endParaRPr>
              </a:p>
            </p:txBody>
          </p:sp>
        </mc:Choice>
        <mc:Fallback xmlns="">
          <p:sp>
            <p:nvSpPr>
              <p:cNvPr id="11" name="Rectangle 10"/>
              <p:cNvSpPr>
                <a:spLocks noRot="1" noChangeAspect="1" noMove="1" noResize="1" noEditPoints="1" noAdjustHandles="1" noChangeArrowheads="1" noChangeShapeType="1" noTextEdit="1"/>
              </p:cNvSpPr>
              <p:nvPr/>
            </p:nvSpPr>
            <p:spPr>
              <a:xfrm>
                <a:off x="3491880" y="2077864"/>
                <a:ext cx="2391745" cy="553998"/>
              </a:xfrm>
              <a:prstGeom prst="rect">
                <a:avLst/>
              </a:prstGeom>
              <a:blipFill rotWithShape="0">
                <a:blip r:embed="rId7"/>
                <a:stretch>
                  <a:fillRect/>
                </a:stretch>
              </a:blipFill>
            </p:spPr>
            <p:txBody>
              <a:bodyPr/>
              <a:lstStyle/>
              <a:p>
                <a:r>
                  <a:rPr lang="en-US">
                    <a:noFill/>
                  </a:rPr>
                  <a:t> </a:t>
                </a:r>
              </a:p>
            </p:txBody>
          </p:sp>
        </mc:Fallback>
      </mc:AlternateContent>
      <p:cxnSp>
        <p:nvCxnSpPr>
          <p:cNvPr id="12" name="Straight Arrow Connector 11"/>
          <p:cNvCxnSpPr/>
          <p:nvPr/>
        </p:nvCxnSpPr>
        <p:spPr>
          <a:xfrm flipH="1">
            <a:off x="3346166" y="1852907"/>
            <a:ext cx="2583232" cy="0"/>
          </a:xfrm>
          <a:prstGeom prst="straightConnector1">
            <a:avLst/>
          </a:prstGeom>
          <a:noFill/>
          <a:ln w="19050" cap="flat" cmpd="sng" algn="ctr">
            <a:solidFill>
              <a:srgbClr val="000000"/>
            </a:solidFill>
            <a:prstDash val="solid"/>
            <a:tailEnd type="arrow"/>
          </a:ln>
          <a:effectLst/>
        </p:spPr>
      </p:cxnSp>
      <p:cxnSp>
        <p:nvCxnSpPr>
          <p:cNvPr id="13" name="Straight Arrow Connector 12"/>
          <p:cNvCxnSpPr/>
          <p:nvPr/>
        </p:nvCxnSpPr>
        <p:spPr>
          <a:xfrm>
            <a:off x="3346166" y="2636024"/>
            <a:ext cx="2583232" cy="0"/>
          </a:xfrm>
          <a:prstGeom prst="straightConnector1">
            <a:avLst/>
          </a:prstGeom>
          <a:noFill/>
          <a:ln w="19050" cap="flat" cmpd="sng" algn="ctr">
            <a:solidFill>
              <a:srgbClr val="000000"/>
            </a:solidFill>
            <a:prstDash val="solid"/>
            <a:tailEnd type="arrow"/>
          </a:ln>
          <a:effectLst/>
        </p:spPr>
      </p:cxnSp>
      <p:sp>
        <p:nvSpPr>
          <p:cNvPr id="14" name="Rectangle 13"/>
          <p:cNvSpPr/>
          <p:nvPr/>
        </p:nvSpPr>
        <p:spPr>
          <a:xfrm>
            <a:off x="253092" y="880561"/>
            <a:ext cx="8769380" cy="646331"/>
          </a:xfrm>
          <a:prstGeom prst="rect">
            <a:avLst/>
          </a:prstGeom>
        </p:spPr>
        <p:txBody>
          <a:bodyPr wrap="square">
            <a:spAutoFit/>
          </a:bodyPr>
          <a:lstStyle/>
          <a:p>
            <a:pPr algn="l" defTabSz="914099">
              <a:lnSpc>
                <a:spcPct val="100000"/>
              </a:lnSpc>
            </a:pPr>
            <a:r>
              <a:rPr lang="en-US" sz="3600" b="1" dirty="0" smtClean="0">
                <a:solidFill>
                  <a:srgbClr val="000000"/>
                </a:solidFill>
                <a:latin typeface="Calibri"/>
              </a:rPr>
              <a:t>Linear PCP</a:t>
            </a:r>
            <a:endParaRPr lang="en-US" dirty="0">
              <a:solidFill>
                <a:srgbClr val="000000"/>
              </a:solidFill>
              <a:latin typeface="Calibri"/>
            </a:endParaRPr>
          </a:p>
        </p:txBody>
      </p:sp>
      <mc:AlternateContent xmlns:mc="http://schemas.openxmlformats.org/markup-compatibility/2006" xmlns:a14="http://schemas.microsoft.com/office/drawing/2010/main">
        <mc:Choice Requires="a14">
          <p:sp>
            <p:nvSpPr>
              <p:cNvPr id="16" name="Rectangle 15"/>
              <p:cNvSpPr/>
              <p:nvPr/>
            </p:nvSpPr>
            <p:spPr>
              <a:xfrm>
                <a:off x="3542680" y="2564430"/>
                <a:ext cx="2348014" cy="584775"/>
              </a:xfrm>
              <a:prstGeom prst="rect">
                <a:avLst/>
              </a:prstGeom>
            </p:spPr>
            <p:txBody>
              <a:bodyPr wrap="none">
                <a:spAutoFit/>
              </a:bodyPr>
              <a:lstStyle/>
              <a:p>
                <a:pPr algn="l" fontAlgn="auto">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n-US" sz="3200" b="0" i="1" smtClean="0">
                          <a:solidFill>
                            <a:srgbClr val="000000"/>
                          </a:solidFill>
                          <a:latin typeface="Cambria Math" panose="02040503050406030204" pitchFamily="18" charset="0"/>
                        </a:rPr>
                        <m:t>(</m:t>
                      </m:r>
                      <m:sSub>
                        <m:sSubPr>
                          <m:ctrlPr>
                            <a:rPr lang="en-US" sz="3200" b="0" i="1" smtClean="0">
                              <a:solidFill>
                                <a:srgbClr val="000000"/>
                              </a:solidFill>
                              <a:latin typeface="Cambria Math" panose="02040503050406030204" pitchFamily="18" charset="0"/>
                            </a:rPr>
                          </m:ctrlPr>
                        </m:sSubPr>
                        <m:e>
                          <m:r>
                            <a:rPr lang="en-US" sz="3200" b="0" i="1" smtClean="0">
                              <a:solidFill>
                                <a:srgbClr val="000000"/>
                              </a:solidFill>
                              <a:latin typeface="Cambria Math" panose="02040503050406030204" pitchFamily="18" charset="0"/>
                            </a:rPr>
                            <m:t>𝑎</m:t>
                          </m:r>
                        </m:e>
                        <m:sub>
                          <m:r>
                            <a:rPr lang="en-US" sz="3200" b="0" i="1" smtClean="0">
                              <a:solidFill>
                                <a:srgbClr val="000000"/>
                              </a:solidFill>
                              <a:latin typeface="Cambria Math" panose="02040503050406030204" pitchFamily="18" charset="0"/>
                            </a:rPr>
                            <m:t>𝑖</m:t>
                          </m:r>
                        </m:sub>
                      </m:sSub>
                      <m:r>
                        <a:rPr lang="en-US" sz="3200" b="0" i="1" smtClean="0">
                          <a:solidFill>
                            <a:srgbClr val="000000"/>
                          </a:solidFill>
                          <a:latin typeface="Cambria Math" panose="02040503050406030204" pitchFamily="18" charset="0"/>
                        </a:rPr>
                        <m:t>=</m:t>
                      </m:r>
                      <m:sSup>
                        <m:sSupPr>
                          <m:ctrlPr>
                            <a:rPr lang="en-US" sz="3200" b="0" i="1" smtClean="0">
                              <a:solidFill>
                                <a:srgbClr val="000000"/>
                              </a:solidFill>
                              <a:latin typeface="Cambria Math" panose="02040503050406030204" pitchFamily="18" charset="0"/>
                            </a:rPr>
                          </m:ctrlPr>
                        </m:sSupPr>
                        <m:e>
                          <m:r>
                            <a:rPr lang="en-US" sz="3200" b="1" i="1" smtClean="0">
                              <a:solidFill>
                                <a:srgbClr val="000000"/>
                              </a:solidFill>
                              <a:latin typeface="Cambria Math" panose="02040503050406030204" pitchFamily="18" charset="0"/>
                            </a:rPr>
                            <m:t>𝝅</m:t>
                          </m:r>
                        </m:e>
                        <m:sup>
                          <m:r>
                            <a:rPr lang="en-US" sz="3200" b="0" i="1" smtClean="0">
                              <a:solidFill>
                                <a:srgbClr val="000000"/>
                              </a:solidFill>
                              <a:latin typeface="Cambria Math" panose="02040503050406030204" pitchFamily="18" charset="0"/>
                            </a:rPr>
                            <m:t>𝜏</m:t>
                          </m:r>
                        </m:sup>
                      </m:sSup>
                      <m:sSub>
                        <m:sSubPr>
                          <m:ctrlPr>
                            <a:rPr lang="en-US" sz="3200" b="1" i="1" smtClean="0">
                              <a:solidFill>
                                <a:srgbClr val="000000"/>
                              </a:solidFill>
                              <a:latin typeface="Cambria Math" panose="02040503050406030204" pitchFamily="18" charset="0"/>
                            </a:rPr>
                          </m:ctrlPr>
                        </m:sSubPr>
                        <m:e>
                          <m:r>
                            <a:rPr lang="en-US" sz="3200" b="1" i="1" smtClean="0">
                              <a:solidFill>
                                <a:srgbClr val="000000"/>
                              </a:solidFill>
                              <a:latin typeface="Cambria Math" panose="02040503050406030204" pitchFamily="18" charset="0"/>
                            </a:rPr>
                            <m:t>𝒒</m:t>
                          </m:r>
                        </m:e>
                        <m:sub>
                          <m:r>
                            <a:rPr lang="en-US" sz="3200" b="1" i="1" smtClean="0">
                              <a:solidFill>
                                <a:srgbClr val="000000"/>
                              </a:solidFill>
                              <a:latin typeface="Cambria Math" panose="02040503050406030204" pitchFamily="18" charset="0"/>
                            </a:rPr>
                            <m:t>𝒊</m:t>
                          </m:r>
                        </m:sub>
                      </m:sSub>
                      <m:r>
                        <a:rPr lang="en-US" sz="3200" b="0" i="1" smtClean="0">
                          <a:solidFill>
                            <a:srgbClr val="000000"/>
                          </a:solidFill>
                          <a:latin typeface="Cambria Math" panose="02040503050406030204" pitchFamily="18" charset="0"/>
                        </a:rPr>
                        <m:t>)</m:t>
                      </m:r>
                    </m:oMath>
                  </m:oMathPara>
                </a14:m>
                <a:endParaRPr lang="en-US" sz="1800" dirty="0">
                  <a:solidFill>
                    <a:srgbClr val="000000"/>
                  </a:solidFill>
                  <a:latin typeface="Calibri"/>
                </a:endParaRPr>
              </a:p>
            </p:txBody>
          </p:sp>
        </mc:Choice>
        <mc:Fallback xmlns="">
          <p:sp>
            <p:nvSpPr>
              <p:cNvPr id="16" name="Rectangle 15"/>
              <p:cNvSpPr>
                <a:spLocks noRot="1" noChangeAspect="1" noMove="1" noResize="1" noEditPoints="1" noAdjustHandles="1" noChangeArrowheads="1" noChangeShapeType="1" noTextEdit="1"/>
              </p:cNvSpPr>
              <p:nvPr/>
            </p:nvSpPr>
            <p:spPr>
              <a:xfrm>
                <a:off x="3542680" y="2564430"/>
                <a:ext cx="2348014" cy="58477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03062" y="3860727"/>
                <a:ext cx="8769380" cy="954107"/>
              </a:xfrm>
              <a:prstGeom prst="rect">
                <a:avLst/>
              </a:prstGeom>
              <a:solidFill>
                <a:schemeClr val="accent2">
                  <a:lumMod val="20000"/>
                  <a:lumOff val="80000"/>
                </a:schemeClr>
              </a:solidFill>
            </p:spPr>
            <p:txBody>
              <a:bodyPr wrap="square">
                <a:spAutoFit/>
              </a:bodyPr>
              <a:lstStyle/>
              <a:p>
                <a:pPr algn="l" defTabSz="914099">
                  <a:lnSpc>
                    <a:spcPct val="100000"/>
                  </a:lnSpc>
                </a:pPr>
                <a:r>
                  <a:rPr lang="en-US" dirty="0" smtClean="0">
                    <a:solidFill>
                      <a:schemeClr val="tx1"/>
                    </a:solidFill>
                    <a:latin typeface="Calibri"/>
                  </a:rPr>
                  <a:t>Intuition: send </a:t>
                </a:r>
                <a14:m>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𝒒</m:t>
                        </m:r>
                      </m:e>
                      <m:sub>
                        <m:r>
                          <a:rPr lang="en-US" b="1" i="1" smtClean="0">
                            <a:solidFill>
                              <a:schemeClr val="tx1"/>
                            </a:solidFill>
                            <a:latin typeface="Cambria Math" panose="02040503050406030204" pitchFamily="18" charset="0"/>
                          </a:rPr>
                          <m:t>𝒊</m:t>
                        </m:r>
                      </m:sub>
                    </m:sSub>
                  </m:oMath>
                </a14:m>
                <a:r>
                  <a:rPr lang="en-US" sz="2000" b="1" dirty="0" smtClean="0">
                    <a:solidFill>
                      <a:schemeClr val="tx1"/>
                    </a:solidFill>
                    <a:latin typeface="Calibri"/>
                  </a:rPr>
                  <a:t> </a:t>
                </a:r>
                <a:r>
                  <a:rPr lang="en-US" dirty="0" smtClean="0">
                    <a:solidFill>
                      <a:srgbClr val="000000"/>
                    </a:solidFill>
                    <a:latin typeface="Calibri"/>
                  </a:rPr>
                  <a:t>in special </a:t>
                </a:r>
                <a:r>
                  <a:rPr lang="en-US" u="sng" dirty="0" smtClean="0">
                    <a:solidFill>
                      <a:srgbClr val="000000"/>
                    </a:solidFill>
                    <a:latin typeface="Calibri"/>
                  </a:rPr>
                  <a:t>encrypted</a:t>
                </a:r>
                <a:r>
                  <a:rPr lang="en-US" dirty="0" smtClean="0">
                    <a:solidFill>
                      <a:srgbClr val="000000"/>
                    </a:solidFill>
                    <a:latin typeface="Calibri"/>
                  </a:rPr>
                  <a:t> form that restricts the prover to just linear functions.</a:t>
                </a:r>
                <a:endParaRPr lang="en-US" sz="2000" b="1" dirty="0">
                  <a:solidFill>
                    <a:schemeClr val="tx1"/>
                  </a:solidFill>
                  <a:latin typeface="Calibri"/>
                </a:endParaRPr>
              </a:p>
            </p:txBody>
          </p:sp>
        </mc:Choice>
        <mc:Fallback xmlns="">
          <p:sp>
            <p:nvSpPr>
              <p:cNvPr id="23" name="Rectangle 22"/>
              <p:cNvSpPr>
                <a:spLocks noRot="1" noChangeAspect="1" noMove="1" noResize="1" noEditPoints="1" noAdjustHandles="1" noChangeArrowheads="1" noChangeShapeType="1" noTextEdit="1"/>
              </p:cNvSpPr>
              <p:nvPr/>
            </p:nvSpPr>
            <p:spPr>
              <a:xfrm>
                <a:off x="303062" y="3860727"/>
                <a:ext cx="8769380" cy="954107"/>
              </a:xfrm>
              <a:prstGeom prst="rect">
                <a:avLst/>
              </a:prstGeom>
              <a:blipFill rotWithShape="0">
                <a:blip r:embed="rId9"/>
                <a:stretch>
                  <a:fillRect l="-1460" t="-5732" b="-17197"/>
                </a:stretch>
              </a:blipFill>
            </p:spPr>
            <p:txBody>
              <a:bodyPr/>
              <a:lstStyle/>
              <a:p>
                <a:r>
                  <a:rPr lang="en-US">
                    <a:noFill/>
                  </a:rPr>
                  <a:t> </a:t>
                </a:r>
              </a:p>
            </p:txBody>
          </p:sp>
        </mc:Fallback>
      </mc:AlternateContent>
    </p:spTree>
    <p:extLst>
      <p:ext uri="{BB962C8B-B14F-4D97-AF65-F5344CB8AC3E}">
        <p14:creationId xmlns:p14="http://schemas.microsoft.com/office/powerpoint/2010/main" val="32427522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bwMode="auto">
          <a:xfrm rot="5400000">
            <a:off x="-1625230" y="2981029"/>
            <a:ext cx="3922783" cy="402166"/>
          </a:xfrm>
          <a:prstGeom prst="rightArrow">
            <a:avLst>
              <a:gd name="adj1" fmla="val 32838"/>
              <a:gd name="adj2" fmla="val 69675"/>
            </a:avLst>
          </a:prstGeom>
          <a:solidFill>
            <a:srgbClr val="D8FAB6"/>
          </a:solidFill>
          <a:ln w="38100">
            <a:solidFill>
              <a:srgbClr val="000000"/>
            </a:solidFill>
            <a:headEnd type="none" w="med" len="med"/>
            <a:tailEnd type="none" w="med" len="med"/>
          </a:ln>
          <a:effectLst/>
          <a:scene3d>
            <a:camera prst="orthographicFront">
              <a:rot lat="0" lon="0" rev="0"/>
            </a:camera>
            <a:lightRig rig="threePt" dir="t">
              <a:rot lat="0" lon="0" rev="1200000"/>
            </a:lightRig>
          </a:scene3d>
          <a:sp3d/>
        </p:spPr>
        <p:txBody>
          <a:bodyPr vert="horz" wrap="square" lIns="91436" tIns="45718" rIns="91436" bIns="45718" numCol="1" rtlCol="0" anchor="ctr" anchorCtr="0" compatLnSpc="1">
            <a:prstTxWarp prst="textNoShape">
              <a:avLst/>
            </a:prstTxWarp>
          </a:bodyPr>
          <a:lstStyle/>
          <a:p>
            <a:pPr defTabSz="914099" fontAlgn="auto">
              <a:lnSpc>
                <a:spcPct val="100000"/>
              </a:lnSpc>
              <a:spcBef>
                <a:spcPts val="0"/>
              </a:spcBef>
              <a:spcAft>
                <a:spcPts val="0"/>
              </a:spcAft>
            </a:pPr>
            <a:endParaRPr lang="he-IL" sz="2300" kern="0" dirty="0" smtClean="0">
              <a:solidFill>
                <a:srgbClr val="FFFFFF"/>
              </a:solidFill>
              <a:effectLst>
                <a:outerShdw blurRad="38100" dist="38100" dir="2700000" algn="tl">
                  <a:srgbClr val="000000">
                    <a:alpha val="43137"/>
                  </a:srgbClr>
                </a:outerShdw>
              </a:effectLst>
              <a:latin typeface="Calibri"/>
            </a:endParaRPr>
          </a:p>
        </p:txBody>
      </p:sp>
      <p:sp>
        <p:nvSpPr>
          <p:cNvPr id="4" name="Title 3"/>
          <p:cNvSpPr>
            <a:spLocks noGrp="1"/>
          </p:cNvSpPr>
          <p:nvPr>
            <p:ph type="title"/>
          </p:nvPr>
        </p:nvSpPr>
        <p:spPr/>
        <p:txBody>
          <a:bodyPr/>
          <a:lstStyle/>
          <a:p>
            <a:r>
              <a:rPr lang="en-US" dirty="0" err="1" smtClean="0"/>
              <a:t>zkSNARK</a:t>
            </a:r>
            <a:r>
              <a:rPr lang="en-US" dirty="0" smtClean="0"/>
              <a:t> construction via QAP and Linear PCPs</a:t>
            </a:r>
            <a:endParaRPr lang="en-US" dirty="0"/>
          </a:p>
        </p:txBody>
      </p:sp>
      <p:sp>
        <p:nvSpPr>
          <p:cNvPr id="5" name="Content Placeholder 4"/>
          <p:cNvSpPr>
            <a:spLocks noGrp="1"/>
          </p:cNvSpPr>
          <p:nvPr>
            <p:ph idx="1"/>
          </p:nvPr>
        </p:nvSpPr>
        <p:spPr>
          <a:xfrm>
            <a:off x="177800" y="1258266"/>
            <a:ext cx="4994275" cy="5029200"/>
          </a:xfrm>
        </p:spPr>
        <p:txBody>
          <a:bodyPr/>
          <a:lstStyle/>
          <a:p>
            <a:r>
              <a:rPr lang="en-US" dirty="0" smtClean="0"/>
              <a:t>Computation</a:t>
            </a:r>
          </a:p>
          <a:p>
            <a:r>
              <a:rPr lang="en-US" dirty="0" smtClean="0"/>
              <a:t>Algebraic Circuit</a:t>
            </a:r>
          </a:p>
          <a:p>
            <a:r>
              <a:rPr lang="en-US" dirty="0" smtClean="0"/>
              <a:t>R1CS</a:t>
            </a:r>
          </a:p>
          <a:p>
            <a:r>
              <a:rPr lang="en-US" dirty="0" smtClean="0"/>
              <a:t>QAP</a:t>
            </a:r>
          </a:p>
          <a:p>
            <a:r>
              <a:rPr lang="en-US" dirty="0"/>
              <a:t>Linear </a:t>
            </a:r>
            <a:r>
              <a:rPr lang="en-US" dirty="0" smtClean="0"/>
              <a:t>PCP</a:t>
            </a:r>
          </a:p>
          <a:p>
            <a:r>
              <a:rPr lang="en-US" dirty="0" smtClean="0"/>
              <a:t>Linear Interactive Proof</a:t>
            </a:r>
          </a:p>
          <a:p>
            <a:r>
              <a:rPr lang="en-US" dirty="0" err="1" smtClean="0"/>
              <a:t>zkSNARK</a:t>
            </a:r>
            <a:endParaRPr lang="en-US" dirty="0" smtClean="0"/>
          </a:p>
          <a:p>
            <a:endParaRPr lang="en-US" dirty="0"/>
          </a:p>
        </p:txBody>
      </p:sp>
    </p:spTree>
    <p:extLst>
      <p:ext uri="{BB962C8B-B14F-4D97-AF65-F5344CB8AC3E}">
        <p14:creationId xmlns:p14="http://schemas.microsoft.com/office/powerpoint/2010/main" val="1483289191"/>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 y="-43447"/>
            <a:ext cx="9144000" cy="838201"/>
          </a:xfrm>
        </p:spPr>
        <p:txBody>
          <a:bodyPr/>
          <a:lstStyle/>
          <a:p>
            <a:r>
              <a:rPr lang="en-US" sz="2800" dirty="0" smtClean="0"/>
              <a:t>Full [PGHR13] protocol ([BCTV14</a:t>
            </a:r>
            <a:r>
              <a:rPr lang="en-US" sz="1800" dirty="0" smtClean="0"/>
              <a:t>USENIX</a:t>
            </a:r>
            <a:r>
              <a:rPr lang="en-US" sz="2800" dirty="0" smtClean="0"/>
              <a:t>] variant)</a:t>
            </a:r>
            <a:endParaRPr lang="en-US" sz="2800" dirty="0"/>
          </a:p>
        </p:txBody>
      </p:sp>
      <p:pic>
        <p:nvPicPr>
          <p:cNvPr id="7" name="Picture 6"/>
          <p:cNvPicPr>
            <a:picLocks noChangeAspect="1"/>
          </p:cNvPicPr>
          <p:nvPr/>
        </p:nvPicPr>
        <p:blipFill>
          <a:blip r:embed="rId2"/>
          <a:stretch>
            <a:fillRect/>
          </a:stretch>
        </p:blipFill>
        <p:spPr>
          <a:xfrm>
            <a:off x="34878" y="685800"/>
            <a:ext cx="9074200" cy="5943600"/>
          </a:xfrm>
          <a:prstGeom prst="rect">
            <a:avLst/>
          </a:prstGeom>
        </p:spPr>
      </p:pic>
    </p:spTree>
    <p:extLst>
      <p:ext uri="{BB962C8B-B14F-4D97-AF65-F5344CB8AC3E}">
        <p14:creationId xmlns:p14="http://schemas.microsoft.com/office/powerpoint/2010/main" val="2529991112"/>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2395088" y="4910489"/>
            <a:ext cx="2908432" cy="423511"/>
          </a:xfrm>
          <a:prstGeom prst="rect">
            <a:avLst/>
          </a:prstGeom>
          <a:solidFill>
            <a:srgbClr val="FF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10" name="Rectangle 9"/>
          <p:cNvSpPr/>
          <p:nvPr/>
        </p:nvSpPr>
        <p:spPr bwMode="auto">
          <a:xfrm>
            <a:off x="606392" y="3069656"/>
            <a:ext cx="6448925" cy="423511"/>
          </a:xfrm>
          <a:prstGeom prst="rect">
            <a:avLst/>
          </a:prstGeom>
          <a:solidFill>
            <a:srgbClr val="FF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9" name="Rectangle 8"/>
          <p:cNvSpPr/>
          <p:nvPr/>
        </p:nvSpPr>
        <p:spPr bwMode="auto">
          <a:xfrm>
            <a:off x="4743652" y="2751219"/>
            <a:ext cx="3532888" cy="423511"/>
          </a:xfrm>
          <a:prstGeom prst="rect">
            <a:avLst/>
          </a:prstGeom>
          <a:solidFill>
            <a:srgbClr val="FF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sp>
        <p:nvSpPr>
          <p:cNvPr id="2" name="Title 1"/>
          <p:cNvSpPr>
            <a:spLocks noGrp="1"/>
          </p:cNvSpPr>
          <p:nvPr>
            <p:ph type="title"/>
          </p:nvPr>
        </p:nvSpPr>
        <p:spPr/>
        <p:txBody>
          <a:bodyPr/>
          <a:lstStyle/>
          <a:p>
            <a:r>
              <a:rPr lang="en-US" dirty="0" smtClean="0"/>
              <a:t>[PGHR13] assumptions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8600" y="920815"/>
                <a:ext cx="8763000" cy="5029200"/>
              </a:xfrm>
            </p:spPr>
            <p:txBody>
              <a:bodyPr/>
              <a:lstStyle/>
              <a:p>
                <a14:m>
                  <m:oMath xmlns:m="http://schemas.openxmlformats.org/officeDocument/2006/math">
                    <m:r>
                      <a:rPr lang="en-US" sz="2800" b="0" i="1" smtClean="0">
                        <a:latin typeface="Cambria Math" panose="02040503050406030204" pitchFamily="18" charset="0"/>
                      </a:rPr>
                      <m:t>𝑞</m:t>
                    </m:r>
                  </m:oMath>
                </a14:m>
                <a:r>
                  <a:rPr lang="en-US" sz="2800" dirty="0" smtClean="0"/>
                  <a:t>-power </a:t>
                </a:r>
                <a:r>
                  <a:rPr lang="en-US" sz="2800" dirty="0" err="1" smtClean="0"/>
                  <a:t>Diffie</a:t>
                </a:r>
                <a:r>
                  <a:rPr lang="en-US" sz="2800" dirty="0" smtClean="0"/>
                  <a:t>-Hellman</a:t>
                </a:r>
              </a:p>
              <a:p>
                <a14:m>
                  <m:oMath xmlns:m="http://schemas.openxmlformats.org/officeDocument/2006/math">
                    <m:r>
                      <a:rPr lang="en-US" sz="2800" b="0" i="1" smtClean="0">
                        <a:latin typeface="Cambria Math" panose="02040503050406030204" pitchFamily="18" charset="0"/>
                      </a:rPr>
                      <m:t>𝑞</m:t>
                    </m:r>
                  </m:oMath>
                </a14:m>
                <a:r>
                  <a:rPr lang="en-US" sz="2800" dirty="0" smtClean="0"/>
                  <a:t>-strong </a:t>
                </a:r>
                <a:r>
                  <a:rPr lang="en-US" sz="2800" dirty="0" err="1" smtClean="0"/>
                  <a:t>Diffie</a:t>
                </a:r>
                <a:r>
                  <a:rPr lang="en-US" sz="2800" dirty="0" smtClean="0"/>
                  <a:t>-Hellman</a:t>
                </a:r>
              </a:p>
              <a:p>
                <a14:m>
                  <m:oMath xmlns:m="http://schemas.openxmlformats.org/officeDocument/2006/math">
                    <m:r>
                      <a:rPr lang="en-US" sz="2800" i="1">
                        <a:latin typeface="Cambria Math" panose="02040503050406030204" pitchFamily="18" charset="0"/>
                      </a:rPr>
                      <m:t>𝑞</m:t>
                    </m:r>
                  </m:oMath>
                </a14:m>
                <a:r>
                  <a:rPr lang="en-US" sz="2800" dirty="0"/>
                  <a:t>-power Knowledge of Exponent</a:t>
                </a:r>
              </a:p>
              <a:p>
                <a:endParaRPr lang="en-US" sz="2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600" y="920815"/>
                <a:ext cx="8763000" cy="5029200"/>
              </a:xfrm>
              <a:blipFill rotWithShape="0">
                <a:blip r:embed="rId3"/>
                <a:stretch>
                  <a:fillRect t="-1212"/>
                </a:stretch>
              </a:blipFill>
            </p:spPr>
            <p:txBody>
              <a:bodyPr/>
              <a:lstStyle/>
              <a:p>
                <a:r>
                  <a:rPr lang="en-US">
                    <a:noFill/>
                  </a:rPr>
                  <a:t> </a:t>
                </a:r>
              </a:p>
            </p:txBody>
          </p:sp>
        </mc:Fallback>
      </mc:AlternateContent>
      <p:sp>
        <p:nvSpPr>
          <p:cNvPr id="8" name="Rectangle 7"/>
          <p:cNvSpPr/>
          <p:nvPr/>
        </p:nvSpPr>
        <p:spPr bwMode="auto">
          <a:xfrm>
            <a:off x="2261937" y="4456497"/>
            <a:ext cx="4398745" cy="423511"/>
          </a:xfrm>
          <a:prstGeom prst="rect">
            <a:avLst/>
          </a:prstGeom>
          <a:solidFill>
            <a:srgbClr val="FF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606393" y="2415941"/>
            <a:ext cx="7670147" cy="444205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rot="998136">
                <a:off x="5035544" y="1127812"/>
                <a:ext cx="4232056" cy="584775"/>
              </a:xfrm>
              <a:prstGeom prst="rect">
                <a:avLst/>
              </a:prstGeom>
            </p:spPr>
            <p:txBody>
              <a:bodyPr wrap="none">
                <a:spAutoFit/>
              </a:bodyPr>
              <a:lstStyle/>
              <a:p>
                <a:pPr lvl="0" algn="l">
                  <a:lnSpc>
                    <a:spcPct val="100000"/>
                  </a:lnSpc>
                  <a:spcBef>
                    <a:spcPct val="20000"/>
                  </a:spcBef>
                </a:pPr>
                <a14:m>
                  <m:oMathPara xmlns:m="http://schemas.openxmlformats.org/officeDocument/2006/math">
                    <m:oMathParaPr>
                      <m:jc m:val="centerGroup"/>
                    </m:oMathParaPr>
                    <m:oMath xmlns:m="http://schemas.openxmlformats.org/officeDocument/2006/math">
                      <m:r>
                        <a:rPr lang="en-US" sz="3200" i="1" kern="0">
                          <a:solidFill>
                            <a:srgbClr val="000000"/>
                          </a:solidFill>
                          <a:latin typeface="Cambria Math" panose="02040503050406030204" pitchFamily="18" charset="0"/>
                        </a:rPr>
                        <m:t>𝑞</m:t>
                      </m:r>
                      <m:r>
                        <a:rPr lang="en-US" sz="3200" i="1" kern="0">
                          <a:solidFill>
                            <a:srgbClr val="000000"/>
                          </a:solidFill>
                          <a:latin typeface="Cambria Math" panose="02040503050406030204" pitchFamily="18" charset="0"/>
                        </a:rPr>
                        <m:t>=</m:t>
                      </m:r>
                      <m:r>
                        <m:rPr>
                          <m:nor/>
                        </m:rPr>
                        <a:rPr lang="en-US" sz="3200" kern="0">
                          <a:solidFill>
                            <a:srgbClr val="000000"/>
                          </a:solidFill>
                          <a:latin typeface="Cambria Math" panose="02040503050406030204" pitchFamily="18" charset="0"/>
                        </a:rPr>
                        <m:t>poly</m:t>
                      </m:r>
                      <m:r>
                        <a:rPr lang="en-US" sz="3200" i="1" kern="0">
                          <a:solidFill>
                            <a:srgbClr val="000000"/>
                          </a:solidFill>
                          <a:latin typeface="Cambria Math" panose="02040503050406030204" pitchFamily="18" charset="0"/>
                        </a:rPr>
                        <m:t>(</m:t>
                      </m:r>
                      <m:r>
                        <a:rPr lang="en-US" sz="3200" i="1" kern="0">
                          <a:solidFill>
                            <a:srgbClr val="000000"/>
                          </a:solidFill>
                          <a:latin typeface="Cambria Math" panose="02040503050406030204" pitchFamily="18" charset="0"/>
                        </a:rPr>
                        <m:t>𝑐𝑖𝑟𝑐𝑢𝑖𝑡</m:t>
                      </m:r>
                      <m:r>
                        <a:rPr lang="en-US" sz="3200" i="1" kern="0">
                          <a:solidFill>
                            <a:srgbClr val="000000"/>
                          </a:solidFill>
                          <a:latin typeface="Cambria Math" panose="02040503050406030204" pitchFamily="18" charset="0"/>
                        </a:rPr>
                        <m:t> </m:t>
                      </m:r>
                      <m:r>
                        <a:rPr lang="en-US" sz="3200" i="1" kern="0">
                          <a:solidFill>
                            <a:srgbClr val="000000"/>
                          </a:solidFill>
                          <a:latin typeface="Cambria Math" panose="02040503050406030204" pitchFamily="18" charset="0"/>
                        </a:rPr>
                        <m:t>𝑠𝑖𝑧𝑒</m:t>
                      </m:r>
                      <m:r>
                        <a:rPr lang="en-US" sz="3200" i="1" kern="0">
                          <a:solidFill>
                            <a:srgbClr val="000000"/>
                          </a:solidFill>
                          <a:latin typeface="Cambria Math" panose="02040503050406030204" pitchFamily="18" charset="0"/>
                        </a:rPr>
                        <m:t>)</m:t>
                      </m:r>
                    </m:oMath>
                  </m:oMathPara>
                </a14:m>
                <a:endParaRPr lang="en-US" sz="3200" kern="0" dirty="0">
                  <a:solidFill>
                    <a:srgbClr val="000000"/>
                  </a:solidFill>
                  <a:latin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rot="998136">
                <a:off x="5035544" y="1127812"/>
                <a:ext cx="4232056" cy="584775"/>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294093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SNARKs for C: a peek under the hood</a:t>
            </a:r>
            <a:endParaRPr lang="en-US" dirty="0"/>
          </a:p>
        </p:txBody>
      </p:sp>
      <p:sp>
        <p:nvSpPr>
          <p:cNvPr id="3" name="Content Placeholder 2"/>
          <p:cNvSpPr>
            <a:spLocks noGrp="1"/>
          </p:cNvSpPr>
          <p:nvPr>
            <p:ph idx="1"/>
          </p:nvPr>
        </p:nvSpPr>
        <p:spPr/>
        <p:txBody>
          <a:bodyPr/>
          <a:lstStyle/>
          <a:p>
            <a:endParaRPr lang="en-US" dirty="0"/>
          </a:p>
        </p:txBody>
      </p:sp>
      <p:sp>
        <p:nvSpPr>
          <p:cNvPr id="4" name="Rounded Rectangle 3"/>
          <p:cNvSpPr/>
          <p:nvPr/>
        </p:nvSpPr>
        <p:spPr>
          <a:xfrm>
            <a:off x="72859" y="1122952"/>
            <a:ext cx="6273152" cy="3721032"/>
          </a:xfrm>
          <a:prstGeom prst="roundRect">
            <a:avLst/>
          </a:prstGeom>
          <a:solidFill>
            <a:srgbClr val="FFDAA3"/>
          </a:solidFill>
        </p:spPr>
        <p:style>
          <a:lnRef idx="1">
            <a:schemeClr val="accent6"/>
          </a:lnRef>
          <a:fillRef idx="2">
            <a:schemeClr val="accent6"/>
          </a:fillRef>
          <a:effectRef idx="1">
            <a:schemeClr val="accent6"/>
          </a:effectRef>
          <a:fontRef idx="minor">
            <a:schemeClr val="dk1"/>
          </a:fontRef>
        </p:style>
        <p:txBody>
          <a:bodyPr rtlCol="0" anchor="ctr"/>
          <a:lstStyle/>
          <a:p>
            <a:pPr defTabSz="457200" fontAlgn="auto">
              <a:lnSpc>
                <a:spcPct val="100000"/>
              </a:lnSpc>
              <a:spcBef>
                <a:spcPts val="0"/>
              </a:spcBef>
              <a:spcAft>
                <a:spcPts val="0"/>
              </a:spcAft>
            </a:pPr>
            <a:endParaRPr lang="en-US" sz="1800" dirty="0">
              <a:solidFill>
                <a:prstClr val="black"/>
              </a:solidFill>
            </a:endParaRPr>
          </a:p>
        </p:txBody>
      </p:sp>
      <p:sp>
        <p:nvSpPr>
          <p:cNvPr id="5" name="Rounded Rectangle 4"/>
          <p:cNvSpPr/>
          <p:nvPr/>
        </p:nvSpPr>
        <p:spPr>
          <a:xfrm>
            <a:off x="4499992" y="5301208"/>
            <a:ext cx="4100096" cy="1368151"/>
          </a:xfrm>
          <a:prstGeom prst="roundRect">
            <a:avLst/>
          </a:prstGeom>
          <a:solidFill>
            <a:srgbClr val="FFDAA3"/>
          </a:solidFill>
        </p:spPr>
        <p:style>
          <a:lnRef idx="1">
            <a:schemeClr val="accent6"/>
          </a:lnRef>
          <a:fillRef idx="2">
            <a:schemeClr val="accent6"/>
          </a:fillRef>
          <a:effectRef idx="1">
            <a:schemeClr val="accent6"/>
          </a:effectRef>
          <a:fontRef idx="minor">
            <a:schemeClr val="dk1"/>
          </a:fontRef>
        </p:style>
        <p:txBody>
          <a:bodyPr rtlCol="0" anchor="ctr"/>
          <a:lstStyle/>
          <a:p>
            <a:pPr defTabSz="457200" fontAlgn="auto">
              <a:lnSpc>
                <a:spcPct val="100000"/>
              </a:lnSpc>
              <a:spcBef>
                <a:spcPts val="0"/>
              </a:spcBef>
              <a:spcAft>
                <a:spcPts val="0"/>
              </a:spcAft>
            </a:pPr>
            <a:endParaRPr lang="en-US" sz="1800" dirty="0">
              <a:solidFill>
                <a:prstClr val="black"/>
              </a:solidFill>
            </a:endParaRPr>
          </a:p>
        </p:txBody>
      </p:sp>
      <p:sp>
        <p:nvSpPr>
          <p:cNvPr id="6" name="Rounded Rectangle 5"/>
          <p:cNvSpPr/>
          <p:nvPr/>
        </p:nvSpPr>
        <p:spPr>
          <a:xfrm>
            <a:off x="107504" y="5301208"/>
            <a:ext cx="4032448" cy="1368152"/>
          </a:xfrm>
          <a:prstGeom prst="roundRect">
            <a:avLst/>
          </a:prstGeom>
          <a:solidFill>
            <a:srgbClr val="FFDAA3"/>
          </a:solidFill>
        </p:spPr>
        <p:style>
          <a:lnRef idx="1">
            <a:schemeClr val="accent6"/>
          </a:lnRef>
          <a:fillRef idx="2">
            <a:schemeClr val="accent6"/>
          </a:fillRef>
          <a:effectRef idx="1">
            <a:schemeClr val="accent6"/>
          </a:effectRef>
          <a:fontRef idx="minor">
            <a:schemeClr val="dk1"/>
          </a:fontRef>
        </p:style>
        <p:txBody>
          <a:bodyPr rtlCol="0" anchor="ctr"/>
          <a:lstStyle/>
          <a:p>
            <a:pPr defTabSz="457200" fontAlgn="auto">
              <a:lnSpc>
                <a:spcPct val="100000"/>
              </a:lnSpc>
              <a:spcBef>
                <a:spcPts val="0"/>
              </a:spcBef>
              <a:spcAft>
                <a:spcPts val="0"/>
              </a:spcAft>
            </a:pPr>
            <a:endParaRPr lang="en-US" sz="1800" dirty="0">
              <a:solidFill>
                <a:prstClr val="black"/>
              </a:solidFill>
            </a:endParaRPr>
          </a:p>
        </p:txBody>
      </p:sp>
      <p:sp>
        <p:nvSpPr>
          <p:cNvPr id="7" name="TextBox 6"/>
          <p:cNvSpPr txBox="1"/>
          <p:nvPr/>
        </p:nvSpPr>
        <p:spPr>
          <a:xfrm>
            <a:off x="1547662" y="6300028"/>
            <a:ext cx="2424270" cy="369332"/>
          </a:xfrm>
          <a:prstGeom prst="rect">
            <a:avLst/>
          </a:prstGeom>
          <a:noFill/>
        </p:spPr>
        <p:txBody>
          <a:bodyPr wrap="square" rtlCol="0">
            <a:spAutoFit/>
          </a:bodyPr>
          <a:lstStyle/>
          <a:p>
            <a:pPr algn="l" defTabSz="457200" fontAlgn="auto">
              <a:lnSpc>
                <a:spcPct val="100000"/>
              </a:lnSpc>
              <a:spcBef>
                <a:spcPts val="0"/>
              </a:spcBef>
              <a:spcAft>
                <a:spcPts val="0"/>
              </a:spcAft>
            </a:pPr>
            <a:r>
              <a:rPr lang="en-US" sz="1800" b="1" dirty="0" smtClean="0">
                <a:solidFill>
                  <a:prstClr val="black"/>
                </a:solidFill>
                <a:latin typeface="Calibri"/>
              </a:rPr>
              <a:t>Cost </a:t>
            </a:r>
            <a:r>
              <a:rPr lang="en-US" sz="1800" dirty="0">
                <a:solidFill>
                  <a:prstClr val="black"/>
                </a:solidFill>
                <a:latin typeface="Calibri"/>
              </a:rPr>
              <a:t>≈</a:t>
            </a:r>
            <a:r>
              <a:rPr lang="en-US" sz="1800" b="1" dirty="0" smtClean="0">
                <a:solidFill>
                  <a:prstClr val="black"/>
                </a:solidFill>
                <a:latin typeface="Calibri"/>
              </a:rPr>
              <a:t> </a:t>
            </a:r>
            <a:r>
              <a:rPr lang="en-US" sz="1800" b="1" i="1" dirty="0" smtClean="0">
                <a:solidFill>
                  <a:prstClr val="black"/>
                </a:solidFill>
                <a:latin typeface="Calibri"/>
              </a:rPr>
              <a:t>T</a:t>
            </a:r>
            <a:r>
              <a:rPr lang="en-US" sz="1800" b="1" dirty="0" smtClean="0">
                <a:solidFill>
                  <a:prstClr val="black"/>
                </a:solidFill>
                <a:latin typeface="Calibri"/>
              </a:rPr>
              <a:t>  </a:t>
            </a:r>
            <a:r>
              <a:rPr lang="en-US" sz="1800" b="1" dirty="0" smtClean="0">
                <a:solidFill>
                  <a:schemeClr val="tx2">
                    <a:lumMod val="50000"/>
                  </a:schemeClr>
                </a:solidFill>
                <a:latin typeface="Calibri"/>
              </a:rPr>
              <a:t>∙ </a:t>
            </a:r>
            <a:r>
              <a:rPr lang="en-US" sz="1800" b="1" strike="sngStrike" dirty="0" err="1" smtClean="0">
                <a:solidFill>
                  <a:schemeClr val="tx2">
                    <a:lumMod val="50000"/>
                  </a:schemeClr>
                </a:solidFill>
                <a:latin typeface="Calibri"/>
              </a:rPr>
              <a:t>polylog</a:t>
            </a:r>
            <a:r>
              <a:rPr lang="en-US" sz="1800" b="1" strike="sngStrike" dirty="0" smtClean="0">
                <a:solidFill>
                  <a:schemeClr val="tx2">
                    <a:lumMod val="50000"/>
                  </a:schemeClr>
                </a:solidFill>
                <a:latin typeface="Calibri"/>
              </a:rPr>
              <a:t> </a:t>
            </a:r>
            <a:r>
              <a:rPr lang="en-US" sz="1800" b="1" i="1" strike="sngStrike" dirty="0" smtClean="0">
                <a:solidFill>
                  <a:schemeClr val="tx2">
                    <a:lumMod val="50000"/>
                  </a:schemeClr>
                </a:solidFill>
                <a:latin typeface="Calibri"/>
              </a:rPr>
              <a:t>T</a:t>
            </a:r>
            <a:endParaRPr lang="en-US" sz="1800" b="1" i="1" strike="sngStrike" dirty="0">
              <a:solidFill>
                <a:schemeClr val="tx2">
                  <a:lumMod val="50000"/>
                </a:schemeClr>
              </a:solidFill>
              <a:latin typeface="Calibri"/>
            </a:endParaRPr>
          </a:p>
        </p:txBody>
      </p:sp>
      <p:sp>
        <p:nvSpPr>
          <p:cNvPr id="8" name="Rounded Rectangle 7"/>
          <p:cNvSpPr/>
          <p:nvPr/>
        </p:nvSpPr>
        <p:spPr>
          <a:xfrm>
            <a:off x="3798108" y="1256033"/>
            <a:ext cx="1458575" cy="300759"/>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57200" fontAlgn="auto">
              <a:lnSpc>
                <a:spcPct val="100000"/>
              </a:lnSpc>
              <a:spcBef>
                <a:spcPts val="0"/>
              </a:spcBef>
              <a:spcAft>
                <a:spcPts val="0"/>
              </a:spcAft>
            </a:pPr>
            <a:r>
              <a:rPr lang="en-US" sz="1800" dirty="0">
                <a:solidFill>
                  <a:prstClr val="white"/>
                </a:solidFill>
              </a:rPr>
              <a:t>C program</a:t>
            </a:r>
          </a:p>
        </p:txBody>
      </p:sp>
      <p:sp>
        <p:nvSpPr>
          <p:cNvPr id="9" name="Rectangle 8"/>
          <p:cNvSpPr/>
          <p:nvPr/>
        </p:nvSpPr>
        <p:spPr>
          <a:xfrm>
            <a:off x="3303952" y="1700808"/>
            <a:ext cx="2448273"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fontAlgn="auto">
              <a:lnSpc>
                <a:spcPct val="100000"/>
              </a:lnSpc>
              <a:spcBef>
                <a:spcPts val="0"/>
              </a:spcBef>
              <a:spcAft>
                <a:spcPts val="0"/>
              </a:spcAft>
            </a:pPr>
            <a:r>
              <a:rPr lang="en-US" sz="1800" dirty="0" smtClean="0">
                <a:solidFill>
                  <a:prstClr val="white"/>
                </a:solidFill>
              </a:rPr>
              <a:t>Compiler</a:t>
            </a:r>
          </a:p>
          <a:p>
            <a:pPr defTabSz="457200" fontAlgn="auto">
              <a:lnSpc>
                <a:spcPct val="100000"/>
              </a:lnSpc>
              <a:spcBef>
                <a:spcPts val="0"/>
              </a:spcBef>
              <a:spcAft>
                <a:spcPts val="0"/>
              </a:spcAft>
            </a:pPr>
            <a:r>
              <a:rPr lang="en-US" sz="1800" dirty="0" smtClean="0">
                <a:solidFill>
                  <a:prstClr val="white"/>
                </a:solidFill>
              </a:rPr>
              <a:t>(new </a:t>
            </a:r>
            <a:r>
              <a:rPr lang="en-US" sz="1800" dirty="0" err="1" smtClean="0">
                <a:solidFill>
                  <a:prstClr val="white"/>
                </a:solidFill>
              </a:rPr>
              <a:t>gcc</a:t>
            </a:r>
            <a:r>
              <a:rPr lang="en-US" sz="1800" dirty="0" smtClean="0">
                <a:solidFill>
                  <a:prstClr val="white"/>
                </a:solidFill>
              </a:rPr>
              <a:t> backend)</a:t>
            </a:r>
            <a:endParaRPr lang="en-US" sz="1800" dirty="0">
              <a:solidFill>
                <a:prstClr val="white"/>
              </a:solidFill>
            </a:endParaRPr>
          </a:p>
        </p:txBody>
      </p:sp>
      <p:sp>
        <p:nvSpPr>
          <p:cNvPr id="10" name="Rounded Rectangle 9"/>
          <p:cNvSpPr/>
          <p:nvPr/>
        </p:nvSpPr>
        <p:spPr>
          <a:xfrm>
            <a:off x="3130227" y="2420888"/>
            <a:ext cx="2794339" cy="648072"/>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57200" fontAlgn="auto">
              <a:lnSpc>
                <a:spcPct val="100000"/>
              </a:lnSpc>
              <a:spcBef>
                <a:spcPts val="0"/>
              </a:spcBef>
              <a:spcAft>
                <a:spcPts val="0"/>
              </a:spcAft>
            </a:pPr>
            <a:r>
              <a:rPr lang="en-US" sz="1800" dirty="0" err="1">
                <a:solidFill>
                  <a:prstClr val="white"/>
                </a:solidFill>
              </a:rPr>
              <a:t>TinyRAM</a:t>
            </a:r>
            <a:r>
              <a:rPr lang="en-US" sz="1800" dirty="0">
                <a:solidFill>
                  <a:prstClr val="white"/>
                </a:solidFill>
              </a:rPr>
              <a:t> assembly code</a:t>
            </a:r>
          </a:p>
          <a:p>
            <a:pPr defTabSz="457200" fontAlgn="auto">
              <a:lnSpc>
                <a:spcPct val="100000"/>
              </a:lnSpc>
              <a:spcBef>
                <a:spcPts val="0"/>
              </a:spcBef>
              <a:spcAft>
                <a:spcPts val="0"/>
              </a:spcAft>
            </a:pPr>
            <a:r>
              <a:rPr lang="en-US" sz="1800" dirty="0">
                <a:solidFill>
                  <a:prstClr val="white"/>
                </a:solidFill>
              </a:rPr>
              <a:t>(new machine spec.)</a:t>
            </a:r>
          </a:p>
        </p:txBody>
      </p:sp>
      <p:sp>
        <p:nvSpPr>
          <p:cNvPr id="11" name="Rounded Rectangle 10"/>
          <p:cNvSpPr/>
          <p:nvPr/>
        </p:nvSpPr>
        <p:spPr>
          <a:xfrm>
            <a:off x="1742482" y="4100456"/>
            <a:ext cx="1085708" cy="288032"/>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57200" fontAlgn="auto">
              <a:lnSpc>
                <a:spcPct val="100000"/>
              </a:lnSpc>
              <a:spcBef>
                <a:spcPts val="0"/>
              </a:spcBef>
              <a:spcAft>
                <a:spcPts val="0"/>
              </a:spcAft>
            </a:pPr>
            <a:r>
              <a:rPr lang="en-US" sz="1800" dirty="0">
                <a:solidFill>
                  <a:prstClr val="white"/>
                </a:solidFill>
              </a:rPr>
              <a:t>time (</a:t>
            </a:r>
            <a:r>
              <a:rPr lang="en-US" sz="1800" i="1" dirty="0">
                <a:solidFill>
                  <a:prstClr val="white"/>
                </a:solidFill>
              </a:rPr>
              <a:t>T</a:t>
            </a:r>
            <a:r>
              <a:rPr lang="en-US" sz="1800" dirty="0">
                <a:solidFill>
                  <a:prstClr val="white"/>
                </a:solidFill>
              </a:rPr>
              <a:t>)</a:t>
            </a:r>
          </a:p>
        </p:txBody>
      </p:sp>
      <p:sp>
        <p:nvSpPr>
          <p:cNvPr id="13" name="Rectangle 12"/>
          <p:cNvSpPr/>
          <p:nvPr/>
        </p:nvSpPr>
        <p:spPr>
          <a:xfrm>
            <a:off x="1835695" y="5449766"/>
            <a:ext cx="2136237" cy="648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fontAlgn="auto">
              <a:lnSpc>
                <a:spcPct val="100000"/>
              </a:lnSpc>
              <a:spcBef>
                <a:spcPts val="0"/>
              </a:spcBef>
              <a:spcAft>
                <a:spcPts val="0"/>
              </a:spcAft>
            </a:pPr>
            <a:r>
              <a:rPr lang="en-US" sz="1800" dirty="0" err="1" smtClean="0">
                <a:solidFill>
                  <a:prstClr val="white"/>
                </a:solidFill>
              </a:rPr>
              <a:t>Prover</a:t>
            </a:r>
            <a:endParaRPr lang="en-US" sz="1800" dirty="0">
              <a:solidFill>
                <a:prstClr val="white"/>
              </a:solidFill>
            </a:endParaRPr>
          </a:p>
        </p:txBody>
      </p:sp>
      <p:sp>
        <p:nvSpPr>
          <p:cNvPr id="15" name="Rectangle 14"/>
          <p:cNvSpPr/>
          <p:nvPr/>
        </p:nvSpPr>
        <p:spPr>
          <a:xfrm>
            <a:off x="6324194" y="5398457"/>
            <a:ext cx="2136237" cy="648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fontAlgn="auto">
              <a:lnSpc>
                <a:spcPct val="100000"/>
              </a:lnSpc>
              <a:spcBef>
                <a:spcPts val="0"/>
              </a:spcBef>
              <a:spcAft>
                <a:spcPts val="0"/>
              </a:spcAft>
            </a:pPr>
            <a:r>
              <a:rPr lang="en-US" sz="1800" dirty="0" smtClean="0">
                <a:solidFill>
                  <a:prstClr val="white"/>
                </a:solidFill>
              </a:rPr>
              <a:t>Verifier</a:t>
            </a:r>
            <a:endParaRPr lang="en-US" sz="1800" dirty="0">
              <a:solidFill>
                <a:prstClr val="white"/>
              </a:solidFill>
            </a:endParaRPr>
          </a:p>
        </p:txBody>
      </p:sp>
      <p:sp>
        <p:nvSpPr>
          <p:cNvPr id="17" name="Rounded Rectangle 16"/>
          <p:cNvSpPr/>
          <p:nvPr/>
        </p:nvSpPr>
        <p:spPr>
          <a:xfrm>
            <a:off x="235903" y="4100456"/>
            <a:ext cx="1440159" cy="288032"/>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57200" fontAlgn="auto">
              <a:lnSpc>
                <a:spcPct val="100000"/>
              </a:lnSpc>
              <a:spcBef>
                <a:spcPts val="0"/>
              </a:spcBef>
              <a:spcAft>
                <a:spcPts val="0"/>
              </a:spcAft>
            </a:pPr>
            <a:r>
              <a:rPr lang="en-US" sz="1600" dirty="0">
                <a:solidFill>
                  <a:prstClr val="white"/>
                </a:solidFill>
              </a:rPr>
              <a:t>randomness</a:t>
            </a:r>
          </a:p>
        </p:txBody>
      </p:sp>
      <p:cxnSp>
        <p:nvCxnSpPr>
          <p:cNvPr id="18" name="Elbow Connector 17"/>
          <p:cNvCxnSpPr>
            <a:stCxn id="8" idx="2"/>
            <a:endCxn id="9" idx="0"/>
          </p:cNvCxnSpPr>
          <p:nvPr/>
        </p:nvCxnSpPr>
        <p:spPr>
          <a:xfrm rot="16200000" flipH="1">
            <a:off x="4455734" y="1628453"/>
            <a:ext cx="144016" cy="69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9" idx="2"/>
            <a:endCxn id="10" idx="0"/>
          </p:cNvCxnSpPr>
          <p:nvPr/>
        </p:nvCxnSpPr>
        <p:spPr>
          <a:xfrm rot="5400000">
            <a:off x="4455735" y="2348534"/>
            <a:ext cx="144016" cy="69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31" idx="0"/>
            <a:endCxn id="15" idx="0"/>
          </p:cNvCxnSpPr>
          <p:nvPr/>
        </p:nvCxnSpPr>
        <p:spPr>
          <a:xfrm rot="16200000" flipH="1">
            <a:off x="5437779" y="3443923"/>
            <a:ext cx="601304" cy="3307764"/>
          </a:xfrm>
          <a:prstGeom prst="bentConnector3">
            <a:avLst>
              <a:gd name="adj1" fmla="val 5050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7166393" y="1912186"/>
            <a:ext cx="976410" cy="226862"/>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57200" fontAlgn="auto">
              <a:lnSpc>
                <a:spcPct val="100000"/>
              </a:lnSpc>
              <a:spcBef>
                <a:spcPts val="0"/>
              </a:spcBef>
              <a:spcAft>
                <a:spcPts val="0"/>
              </a:spcAft>
            </a:pPr>
            <a:r>
              <a:rPr lang="en-US" sz="1800" dirty="0">
                <a:solidFill>
                  <a:prstClr val="white"/>
                </a:solidFill>
              </a:rPr>
              <a:t>data</a:t>
            </a:r>
          </a:p>
        </p:txBody>
      </p:sp>
      <p:sp>
        <p:nvSpPr>
          <p:cNvPr id="28" name="Rectangle 27"/>
          <p:cNvSpPr/>
          <p:nvPr/>
        </p:nvSpPr>
        <p:spPr>
          <a:xfrm>
            <a:off x="7150225" y="2240868"/>
            <a:ext cx="992578"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fontAlgn="auto">
              <a:lnSpc>
                <a:spcPct val="100000"/>
              </a:lnSpc>
              <a:spcBef>
                <a:spcPts val="0"/>
              </a:spcBef>
              <a:spcAft>
                <a:spcPts val="0"/>
              </a:spcAft>
            </a:pPr>
            <a:r>
              <a:rPr lang="en-US" sz="1600" dirty="0" smtClean="0">
                <a:solidFill>
                  <a:prstClr val="white"/>
                </a:solidFill>
              </a:rPr>
              <a:t>function</a:t>
            </a:r>
            <a:endParaRPr lang="en-US" sz="1600" dirty="0">
              <a:solidFill>
                <a:prstClr val="white"/>
              </a:solidFill>
            </a:endParaRPr>
          </a:p>
        </p:txBody>
      </p:sp>
      <p:sp>
        <p:nvSpPr>
          <p:cNvPr id="29" name="TextBox 28"/>
          <p:cNvSpPr txBox="1"/>
          <p:nvPr/>
        </p:nvSpPr>
        <p:spPr>
          <a:xfrm>
            <a:off x="6934200" y="1450521"/>
            <a:ext cx="1286197" cy="461665"/>
          </a:xfrm>
          <a:prstGeom prst="rect">
            <a:avLst/>
          </a:prstGeom>
          <a:noFill/>
        </p:spPr>
        <p:txBody>
          <a:bodyPr wrap="square" rtlCol="0">
            <a:spAutoFit/>
          </a:bodyPr>
          <a:lstStyle/>
          <a:p>
            <a:pPr defTabSz="457200" fontAlgn="auto">
              <a:lnSpc>
                <a:spcPct val="100000"/>
              </a:lnSpc>
              <a:spcBef>
                <a:spcPts val="0"/>
              </a:spcBef>
              <a:spcAft>
                <a:spcPts val="0"/>
              </a:spcAft>
            </a:pPr>
            <a:r>
              <a:rPr lang="en-US" sz="2400" b="1" dirty="0" smtClean="0">
                <a:solidFill>
                  <a:prstClr val="black"/>
                </a:solidFill>
                <a:latin typeface="Calibri"/>
              </a:rPr>
              <a:t>Legend</a:t>
            </a:r>
            <a:endParaRPr lang="en-US" sz="2400" dirty="0">
              <a:solidFill>
                <a:prstClr val="black"/>
              </a:solidFill>
              <a:latin typeface="Calibri"/>
            </a:endParaRPr>
          </a:p>
        </p:txBody>
      </p:sp>
      <p:sp>
        <p:nvSpPr>
          <p:cNvPr id="31" name="Rectangle 30"/>
          <p:cNvSpPr/>
          <p:nvPr/>
        </p:nvSpPr>
        <p:spPr>
          <a:xfrm>
            <a:off x="3669105" y="4797153"/>
            <a:ext cx="830887" cy="216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fontAlgn="auto">
              <a:lnSpc>
                <a:spcPct val="100000"/>
              </a:lnSpc>
              <a:spcBef>
                <a:spcPts val="0"/>
              </a:spcBef>
              <a:spcAft>
                <a:spcPts val="0"/>
              </a:spcAft>
            </a:pPr>
            <a:endParaRPr lang="en-US" sz="1800">
              <a:solidFill>
                <a:prstClr val="white"/>
              </a:solidFill>
            </a:endParaRPr>
          </a:p>
        </p:txBody>
      </p:sp>
      <p:sp>
        <p:nvSpPr>
          <p:cNvPr id="32" name="TextBox 31"/>
          <p:cNvSpPr txBox="1"/>
          <p:nvPr/>
        </p:nvSpPr>
        <p:spPr>
          <a:xfrm>
            <a:off x="5220072" y="6300028"/>
            <a:ext cx="3380016" cy="369332"/>
          </a:xfrm>
          <a:prstGeom prst="rect">
            <a:avLst/>
          </a:prstGeom>
          <a:noFill/>
        </p:spPr>
        <p:txBody>
          <a:bodyPr wrap="square" rtlCol="0">
            <a:spAutoFit/>
          </a:bodyPr>
          <a:lstStyle/>
          <a:p>
            <a:pPr algn="l" defTabSz="457200" fontAlgn="auto">
              <a:lnSpc>
                <a:spcPct val="100000"/>
              </a:lnSpc>
              <a:spcBef>
                <a:spcPts val="0"/>
              </a:spcBef>
              <a:spcAft>
                <a:spcPts val="0"/>
              </a:spcAft>
            </a:pPr>
            <a:r>
              <a:rPr lang="en-US" sz="1800" b="1" dirty="0" smtClean="0">
                <a:solidFill>
                  <a:prstClr val="black"/>
                </a:solidFill>
                <a:latin typeface="Calibri"/>
              </a:rPr>
              <a:t>Cost </a:t>
            </a:r>
            <a:r>
              <a:rPr lang="en-US" sz="1800" dirty="0">
                <a:solidFill>
                  <a:prstClr val="black"/>
                </a:solidFill>
                <a:latin typeface="Calibri"/>
              </a:rPr>
              <a:t>≈</a:t>
            </a:r>
            <a:r>
              <a:rPr lang="en-US" sz="1800" b="1" dirty="0" smtClean="0">
                <a:solidFill>
                  <a:prstClr val="black"/>
                </a:solidFill>
                <a:latin typeface="Calibri"/>
              </a:rPr>
              <a:t> poly(</a:t>
            </a:r>
            <a:r>
              <a:rPr lang="en-US" sz="1800" b="1" i="1" dirty="0" smtClean="0">
                <a:solidFill>
                  <a:prstClr val="black"/>
                </a:solidFill>
                <a:latin typeface="Calibri"/>
              </a:rPr>
              <a:t>S</a:t>
            </a:r>
            <a:r>
              <a:rPr lang="en-US" sz="1800" b="1" dirty="0" smtClean="0">
                <a:solidFill>
                  <a:prstClr val="black"/>
                </a:solidFill>
                <a:latin typeface="Calibri"/>
              </a:rPr>
              <a:t>) + poly log </a:t>
            </a:r>
            <a:r>
              <a:rPr lang="en-US" sz="1800" b="1" i="1" dirty="0" smtClean="0">
                <a:solidFill>
                  <a:prstClr val="black"/>
                </a:solidFill>
                <a:latin typeface="Calibri"/>
              </a:rPr>
              <a:t>T</a:t>
            </a:r>
            <a:endParaRPr lang="en-US" sz="1800" b="1" i="1" dirty="0">
              <a:solidFill>
                <a:prstClr val="black"/>
              </a:solidFill>
              <a:latin typeface="Calibri"/>
            </a:endParaRPr>
          </a:p>
        </p:txBody>
      </p:sp>
      <p:sp>
        <p:nvSpPr>
          <p:cNvPr id="33" name="Rounded Rectangle 32"/>
          <p:cNvSpPr/>
          <p:nvPr/>
        </p:nvSpPr>
        <p:spPr>
          <a:xfrm>
            <a:off x="2972206" y="3861048"/>
            <a:ext cx="3111962" cy="648072"/>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57200" fontAlgn="auto">
              <a:lnSpc>
                <a:spcPct val="100000"/>
              </a:lnSpc>
              <a:spcBef>
                <a:spcPts val="0"/>
              </a:spcBef>
              <a:spcAft>
                <a:spcPts val="0"/>
              </a:spcAft>
            </a:pPr>
            <a:r>
              <a:rPr lang="en-US" sz="1800" dirty="0" smtClean="0">
                <a:solidFill>
                  <a:prstClr val="white"/>
                </a:solidFill>
              </a:rPr>
              <a:t>Algebraic Constraint Satisfaction Problem</a:t>
            </a:r>
          </a:p>
        </p:txBody>
      </p:sp>
      <p:cxnSp>
        <p:nvCxnSpPr>
          <p:cNvPr id="34" name="Elbow Connector 33"/>
          <p:cNvCxnSpPr>
            <a:stCxn id="10" idx="2"/>
            <a:endCxn id="39" idx="0"/>
          </p:cNvCxnSpPr>
          <p:nvPr/>
        </p:nvCxnSpPr>
        <p:spPr>
          <a:xfrm rot="16200000" flipH="1">
            <a:off x="4426614" y="3169742"/>
            <a:ext cx="202258" cy="69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33" idx="2"/>
            <a:endCxn id="31" idx="0"/>
          </p:cNvCxnSpPr>
          <p:nvPr/>
        </p:nvCxnSpPr>
        <p:spPr>
          <a:xfrm rot="5400000">
            <a:off x="4162352" y="4431317"/>
            <a:ext cx="288033" cy="44363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11" idx="2"/>
            <a:endCxn id="31" idx="0"/>
          </p:cNvCxnSpPr>
          <p:nvPr/>
        </p:nvCxnSpPr>
        <p:spPr>
          <a:xfrm rot="16200000" flipH="1">
            <a:off x="2980610" y="3693213"/>
            <a:ext cx="408665" cy="179921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7" idx="2"/>
            <a:endCxn id="31" idx="0"/>
          </p:cNvCxnSpPr>
          <p:nvPr/>
        </p:nvCxnSpPr>
        <p:spPr>
          <a:xfrm rot="16200000" flipH="1">
            <a:off x="2315934" y="3028537"/>
            <a:ext cx="408665" cy="312856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0" idx="1"/>
            <a:endCxn id="103" idx="0"/>
          </p:cNvCxnSpPr>
          <p:nvPr/>
        </p:nvCxnSpPr>
        <p:spPr>
          <a:xfrm rot="10800000" flipV="1">
            <a:off x="2935115" y="2744924"/>
            <a:ext cx="195113" cy="257997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303953" y="3271218"/>
            <a:ext cx="2448273" cy="373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fontAlgn="auto">
              <a:lnSpc>
                <a:spcPct val="100000"/>
              </a:lnSpc>
              <a:spcBef>
                <a:spcPts val="0"/>
              </a:spcBef>
              <a:spcAft>
                <a:spcPts val="0"/>
              </a:spcAft>
            </a:pPr>
            <a:r>
              <a:rPr lang="en-US" sz="1800" dirty="0" smtClean="0">
                <a:solidFill>
                  <a:prstClr val="white"/>
                </a:solidFill>
              </a:rPr>
              <a:t>ACSP Generator</a:t>
            </a:r>
          </a:p>
        </p:txBody>
      </p:sp>
      <p:cxnSp>
        <p:nvCxnSpPr>
          <p:cNvPr id="40" name="Elbow Connector 39"/>
          <p:cNvCxnSpPr>
            <a:stCxn id="39" idx="2"/>
            <a:endCxn id="33" idx="0"/>
          </p:cNvCxnSpPr>
          <p:nvPr/>
        </p:nvCxnSpPr>
        <p:spPr>
          <a:xfrm rot="16200000" flipH="1">
            <a:off x="4420126" y="3752987"/>
            <a:ext cx="216024" cy="9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132903" y="2667000"/>
            <a:ext cx="1729961" cy="369332"/>
          </a:xfrm>
          <a:prstGeom prst="rect">
            <a:avLst/>
          </a:prstGeom>
          <a:noFill/>
        </p:spPr>
        <p:txBody>
          <a:bodyPr wrap="none" rtlCol="0">
            <a:spAutoFit/>
          </a:bodyPr>
          <a:lstStyle/>
          <a:p>
            <a:pPr algn="l" defTabSz="457200" fontAlgn="auto">
              <a:lnSpc>
                <a:spcPct val="100000"/>
              </a:lnSpc>
              <a:spcBef>
                <a:spcPts val="0"/>
              </a:spcBef>
              <a:spcAft>
                <a:spcPts val="0"/>
              </a:spcAft>
            </a:pPr>
            <a:r>
              <a:rPr lang="en-US" sz="1800" i="1" dirty="0" smtClean="0">
                <a:solidFill>
                  <a:prstClr val="black"/>
                </a:solidFill>
                <a:latin typeface="Calibri"/>
              </a:rPr>
              <a:t>T</a:t>
            </a:r>
            <a:r>
              <a:rPr lang="en-US" sz="1800" dirty="0" smtClean="0">
                <a:solidFill>
                  <a:prstClr val="black"/>
                </a:solidFill>
                <a:latin typeface="Calibri"/>
              </a:rPr>
              <a:t> – running time</a:t>
            </a:r>
            <a:endParaRPr lang="en-US" sz="1800" dirty="0">
              <a:solidFill>
                <a:prstClr val="black"/>
              </a:solidFill>
              <a:latin typeface="Calibri"/>
            </a:endParaRPr>
          </a:p>
        </p:txBody>
      </p:sp>
      <p:sp>
        <p:nvSpPr>
          <p:cNvPr id="42" name="TextBox 41"/>
          <p:cNvSpPr txBox="1"/>
          <p:nvPr/>
        </p:nvSpPr>
        <p:spPr>
          <a:xfrm>
            <a:off x="7146942" y="2983468"/>
            <a:ext cx="1706686" cy="369332"/>
          </a:xfrm>
          <a:prstGeom prst="rect">
            <a:avLst/>
          </a:prstGeom>
          <a:noFill/>
        </p:spPr>
        <p:txBody>
          <a:bodyPr wrap="none" rtlCol="0">
            <a:spAutoFit/>
          </a:bodyPr>
          <a:lstStyle/>
          <a:p>
            <a:pPr algn="l" defTabSz="457200" fontAlgn="auto">
              <a:lnSpc>
                <a:spcPct val="100000"/>
              </a:lnSpc>
              <a:spcBef>
                <a:spcPts val="0"/>
              </a:spcBef>
              <a:spcAft>
                <a:spcPts val="0"/>
              </a:spcAft>
            </a:pPr>
            <a:r>
              <a:rPr lang="en-US" sz="1800" i="1" dirty="0">
                <a:solidFill>
                  <a:prstClr val="black"/>
                </a:solidFill>
                <a:latin typeface="Calibri"/>
              </a:rPr>
              <a:t>S</a:t>
            </a:r>
            <a:r>
              <a:rPr lang="en-US" sz="1800" dirty="0" smtClean="0">
                <a:solidFill>
                  <a:prstClr val="black"/>
                </a:solidFill>
                <a:latin typeface="Calibri"/>
              </a:rPr>
              <a:t> – program size</a:t>
            </a:r>
            <a:endParaRPr lang="en-US" sz="1800" dirty="0">
              <a:solidFill>
                <a:prstClr val="black"/>
              </a:solidFill>
              <a:latin typeface="Calibri"/>
            </a:endParaRPr>
          </a:p>
        </p:txBody>
      </p:sp>
      <p:grpSp>
        <p:nvGrpSpPr>
          <p:cNvPr id="84" name="Group 83"/>
          <p:cNvGrpSpPr/>
          <p:nvPr/>
        </p:nvGrpSpPr>
        <p:grpSpPr>
          <a:xfrm>
            <a:off x="3971932" y="5398456"/>
            <a:ext cx="2352668" cy="262791"/>
            <a:chOff x="3971932" y="5398456"/>
            <a:chExt cx="2352668" cy="262791"/>
          </a:xfrm>
        </p:grpSpPr>
        <p:sp>
          <p:nvSpPr>
            <p:cNvPr id="14" name="Rounded Rectangle 13"/>
            <p:cNvSpPr/>
            <p:nvPr/>
          </p:nvSpPr>
          <p:spPr>
            <a:xfrm>
              <a:off x="4710427" y="5398456"/>
              <a:ext cx="1157716" cy="262791"/>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57200" fontAlgn="auto">
                <a:lnSpc>
                  <a:spcPct val="100000"/>
                </a:lnSpc>
                <a:spcBef>
                  <a:spcPts val="0"/>
                </a:spcBef>
                <a:spcAft>
                  <a:spcPts val="0"/>
                </a:spcAft>
              </a:pPr>
              <a:r>
                <a:rPr lang="en-US" sz="1800" dirty="0" smtClean="0">
                  <a:solidFill>
                    <a:prstClr val="white"/>
                  </a:solidFill>
                </a:rPr>
                <a:t>output</a:t>
              </a:r>
              <a:endParaRPr lang="en-US" sz="1800" dirty="0">
                <a:solidFill>
                  <a:prstClr val="white"/>
                </a:solidFill>
              </a:endParaRPr>
            </a:p>
          </p:txBody>
        </p:sp>
        <p:cxnSp>
          <p:nvCxnSpPr>
            <p:cNvPr id="60" name="Straight Arrow Connector 59"/>
            <p:cNvCxnSpPr>
              <a:stCxn id="14" idx="3"/>
            </p:cNvCxnSpPr>
            <p:nvPr/>
          </p:nvCxnSpPr>
          <p:spPr>
            <a:xfrm flipV="1">
              <a:off x="5868143" y="5529851"/>
              <a:ext cx="456457" cy="1"/>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endCxn id="14" idx="1"/>
            </p:cNvCxnSpPr>
            <p:nvPr/>
          </p:nvCxnSpPr>
          <p:spPr>
            <a:xfrm>
              <a:off x="3971932" y="5529851"/>
              <a:ext cx="738495" cy="1"/>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3971932" y="5877272"/>
            <a:ext cx="2352668" cy="252028"/>
            <a:chOff x="3971932" y="5877272"/>
            <a:chExt cx="2352668" cy="252028"/>
          </a:xfrm>
        </p:grpSpPr>
        <p:sp>
          <p:nvSpPr>
            <p:cNvPr id="16" name="Rounded Rectangle 15"/>
            <p:cNvSpPr/>
            <p:nvPr/>
          </p:nvSpPr>
          <p:spPr>
            <a:xfrm>
              <a:off x="4716015" y="5877272"/>
              <a:ext cx="1157716" cy="252028"/>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57200" fontAlgn="auto">
                <a:lnSpc>
                  <a:spcPct val="100000"/>
                </a:lnSpc>
                <a:spcBef>
                  <a:spcPts val="0"/>
                </a:spcBef>
                <a:spcAft>
                  <a:spcPts val="0"/>
                </a:spcAft>
              </a:pPr>
              <a:r>
                <a:rPr lang="en-US" sz="1800" dirty="0" smtClean="0">
                  <a:solidFill>
                    <a:prstClr val="white"/>
                  </a:solidFill>
                </a:rPr>
                <a:t>proof</a:t>
              </a:r>
              <a:endParaRPr lang="en-US" sz="1800" dirty="0">
                <a:solidFill>
                  <a:prstClr val="white"/>
                </a:solidFill>
              </a:endParaRPr>
            </a:p>
          </p:txBody>
        </p:sp>
        <p:cxnSp>
          <p:nvCxnSpPr>
            <p:cNvPr id="51" name="Straight Arrow Connector 50"/>
            <p:cNvCxnSpPr/>
            <p:nvPr/>
          </p:nvCxnSpPr>
          <p:spPr>
            <a:xfrm>
              <a:off x="5873732" y="6000750"/>
              <a:ext cx="450868"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endCxn id="16" idx="1"/>
            </p:cNvCxnSpPr>
            <p:nvPr/>
          </p:nvCxnSpPr>
          <p:spPr>
            <a:xfrm>
              <a:off x="3971932" y="6003286"/>
              <a:ext cx="744083"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nvGrpSpPr>
        <p:grpSpPr>
          <a:xfrm>
            <a:off x="251519" y="5557777"/>
            <a:ext cx="1584176" cy="432048"/>
            <a:chOff x="251519" y="5557777"/>
            <a:chExt cx="1584176" cy="432048"/>
          </a:xfrm>
        </p:grpSpPr>
        <p:sp>
          <p:nvSpPr>
            <p:cNvPr id="12" name="Rounded Rectangle 11"/>
            <p:cNvSpPr/>
            <p:nvPr/>
          </p:nvSpPr>
          <p:spPr>
            <a:xfrm>
              <a:off x="251519" y="5557777"/>
              <a:ext cx="1157716" cy="432048"/>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57200" fontAlgn="auto">
                <a:lnSpc>
                  <a:spcPct val="100000"/>
                </a:lnSpc>
                <a:spcBef>
                  <a:spcPts val="0"/>
                </a:spcBef>
                <a:spcAft>
                  <a:spcPts val="0"/>
                </a:spcAft>
              </a:pPr>
              <a:r>
                <a:rPr lang="en-US" sz="1800" dirty="0">
                  <a:solidFill>
                    <a:prstClr val="white"/>
                  </a:solidFill>
                </a:rPr>
                <a:t>input</a:t>
              </a:r>
            </a:p>
          </p:txBody>
        </p:sp>
        <p:cxnSp>
          <p:nvCxnSpPr>
            <p:cNvPr id="77" name="Straight Arrow Connector 76"/>
            <p:cNvCxnSpPr>
              <a:stCxn id="12" idx="3"/>
              <a:endCxn id="13" idx="1"/>
            </p:cNvCxnSpPr>
            <p:nvPr/>
          </p:nvCxnSpPr>
          <p:spPr>
            <a:xfrm>
              <a:off x="1409235" y="5773801"/>
              <a:ext cx="426460" cy="1"/>
            </a:xfrm>
            <a:prstGeom prst="straightConnector1">
              <a:avLst/>
            </a:prstGeom>
            <a:solidFill>
              <a:schemeClr val="accent2">
                <a:lumMod val="75000"/>
              </a:schemeClr>
            </a:solidFill>
            <a:ln>
              <a:solidFill>
                <a:srgbClr val="2D5DAD"/>
              </a:solidFill>
              <a:headEnd type="none" w="med" len="med"/>
              <a:tailEnd type="arrow" w="med" len="med"/>
            </a:ln>
          </p:spPr>
          <p:style>
            <a:lnRef idx="2">
              <a:schemeClr val="accent2">
                <a:shade val="50000"/>
              </a:schemeClr>
            </a:lnRef>
            <a:fillRef idx="1">
              <a:schemeClr val="accent2"/>
            </a:fillRef>
            <a:effectRef idx="0">
              <a:schemeClr val="accent2"/>
            </a:effectRef>
            <a:fontRef idx="minor">
              <a:schemeClr val="lt1"/>
            </a:fontRef>
          </p:style>
        </p:cxnSp>
      </p:grpSp>
      <p:grpSp>
        <p:nvGrpSpPr>
          <p:cNvPr id="88" name="Group 87"/>
          <p:cNvGrpSpPr/>
          <p:nvPr/>
        </p:nvGrpSpPr>
        <p:grpSpPr>
          <a:xfrm>
            <a:off x="251519" y="6046528"/>
            <a:ext cx="1584176" cy="483357"/>
            <a:chOff x="251519" y="5506468"/>
            <a:chExt cx="1584176" cy="483357"/>
          </a:xfrm>
        </p:grpSpPr>
        <p:sp>
          <p:nvSpPr>
            <p:cNvPr id="89" name="Rounded Rectangle 88"/>
            <p:cNvSpPr/>
            <p:nvPr/>
          </p:nvSpPr>
          <p:spPr>
            <a:xfrm>
              <a:off x="251519" y="5557777"/>
              <a:ext cx="1157716" cy="432048"/>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57200" fontAlgn="auto">
                <a:lnSpc>
                  <a:spcPct val="100000"/>
                </a:lnSpc>
                <a:spcBef>
                  <a:spcPts val="0"/>
                </a:spcBef>
                <a:spcAft>
                  <a:spcPts val="0"/>
                </a:spcAft>
              </a:pPr>
              <a:r>
                <a:rPr lang="en-US" sz="1600" dirty="0">
                  <a:solidFill>
                    <a:prstClr val="white"/>
                  </a:solidFill>
                </a:rPr>
                <a:t>auxiliary</a:t>
              </a:r>
              <a:br>
                <a:rPr lang="en-US" sz="1600" dirty="0">
                  <a:solidFill>
                    <a:prstClr val="white"/>
                  </a:solidFill>
                </a:rPr>
              </a:br>
              <a:r>
                <a:rPr lang="en-US" sz="1600" dirty="0">
                  <a:solidFill>
                    <a:prstClr val="white"/>
                  </a:solidFill>
                </a:rPr>
                <a:t>input</a:t>
              </a:r>
            </a:p>
          </p:txBody>
        </p:sp>
        <p:cxnSp>
          <p:nvCxnSpPr>
            <p:cNvPr id="90" name="Straight Arrow Connector 89"/>
            <p:cNvCxnSpPr>
              <a:stCxn id="89" idx="3"/>
            </p:cNvCxnSpPr>
            <p:nvPr/>
          </p:nvCxnSpPr>
          <p:spPr>
            <a:xfrm flipV="1">
              <a:off x="1409235" y="5506468"/>
              <a:ext cx="426460" cy="26733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pic>
        <p:nvPicPr>
          <p:cNvPr id="92" name="Picture 91"/>
          <p:cNvPicPr>
            <a:picLocks noChangeAspect="1"/>
          </p:cNvPicPr>
          <p:nvPr/>
        </p:nvPicPr>
        <p:blipFill rotWithShape="1">
          <a:blip r:embed="rId2" cstate="print">
            <a:extLst>
              <a:ext uri="{28A0092B-C50C-407E-A947-70E740481C1C}">
                <a14:useLocalDpi xmlns:a14="http://schemas.microsoft.com/office/drawing/2010/main" val="0"/>
              </a:ext>
            </a:extLst>
          </a:blip>
          <a:srcRect t="19246" r="50000" b="37229"/>
          <a:stretch/>
        </p:blipFill>
        <p:spPr>
          <a:xfrm>
            <a:off x="5667553" y="672860"/>
            <a:ext cx="1750639" cy="101791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3" name="Picture 92"/>
          <p:cNvPicPr>
            <a:picLocks noChangeAspect="1"/>
          </p:cNvPicPr>
          <p:nvPr/>
        </p:nvPicPr>
        <p:blipFill rotWithShape="1">
          <a:blip r:embed="rId2" cstate="print">
            <a:extLst>
              <a:ext uri="{28A0092B-C50C-407E-A947-70E740481C1C}">
                <a14:useLocalDpi xmlns:a14="http://schemas.microsoft.com/office/drawing/2010/main" val="0"/>
              </a:ext>
            </a:extLst>
          </a:blip>
          <a:srcRect l="62570"/>
          <a:stretch/>
        </p:blipFill>
        <p:spPr>
          <a:xfrm>
            <a:off x="6052900" y="1843168"/>
            <a:ext cx="942031" cy="19683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4" name="Picture 93"/>
          <p:cNvPicPr>
            <a:picLocks noChangeAspect="1"/>
          </p:cNvPicPr>
          <p:nvPr/>
        </p:nvPicPr>
        <p:blipFill rotWithShape="1">
          <a:blip r:embed="rId3" cstate="print">
            <a:extLst>
              <a:ext uri="{28A0092B-C50C-407E-A947-70E740481C1C}">
                <a14:useLocalDpi xmlns:a14="http://schemas.microsoft.com/office/drawing/2010/main" val="0"/>
              </a:ext>
            </a:extLst>
          </a:blip>
          <a:srcRect r="70079"/>
          <a:stretch/>
        </p:blipFill>
        <p:spPr>
          <a:xfrm>
            <a:off x="5947356" y="3338863"/>
            <a:ext cx="968773" cy="136303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3" name="Rectangle 102"/>
          <p:cNvSpPr/>
          <p:nvPr/>
        </p:nvSpPr>
        <p:spPr>
          <a:xfrm>
            <a:off x="2053878" y="5324896"/>
            <a:ext cx="1762472" cy="34079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fontAlgn="auto">
              <a:lnSpc>
                <a:spcPct val="100000"/>
              </a:lnSpc>
              <a:spcBef>
                <a:spcPts val="0"/>
              </a:spcBef>
              <a:spcAft>
                <a:spcPts val="0"/>
              </a:spcAft>
            </a:pPr>
            <a:r>
              <a:rPr lang="en-US" sz="1400" dirty="0" err="1">
                <a:solidFill>
                  <a:prstClr val="white"/>
                </a:solidFill>
              </a:rPr>
              <a:t>TinyRAM</a:t>
            </a:r>
            <a:r>
              <a:rPr lang="en-US" sz="1400" dirty="0">
                <a:solidFill>
                  <a:prstClr val="white"/>
                </a:solidFill>
              </a:rPr>
              <a:t> interpreter</a:t>
            </a:r>
          </a:p>
        </p:txBody>
      </p:sp>
      <p:sp>
        <p:nvSpPr>
          <p:cNvPr id="52" name="TextBox 51"/>
          <p:cNvSpPr txBox="1"/>
          <p:nvPr/>
        </p:nvSpPr>
        <p:spPr>
          <a:xfrm>
            <a:off x="32870" y="1917908"/>
            <a:ext cx="3005430" cy="2015936"/>
          </a:xfrm>
          <a:prstGeom prst="rect">
            <a:avLst/>
          </a:prstGeom>
          <a:noFill/>
        </p:spPr>
        <p:txBody>
          <a:bodyPr wrap="square" rtlCol="0">
            <a:spAutoFit/>
          </a:bodyPr>
          <a:lstStyle/>
          <a:p>
            <a:pPr algn="l" defTabSz="457200" fontAlgn="auto">
              <a:lnSpc>
                <a:spcPct val="100000"/>
              </a:lnSpc>
              <a:spcBef>
                <a:spcPts val="0"/>
              </a:spcBef>
              <a:spcAft>
                <a:spcPts val="0"/>
              </a:spcAft>
            </a:pPr>
            <a:r>
              <a:rPr lang="en-US" sz="1800" b="1" dirty="0" smtClean="0">
                <a:solidFill>
                  <a:srgbClr val="1765AE"/>
                </a:solidFill>
                <a:latin typeface="Calibri"/>
              </a:rPr>
              <a:t>preprocessing SNARKs:</a:t>
            </a:r>
            <a:br>
              <a:rPr lang="en-US" sz="1800" b="1" dirty="0" smtClean="0">
                <a:solidFill>
                  <a:srgbClr val="1765AE"/>
                </a:solidFill>
                <a:latin typeface="Calibri"/>
              </a:rPr>
            </a:br>
            <a:r>
              <a:rPr lang="en-US" sz="1800" b="1" dirty="0" smtClean="0">
                <a:solidFill>
                  <a:srgbClr val="1765AE"/>
                </a:solidFill>
                <a:latin typeface="Calibri"/>
              </a:rPr>
              <a:t>   </a:t>
            </a:r>
            <a:r>
              <a:rPr lang="en-US" sz="1800" b="1" i="1" dirty="0" smtClean="0">
                <a:solidFill>
                  <a:srgbClr val="1765AE"/>
                </a:solidFill>
                <a:latin typeface="Calibri"/>
              </a:rPr>
              <a:t>T</a:t>
            </a:r>
            <a:r>
              <a:rPr lang="en-US" sz="1800" b="1" dirty="0" smtClean="0">
                <a:solidFill>
                  <a:srgbClr val="1765AE"/>
                </a:solidFill>
                <a:latin typeface="Calibri"/>
              </a:rPr>
              <a:t> </a:t>
            </a:r>
            <a:r>
              <a:rPr lang="en-US" sz="1800" b="1" dirty="0">
                <a:solidFill>
                  <a:srgbClr val="1765AE"/>
                </a:solidFill>
                <a:latin typeface="Calibri"/>
              </a:rPr>
              <a:t>∙ </a:t>
            </a:r>
            <a:r>
              <a:rPr lang="en-US" sz="1800" b="1" dirty="0" err="1">
                <a:solidFill>
                  <a:srgbClr val="1765AE"/>
                </a:solidFill>
                <a:latin typeface="Calibri"/>
              </a:rPr>
              <a:t>polylog</a:t>
            </a:r>
            <a:r>
              <a:rPr lang="en-US" sz="1800" b="1" dirty="0">
                <a:solidFill>
                  <a:srgbClr val="1765AE"/>
                </a:solidFill>
                <a:latin typeface="Calibri"/>
              </a:rPr>
              <a:t> </a:t>
            </a:r>
            <a:r>
              <a:rPr lang="en-US" sz="1800" b="1" i="1" dirty="0">
                <a:solidFill>
                  <a:srgbClr val="1765AE"/>
                </a:solidFill>
                <a:latin typeface="Calibri"/>
              </a:rPr>
              <a:t>T</a:t>
            </a:r>
          </a:p>
          <a:p>
            <a:pPr algn="l" defTabSz="457200" fontAlgn="auto">
              <a:lnSpc>
                <a:spcPct val="100000"/>
              </a:lnSpc>
              <a:spcBef>
                <a:spcPts val="0"/>
              </a:spcBef>
              <a:spcAft>
                <a:spcPts val="0"/>
              </a:spcAft>
            </a:pPr>
            <a:r>
              <a:rPr lang="en-US" sz="1600" b="1" dirty="0" smtClean="0">
                <a:solidFill>
                  <a:srgbClr val="1765AE"/>
                </a:solidFill>
                <a:latin typeface="Calibri"/>
              </a:rPr>
              <a:t>Public </a:t>
            </a:r>
            <a:r>
              <a:rPr lang="en-US" sz="1600" b="1" dirty="0">
                <a:solidFill>
                  <a:srgbClr val="1765AE"/>
                </a:solidFill>
                <a:latin typeface="Calibri"/>
              </a:rPr>
              <a:t>proving key is a </a:t>
            </a:r>
            <a:r>
              <a:rPr lang="en-US" sz="1600" b="1" dirty="0" smtClean="0">
                <a:solidFill>
                  <a:srgbClr val="1765AE"/>
                </a:solidFill>
                <a:latin typeface="Calibri"/>
              </a:rPr>
              <a:t>“template” of a correct computation.</a:t>
            </a:r>
            <a:r>
              <a:rPr lang="en-US" sz="1800" b="1" dirty="0" smtClean="0">
                <a:solidFill>
                  <a:srgbClr val="1765AE"/>
                </a:solidFill>
                <a:latin typeface="Calibri"/>
              </a:rPr>
              <a:t/>
            </a:r>
            <a:br>
              <a:rPr lang="en-US" sz="1800" b="1" dirty="0" smtClean="0">
                <a:solidFill>
                  <a:srgbClr val="1765AE"/>
                </a:solidFill>
                <a:latin typeface="Calibri"/>
              </a:rPr>
            </a:br>
            <a:endParaRPr lang="en-US" sz="500" b="1" dirty="0" smtClean="0">
              <a:solidFill>
                <a:srgbClr val="1765AE"/>
              </a:solidFill>
              <a:latin typeface="Calibri"/>
            </a:endParaRPr>
          </a:p>
          <a:p>
            <a:pPr algn="l" defTabSz="457200" fontAlgn="auto">
              <a:lnSpc>
                <a:spcPct val="100000"/>
              </a:lnSpc>
              <a:spcBef>
                <a:spcPts val="0"/>
              </a:spcBef>
              <a:spcAft>
                <a:spcPts val="0"/>
              </a:spcAft>
            </a:pPr>
            <a:r>
              <a:rPr lang="en-US" sz="1800" b="1" dirty="0" smtClean="0">
                <a:solidFill>
                  <a:srgbClr val="00B827"/>
                </a:solidFill>
                <a:latin typeface="Calibri"/>
              </a:rPr>
              <a:t>Scalable / PCP-based SNARK:</a:t>
            </a:r>
            <a:br>
              <a:rPr lang="en-US" sz="1800" b="1" dirty="0" smtClean="0">
                <a:solidFill>
                  <a:srgbClr val="00B827"/>
                </a:solidFill>
                <a:latin typeface="Calibri"/>
              </a:rPr>
            </a:br>
            <a:r>
              <a:rPr lang="en-US" sz="1800" b="1" dirty="0" smtClean="0">
                <a:solidFill>
                  <a:srgbClr val="00B827"/>
                </a:solidFill>
                <a:latin typeface="Calibri"/>
              </a:rPr>
              <a:t>  poly(</a:t>
            </a:r>
            <a:r>
              <a:rPr lang="en-US" sz="1800" b="1" i="1" dirty="0" smtClean="0">
                <a:solidFill>
                  <a:srgbClr val="00B827"/>
                </a:solidFill>
                <a:latin typeface="Calibri"/>
              </a:rPr>
              <a:t>S</a:t>
            </a:r>
            <a:r>
              <a:rPr lang="en-US" sz="1800" b="1" dirty="0" smtClean="0">
                <a:solidFill>
                  <a:srgbClr val="00B827"/>
                </a:solidFill>
                <a:latin typeface="Calibri"/>
              </a:rPr>
              <a:t>)</a:t>
            </a:r>
            <a:endParaRPr lang="en-US" sz="1800" b="1" dirty="0">
              <a:solidFill>
                <a:srgbClr val="00B827"/>
              </a:solidFill>
              <a:latin typeface="Calibri"/>
            </a:endParaRPr>
          </a:p>
        </p:txBody>
      </p:sp>
      <p:sp>
        <p:nvSpPr>
          <p:cNvPr id="45" name="Freeform 44"/>
          <p:cNvSpPr/>
          <p:nvPr/>
        </p:nvSpPr>
        <p:spPr bwMode="auto">
          <a:xfrm>
            <a:off x="3067050" y="5102346"/>
            <a:ext cx="1016000" cy="222245"/>
          </a:xfrm>
          <a:custGeom>
            <a:avLst/>
            <a:gdLst>
              <a:gd name="connsiteX0" fmla="*/ 1016000 w 1016000"/>
              <a:gd name="connsiteY0" fmla="*/ 0 h 320675"/>
              <a:gd name="connsiteX1" fmla="*/ 0 w 1016000"/>
              <a:gd name="connsiteY1" fmla="*/ 0 h 320675"/>
              <a:gd name="connsiteX2" fmla="*/ 0 w 1016000"/>
              <a:gd name="connsiteY2" fmla="*/ 320675 h 320675"/>
            </a:gdLst>
            <a:ahLst/>
            <a:cxnLst>
              <a:cxn ang="0">
                <a:pos x="connsiteX0" y="connsiteY0"/>
              </a:cxn>
              <a:cxn ang="0">
                <a:pos x="connsiteX1" y="connsiteY1"/>
              </a:cxn>
              <a:cxn ang="0">
                <a:pos x="connsiteX2" y="connsiteY2"/>
              </a:cxn>
            </a:cxnLst>
            <a:rect l="l" t="t" r="r" b="b"/>
            <a:pathLst>
              <a:path w="1016000" h="320675">
                <a:moveTo>
                  <a:pt x="1016000" y="0"/>
                </a:moveTo>
                <a:lnTo>
                  <a:pt x="0" y="0"/>
                </a:lnTo>
                <a:lnTo>
                  <a:pt x="0" y="320675"/>
                </a:lnTo>
              </a:path>
            </a:pathLst>
          </a:custGeom>
          <a:ln>
            <a:tailEnd type="triangle"/>
          </a:ln>
        </p:spPr>
        <p:style>
          <a:lnRef idx="1">
            <a:schemeClr val="accent1"/>
          </a:lnRef>
          <a:fillRef idx="0">
            <a:schemeClr val="accent1"/>
          </a:fillRef>
          <a:effectRef idx="0">
            <a:schemeClr val="accent1"/>
          </a:effectRef>
          <a:fontRef idx="minor">
            <a:schemeClr val="tx1"/>
          </a:fontRef>
        </p:style>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smtClean="0">
              <a:ln>
                <a:noFill/>
              </a:ln>
              <a:solidFill>
                <a:srgbClr val="A42700"/>
              </a:solidFill>
              <a:effectLst/>
              <a:latin typeface="Arial" charset="0"/>
            </a:endParaRPr>
          </a:p>
        </p:txBody>
      </p:sp>
      <p:pic>
        <p:nvPicPr>
          <p:cNvPr id="91" name="Picture 90"/>
          <p:cNvPicPr>
            <a:picLocks noChangeAspect="1"/>
          </p:cNvPicPr>
          <p:nvPr/>
        </p:nvPicPr>
        <p:blipFill rotWithShape="1">
          <a:blip r:embed="rId4" cstate="print">
            <a:extLst>
              <a:ext uri="{28A0092B-C50C-407E-A947-70E740481C1C}">
                <a14:useLocalDpi xmlns:a14="http://schemas.microsoft.com/office/drawing/2010/main" val="0"/>
              </a:ext>
            </a:extLst>
          </a:blip>
          <a:srcRect l="-11610" t="-5983" b="-2874"/>
          <a:stretch/>
        </p:blipFill>
        <p:spPr>
          <a:xfrm>
            <a:off x="6392175" y="3416061"/>
            <a:ext cx="904912" cy="138109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5" name="Picture 94"/>
          <p:cNvPicPr>
            <a:picLocks noChangeAspect="1"/>
          </p:cNvPicPr>
          <p:nvPr/>
        </p:nvPicPr>
        <p:blipFill rotWithShape="1">
          <a:blip r:embed="rId5" cstate="print">
            <a:extLst>
              <a:ext uri="{28A0092B-C50C-407E-A947-70E740481C1C}">
                <a14:useLocalDpi xmlns:a14="http://schemas.microsoft.com/office/drawing/2010/main" val="0"/>
              </a:ext>
            </a:extLst>
          </a:blip>
          <a:srcRect l="-3320" t="-6938" r="1" b="-8445"/>
          <a:stretch/>
        </p:blipFill>
        <p:spPr>
          <a:xfrm>
            <a:off x="7071870" y="3978543"/>
            <a:ext cx="1778478" cy="10869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96" name="TextBox 95"/>
          <p:cNvSpPr txBox="1"/>
          <p:nvPr/>
        </p:nvSpPr>
        <p:spPr>
          <a:xfrm>
            <a:off x="32870" y="1502302"/>
            <a:ext cx="3005430" cy="369332"/>
          </a:xfrm>
          <a:prstGeom prst="rect">
            <a:avLst/>
          </a:prstGeom>
          <a:noFill/>
        </p:spPr>
        <p:txBody>
          <a:bodyPr wrap="square" rtlCol="0">
            <a:spAutoFit/>
          </a:bodyPr>
          <a:lstStyle/>
          <a:p>
            <a:pPr algn="l" defTabSz="457200" fontAlgn="auto">
              <a:lnSpc>
                <a:spcPct val="100000"/>
              </a:lnSpc>
              <a:spcBef>
                <a:spcPts val="0"/>
              </a:spcBef>
              <a:spcAft>
                <a:spcPts val="0"/>
              </a:spcAft>
            </a:pPr>
            <a:r>
              <a:rPr lang="en-US" sz="1800" b="1" u="sng" dirty="0" smtClean="0">
                <a:solidFill>
                  <a:prstClr val="black"/>
                </a:solidFill>
                <a:latin typeface="Calibri"/>
              </a:rPr>
              <a:t>Setup</a:t>
            </a:r>
            <a:endParaRPr lang="en-US" sz="1800" b="1" dirty="0">
              <a:solidFill>
                <a:srgbClr val="00B827"/>
              </a:solidFill>
              <a:latin typeface="Calibri"/>
            </a:endParaRPr>
          </a:p>
        </p:txBody>
      </p:sp>
    </p:spTree>
    <p:extLst>
      <p:ext uri="{BB962C8B-B14F-4D97-AF65-F5344CB8AC3E}">
        <p14:creationId xmlns:p14="http://schemas.microsoft.com/office/powerpoint/2010/main" val="22357973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left)">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wipe(left)">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wipe(left)">
                                      <p:cBhvr>
                                        <p:cTn id="22" dur="500"/>
                                        <p:tgtEl>
                                          <p:spTgt spid="8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4"/>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nodeType="afterEffect">
                                  <p:stCondLst>
                                    <p:cond delay="500"/>
                                  </p:stCondLst>
                                  <p:childTnLst>
                                    <p:set>
                                      <p:cBhvr>
                                        <p:cTn id="85" dur="1" fill="hold">
                                          <p:stCondLst>
                                            <p:cond delay="0"/>
                                          </p:stCondLst>
                                        </p:cTn>
                                        <p:tgtEl>
                                          <p:spTgt spid="91"/>
                                        </p:tgtEl>
                                        <p:attrNameLst>
                                          <p:attrName>style.visibility</p:attrName>
                                        </p:attrNameLst>
                                      </p:cBhvr>
                                      <p:to>
                                        <p:strVal val="visible"/>
                                      </p:to>
                                    </p:set>
                                  </p:childTnLst>
                                </p:cTn>
                              </p:par>
                            </p:childTnLst>
                          </p:cTn>
                        </p:par>
                        <p:par>
                          <p:cTn id="86" fill="hold">
                            <p:stCondLst>
                              <p:cond delay="500"/>
                            </p:stCondLst>
                            <p:childTnLst>
                              <p:par>
                                <p:cTn id="87" presetID="1" presetClass="entr" presetSubtype="0" fill="hold" nodeType="afterEffect">
                                  <p:stCondLst>
                                    <p:cond delay="500"/>
                                  </p:stCondLst>
                                  <p:childTnLst>
                                    <p:set>
                                      <p:cBhvr>
                                        <p:cTn id="88" dur="1" fill="hold">
                                          <p:stCondLst>
                                            <p:cond delay="0"/>
                                          </p:stCondLst>
                                        </p:cTn>
                                        <p:tgtEl>
                                          <p:spTgt spid="9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animBg="1"/>
      <p:bldP spid="9" grpId="0" animBg="1"/>
      <p:bldP spid="10" grpId="0" animBg="1"/>
      <p:bldP spid="11" grpId="0" animBg="1"/>
      <p:bldP spid="17" grpId="0" animBg="1"/>
      <p:bldP spid="32" grpId="0"/>
      <p:bldP spid="33" grpId="0" animBg="1"/>
      <p:bldP spid="39" grpId="0" animBg="1"/>
      <p:bldP spid="41" grpId="0"/>
      <p:bldP spid="42" grpId="0"/>
      <p:bldP spid="103" grpId="0" animBg="1"/>
      <p:bldP spid="52" grpId="0"/>
      <p:bldP spid="45" grpId="0" animBg="1"/>
      <p:bldP spid="9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zkSNARK</a:t>
            </a:r>
            <a:r>
              <a:rPr lang="en-US" dirty="0" smtClean="0"/>
              <a:t> </a:t>
            </a:r>
            <a:r>
              <a:rPr lang="en-US" u="sng" dirty="0" smtClean="0"/>
              <a:t>backend</a:t>
            </a:r>
            <a:r>
              <a:rPr lang="en-US" dirty="0" smtClean="0"/>
              <a:t> implementations</a:t>
            </a:r>
            <a:endParaRPr lang="en-US" dirty="0"/>
          </a:p>
        </p:txBody>
      </p:sp>
      <p:sp>
        <p:nvSpPr>
          <p:cNvPr id="3" name="Content Placeholder 2"/>
          <p:cNvSpPr>
            <a:spLocks noGrp="1"/>
          </p:cNvSpPr>
          <p:nvPr>
            <p:ph idx="1"/>
          </p:nvPr>
        </p:nvSpPr>
        <p:spPr/>
        <p:txBody>
          <a:bodyPr/>
          <a:lstStyle/>
          <a:p>
            <a:r>
              <a:rPr lang="en-US" sz="2800" dirty="0" smtClean="0"/>
              <a:t>Pinocchio/</a:t>
            </a:r>
            <a:r>
              <a:rPr lang="en-US" sz="2800" dirty="0" err="1" smtClean="0"/>
              <a:t>Geppetto</a:t>
            </a:r>
            <a:r>
              <a:rPr lang="en-US" sz="2800" dirty="0" smtClean="0"/>
              <a:t/>
            </a:r>
            <a:br>
              <a:rPr lang="en-US" sz="2800" dirty="0" smtClean="0"/>
            </a:br>
            <a:r>
              <a:rPr lang="en-US" sz="2800" dirty="0" smtClean="0">
                <a:latin typeface="Courier New" panose="02070309020205020404" pitchFamily="49" charset="0"/>
                <a:cs typeface="Courier New" panose="02070309020205020404" pitchFamily="49" charset="0"/>
              </a:rPr>
              <a:t>https</a:t>
            </a:r>
            <a:r>
              <a:rPr lang="en-US" sz="2800" dirty="0">
                <a:latin typeface="Courier New" panose="02070309020205020404" pitchFamily="49" charset="0"/>
                <a:cs typeface="Courier New" panose="02070309020205020404" pitchFamily="49" charset="0"/>
              </a:rPr>
              <a:t>://</a:t>
            </a:r>
            <a:r>
              <a:rPr lang="en-US" sz="2800" dirty="0" smtClean="0">
                <a:latin typeface="Courier New" panose="02070309020205020404" pitchFamily="49" charset="0"/>
                <a:cs typeface="Courier New" panose="02070309020205020404" pitchFamily="49" charset="0"/>
              </a:rPr>
              <a:t>vc.codeplex.com</a:t>
            </a:r>
            <a:br>
              <a:rPr lang="en-US" sz="2800" dirty="0" smtClean="0">
                <a:latin typeface="Courier New" panose="02070309020205020404" pitchFamily="49" charset="0"/>
                <a:cs typeface="Courier New" panose="02070309020205020404" pitchFamily="49" charset="0"/>
              </a:rPr>
            </a:br>
            <a:r>
              <a:rPr lang="en-US" sz="2800" dirty="0"/>
              <a:t>[PGHR13] [CFHKKNPZ15]</a:t>
            </a:r>
            <a:endParaRPr lang="en-US" sz="2800" dirty="0" smtClean="0">
              <a:latin typeface="Courier New" panose="02070309020205020404" pitchFamily="49" charset="0"/>
              <a:cs typeface="Courier New" panose="02070309020205020404" pitchFamily="49" charset="0"/>
            </a:endParaRPr>
          </a:p>
          <a:p>
            <a:r>
              <a:rPr lang="en-US" sz="2800" dirty="0" err="1" smtClean="0"/>
              <a:t>libsnark</a:t>
            </a:r>
            <a:r>
              <a:rPr lang="en-US" sz="2800" dirty="0" smtClean="0"/>
              <a:t> </a:t>
            </a:r>
            <a:br>
              <a:rPr lang="en-US" sz="2800" dirty="0" smtClean="0"/>
            </a:br>
            <a:r>
              <a:rPr lang="en-US" sz="2800" dirty="0" smtClean="0">
                <a:latin typeface="Courier New" panose="02070309020205020404" pitchFamily="49" charset="0"/>
                <a:cs typeface="Courier New" panose="02070309020205020404" pitchFamily="49" charset="0"/>
              </a:rPr>
              <a:t>github.com/</a:t>
            </a:r>
            <a:r>
              <a:rPr lang="en-US" sz="2800" dirty="0" err="1" smtClean="0">
                <a:latin typeface="Courier New" panose="02070309020205020404" pitchFamily="49" charset="0"/>
                <a:cs typeface="Courier New" panose="02070309020205020404" pitchFamily="49" charset="0"/>
              </a:rPr>
              <a:t>scipr</a:t>
            </a:r>
            <a:r>
              <a:rPr lang="en-US" sz="2800" dirty="0" smtClean="0">
                <a:latin typeface="Courier New" panose="02070309020205020404" pitchFamily="49" charset="0"/>
                <a:cs typeface="Courier New" panose="02070309020205020404" pitchFamily="49" charset="0"/>
              </a:rPr>
              <a:t>-lab/</a:t>
            </a:r>
            <a:r>
              <a:rPr lang="en-US" sz="2800" dirty="0" err="1" smtClean="0">
                <a:latin typeface="Courier New" panose="02070309020205020404" pitchFamily="49" charset="0"/>
                <a:cs typeface="Courier New" panose="02070309020205020404" pitchFamily="49" charset="0"/>
              </a:rPr>
              <a:t>libsnark</a:t>
            </a:r>
            <a:r>
              <a:rPr lang="en-US" sz="2800" dirty="0" smtClean="0">
                <a:latin typeface="Courier New" panose="02070309020205020404" pitchFamily="49" charset="0"/>
                <a:cs typeface="Courier New" panose="02070309020205020404" pitchFamily="49" charset="0"/>
              </a:rPr>
              <a:t/>
            </a:r>
            <a:br>
              <a:rPr lang="en-US" sz="2800" dirty="0" smtClean="0">
                <a:latin typeface="Courier New" panose="02070309020205020404" pitchFamily="49" charset="0"/>
                <a:cs typeface="Courier New" panose="02070309020205020404" pitchFamily="49" charset="0"/>
              </a:rPr>
            </a:br>
            <a:r>
              <a:rPr lang="en-US" sz="2800" dirty="0" smtClean="0"/>
              <a:t>[BCGTV13a] [BCTV14</a:t>
            </a:r>
            <a:r>
              <a:rPr lang="en-US" sz="2000" dirty="0" smtClean="0"/>
              <a:t>crypto</a:t>
            </a:r>
            <a:r>
              <a:rPr lang="en-US" sz="2800" dirty="0" smtClean="0"/>
              <a:t>] </a:t>
            </a:r>
            <a:r>
              <a:rPr lang="en-US" sz="2800" dirty="0"/>
              <a:t>[</a:t>
            </a:r>
            <a:r>
              <a:rPr lang="en-US" sz="2800" dirty="0" smtClean="0"/>
              <a:t>BCTV14</a:t>
            </a:r>
            <a:r>
              <a:rPr lang="en-US" sz="1800" dirty="0" smtClean="0"/>
              <a:t>usenix</a:t>
            </a:r>
            <a:r>
              <a:rPr lang="en-US" sz="2800" dirty="0" smtClean="0"/>
              <a:t>] …</a:t>
            </a:r>
          </a:p>
          <a:p>
            <a:r>
              <a:rPr lang="en-US" sz="2800" dirty="0" err="1" smtClean="0"/>
              <a:t>snarklib</a:t>
            </a:r>
            <a:r>
              <a:rPr lang="en-US" sz="2800" dirty="0" smtClean="0"/>
              <a:t/>
            </a:r>
            <a:br>
              <a:rPr lang="en-US" sz="2800" dirty="0" smtClean="0"/>
            </a:br>
            <a:r>
              <a:rPr lang="en-US" sz="2800" dirty="0" smtClean="0">
                <a:latin typeface="Courier New" panose="02070309020205020404" pitchFamily="49" charset="0"/>
                <a:cs typeface="Courier New" panose="02070309020205020404" pitchFamily="49" charset="0"/>
              </a:rPr>
              <a:t>github.com/</a:t>
            </a:r>
            <a:r>
              <a:rPr lang="en-US" sz="2800" dirty="0" err="1" smtClean="0">
                <a:latin typeface="Courier New" panose="02070309020205020404" pitchFamily="49" charset="0"/>
                <a:cs typeface="Courier New" panose="02070309020205020404" pitchFamily="49" charset="0"/>
              </a:rPr>
              <a:t>jancarlsson</a:t>
            </a:r>
            <a:r>
              <a:rPr lang="en-US" sz="2800" dirty="0" smtClean="0">
                <a:latin typeface="Courier New" panose="02070309020205020404" pitchFamily="49" charset="0"/>
                <a:cs typeface="Courier New" panose="02070309020205020404" pitchFamily="49" charset="0"/>
              </a:rPr>
              <a:t>/</a:t>
            </a:r>
            <a:r>
              <a:rPr lang="en-US" sz="2800" dirty="0" err="1" smtClean="0">
                <a:latin typeface="Courier New" panose="02070309020205020404" pitchFamily="49" charset="0"/>
                <a:cs typeface="Courier New" panose="02070309020205020404" pitchFamily="49" charset="0"/>
              </a:rPr>
              <a:t>snarklib</a:t>
            </a:r>
            <a:r>
              <a:rPr lang="en-US" sz="2800" dirty="0" smtClean="0">
                <a:latin typeface="Courier New" panose="02070309020205020404" pitchFamily="49" charset="0"/>
                <a:cs typeface="Courier New" panose="02070309020205020404" pitchFamily="49" charset="0"/>
              </a:rPr>
              <a:t/>
            </a:r>
            <a:br>
              <a:rPr lang="en-US" sz="2800" dirty="0" smtClean="0">
                <a:latin typeface="Courier New" panose="02070309020205020404" pitchFamily="49" charset="0"/>
                <a:cs typeface="Courier New" panose="02070309020205020404" pitchFamily="49" charset="0"/>
              </a:rPr>
            </a:br>
            <a:r>
              <a:rPr lang="en-US" sz="2400" dirty="0" smtClean="0"/>
              <a:t>(clone of </a:t>
            </a:r>
            <a:r>
              <a:rPr lang="en-US" sz="2400" dirty="0" err="1" smtClean="0"/>
              <a:t>libsnark</a:t>
            </a:r>
            <a:r>
              <a:rPr lang="en-US" sz="2400" dirty="0" smtClean="0"/>
              <a:t> with different C</a:t>
            </a:r>
            <a:r>
              <a:rPr lang="en-US" sz="2400" dirty="0"/>
              <a:t>++ style  </a:t>
            </a:r>
            <a:r>
              <a:rPr lang="en-US" sz="2400" dirty="0" smtClean="0"/>
              <a:t>by “Jan </a:t>
            </a:r>
            <a:r>
              <a:rPr lang="en-US" sz="2400" dirty="0" err="1"/>
              <a:t>Carlsson</a:t>
            </a:r>
            <a:r>
              <a:rPr lang="en-US" sz="2400" dirty="0"/>
              <a:t>”)</a:t>
            </a:r>
            <a:endParaRPr lang="en-US" sz="2800" dirty="0" smtClean="0">
              <a:latin typeface="Courier New" panose="02070309020205020404" pitchFamily="49" charset="0"/>
              <a:cs typeface="Courier New" panose="02070309020205020404" pitchFamily="49" charset="0"/>
            </a:endParaRPr>
          </a:p>
          <a:p>
            <a:pPr marL="0" indent="0">
              <a:buNone/>
            </a:pPr>
            <a:endParaRPr lang="en-US" sz="1600" dirty="0" smtClean="0"/>
          </a:p>
          <a:p>
            <a:pPr marL="0" indent="0">
              <a:buNone/>
            </a:pPr>
            <a:r>
              <a:rPr lang="en-US" sz="2800" dirty="0" smtClean="0"/>
              <a:t>Numerous </a:t>
            </a:r>
            <a:r>
              <a:rPr lang="en-US" sz="2800" u="sng" dirty="0" smtClean="0"/>
              <a:t>frontends</a:t>
            </a:r>
            <a:r>
              <a:rPr lang="en-US" sz="2800" dirty="0" smtClean="0"/>
              <a:t> (some included in the above), to be discussed tomorrow.</a:t>
            </a:r>
          </a:p>
          <a:p>
            <a:endParaRPr lang="en-US" sz="2800" dirty="0"/>
          </a:p>
        </p:txBody>
      </p:sp>
    </p:spTree>
    <p:extLst>
      <p:ext uri="{BB962C8B-B14F-4D97-AF65-F5344CB8AC3E}">
        <p14:creationId xmlns:p14="http://schemas.microsoft.com/office/powerpoint/2010/main" val="853558668"/>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dirty="0" err="1" smtClean="0"/>
              <a:t>libsnark</a:t>
            </a:r>
            <a:r>
              <a:rPr lang="en-US" dirty="0" smtClean="0"/>
              <a:t> </a:t>
            </a:r>
            <a:r>
              <a:rPr lang="en-US" dirty="0" err="1" smtClean="0"/>
              <a:t>backends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8600" y="960418"/>
                <a:ext cx="8763000" cy="5029200"/>
              </a:xfrm>
            </p:spPr>
            <p:txBody>
              <a:bodyPr/>
              <a:lstStyle/>
              <a:p>
                <a:r>
                  <a:rPr lang="en-US" sz="2400" dirty="0" smtClean="0"/>
                  <a:t>[PGHR13] </a:t>
                </a:r>
                <a:r>
                  <a:rPr lang="en-US" sz="2400" dirty="0"/>
                  <a:t>backend with [BCTV14</a:t>
                </a:r>
                <a:r>
                  <a:rPr lang="en-US" sz="1400" dirty="0"/>
                  <a:t>USENIX</a:t>
                </a:r>
                <a:r>
                  <a:rPr lang="en-US" sz="2400" dirty="0" smtClean="0"/>
                  <a:t>] improvements</a:t>
                </a:r>
              </a:p>
              <a:p>
                <a:pPr lvl="1"/>
                <a:r>
                  <a:rPr lang="en-US" sz="2000" dirty="0" err="1" smtClean="0"/>
                  <a:t>speedof</a:t>
                </a:r>
                <a:r>
                  <a:rPr lang="en-US" sz="2000" dirty="0" smtClean="0"/>
                  <a:t> </a:t>
                </a:r>
                <a:r>
                  <a:rPr lang="en-US" sz="2000" dirty="0"/>
                  <a:t>verifier by merging parts of the pairing computation  </a:t>
                </a:r>
                <a:endParaRPr lang="en-US" sz="2000" dirty="0" smtClean="0"/>
              </a:p>
              <a:p>
                <a:pPr lvl="1"/>
                <a:r>
                  <a:rPr lang="en-US" sz="2000" dirty="0" smtClean="0"/>
                  <a:t>reduced verification key size to ~1/3 (when #inputs</a:t>
                </a:r>
                <a14:m>
                  <m:oMath xmlns:m="http://schemas.openxmlformats.org/officeDocument/2006/math">
                    <m:r>
                      <a:rPr lang="en-US" sz="2000" b="0" i="1" smtClean="0">
                        <a:latin typeface="Cambria Math" panose="02040503050406030204" pitchFamily="18" charset="0"/>
                      </a:rPr>
                      <m:t>≪</m:t>
                    </m:r>
                  </m:oMath>
                </a14:m>
                <a:r>
                  <a:rPr lang="en-US" sz="2000" dirty="0" smtClean="0"/>
                  <a:t>#gates)</a:t>
                </a:r>
              </a:p>
              <a:p>
                <a:r>
                  <a:rPr lang="en-US" sz="2400" dirty="0"/>
                  <a:t>Square Span Programs [DFGK14] </a:t>
                </a:r>
                <a:r>
                  <a:rPr lang="en-US" sz="2400" dirty="0" smtClean="0"/>
                  <a:t> backend</a:t>
                </a:r>
              </a:p>
              <a:p>
                <a:r>
                  <a:rPr lang="en-US" sz="2400" dirty="0" smtClean="0"/>
                  <a:t>ADSNARK backend, [BBFR15] backend</a:t>
                </a:r>
              </a:p>
              <a:p>
                <a:r>
                  <a:rPr lang="en-US" sz="2400" dirty="0" smtClean="0"/>
                  <a:t>Tailored libraries for finite fields, ECC, pairings</a:t>
                </a:r>
              </a:p>
              <a:p>
                <a:endParaRPr lang="en-US" sz="1050" dirty="0" smtClean="0"/>
              </a:p>
              <a:p>
                <a:endParaRPr lang="en-US" sz="2400" dirty="0"/>
              </a:p>
              <a:p>
                <a:endParaRPr lang="en-US" sz="2400" dirty="0" smtClean="0"/>
              </a:p>
              <a:p>
                <a:endParaRPr lang="en-US" sz="2400" dirty="0" smtClean="0"/>
              </a:p>
              <a:p>
                <a:pPr marL="0" indent="0">
                  <a:buNone/>
                </a:pPr>
                <a:endParaRPr lang="en-US" sz="2400" dirty="0" smtClean="0"/>
              </a:p>
              <a:p>
                <a:endParaRPr lang="en-US" sz="2400" dirty="0" smtClean="0"/>
              </a:p>
              <a:p>
                <a:r>
                  <a:rPr lang="en-US" sz="2400" dirty="0" smtClean="0"/>
                  <a:t>Full code, MIT license    </a:t>
                </a:r>
                <a:r>
                  <a:rPr lang="en-US" sz="2000" dirty="0" smtClean="0">
                    <a:latin typeface="Courier New" panose="02070309020205020404" pitchFamily="49" charset="0"/>
                    <a:cs typeface="Courier New" panose="02070309020205020404" pitchFamily="49" charset="0"/>
                  </a:rPr>
                  <a:t>github.com/</a:t>
                </a:r>
                <a:r>
                  <a:rPr lang="en-US" sz="2000" dirty="0" err="1" smtClean="0">
                    <a:latin typeface="Courier New" panose="02070309020205020404" pitchFamily="49" charset="0"/>
                    <a:cs typeface="Courier New" panose="02070309020205020404" pitchFamily="49" charset="0"/>
                  </a:rPr>
                  <a:t>scipr</a:t>
                </a:r>
                <a:r>
                  <a:rPr lang="en-US" sz="2000" dirty="0" smtClean="0">
                    <a:latin typeface="Courier New" panose="02070309020205020404" pitchFamily="49" charset="0"/>
                    <a:cs typeface="Courier New" panose="02070309020205020404" pitchFamily="49" charset="0"/>
                  </a:rPr>
                  <a:t>-lab/</a:t>
                </a:r>
                <a:r>
                  <a:rPr lang="en-US" sz="2000" dirty="0" err="1" smtClean="0">
                    <a:latin typeface="Courier New" panose="02070309020205020404" pitchFamily="49" charset="0"/>
                    <a:cs typeface="Courier New" panose="02070309020205020404" pitchFamily="49" charset="0"/>
                  </a:rPr>
                  <a:t>libsnark</a:t>
                </a:r>
                <a:endParaRPr lang="en-US" sz="2400" dirty="0">
                  <a:latin typeface="Courier New" panose="02070309020205020404" pitchFamily="49" charset="0"/>
                  <a:cs typeface="Courier New" panose="02070309020205020404" pitchFamily="49"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600" y="960418"/>
                <a:ext cx="8763000" cy="5029200"/>
              </a:xfrm>
              <a:blipFill rotWithShape="0">
                <a:blip r:embed="rId2"/>
                <a:stretch>
                  <a:fillRect l="-974" t="-848" b="-8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nvPr>
            </p:nvGraphicFramePr>
            <p:xfrm>
              <a:off x="641091" y="3530678"/>
              <a:ext cx="8017041" cy="2270760"/>
            </p:xfrm>
            <a:graphic>
              <a:graphicData uri="http://schemas.openxmlformats.org/drawingml/2006/table">
                <a:tbl>
                  <a:tblPr firstRow="1" bandRow="1">
                    <a:tableStyleId>{2D5ABB26-0587-4C30-8999-92F81FD0307C}</a:tableStyleId>
                  </a:tblPr>
                  <a:tblGrid>
                    <a:gridCol w="2672347"/>
                    <a:gridCol w="2672347"/>
                    <a:gridCol w="2672347"/>
                  </a:tblGrid>
                  <a:tr h="370840">
                    <a:tc>
                      <a:txBody>
                        <a:bodyPr/>
                        <a:lstStyle/>
                        <a:p>
                          <a:r>
                            <a:rPr lang="en-US" sz="1600" dirty="0" smtClean="0"/>
                            <a:t>1M arithmetic gates, </a:t>
                          </a:r>
                          <a:br>
                            <a:rPr lang="en-US" sz="1600" dirty="0" smtClean="0"/>
                          </a:br>
                          <a:r>
                            <a:rPr lang="en-US" sz="1600" dirty="0" smtClean="0"/>
                            <a:t>1000-bit input, desktop PC</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0000"/>
                            <a:lumOff val="40000"/>
                          </a:schemeClr>
                        </a:solidFill>
                      </a:tcPr>
                    </a:tc>
                    <a:tc>
                      <a:txBody>
                        <a:bodyPr/>
                        <a:lstStyle/>
                        <a:p>
                          <a:pPr algn="ctr"/>
                          <a:r>
                            <a:rPr lang="en-US" sz="1600" dirty="0" smtClean="0"/>
                            <a:t>80-bit</a:t>
                          </a:r>
                          <a:r>
                            <a:rPr lang="en-US" sz="1600" baseline="0" dirty="0" smtClean="0"/>
                            <a:t> security</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0000"/>
                            <a:lumOff val="40000"/>
                          </a:schemeClr>
                        </a:solidFill>
                      </a:tcPr>
                    </a:tc>
                    <a:tc>
                      <a:txBody>
                        <a:bodyPr/>
                        <a:lstStyle/>
                        <a:p>
                          <a:pPr algn="ctr"/>
                          <a:r>
                            <a:rPr lang="en-US" sz="1600" dirty="0" smtClean="0"/>
                            <a:t>128-bit</a:t>
                          </a:r>
                          <a:r>
                            <a:rPr lang="en-US" sz="1600" baseline="0" dirty="0" smtClean="0"/>
                            <a:t> security</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0000"/>
                            <a:lumOff val="40000"/>
                          </a:schemeClr>
                        </a:solidFill>
                      </a:tcPr>
                    </a:tc>
                  </a:tr>
                  <a:tr h="370840">
                    <a:tc>
                      <a:txBody>
                        <a:bodyPr/>
                        <a:lstStyle/>
                        <a:p>
                          <a:r>
                            <a:rPr lang="en-US" sz="1600" dirty="0" smtClean="0"/>
                            <a:t>Generator</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97 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117 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dirty="0" smtClean="0"/>
                            <a:t>Prover</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115 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147</a:t>
                          </a:r>
                          <a:r>
                            <a:rPr lang="en-US" sz="1600" baseline="0" dirty="0" smtClean="0"/>
                            <a:t> 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dirty="0" smtClean="0"/>
                            <a:t>Verifier</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4.9 </a:t>
                          </a:r>
                          <a:r>
                            <a:rPr lang="en-US" sz="1600" dirty="0" err="1" smtClean="0"/>
                            <a:t>ms</a:t>
                          </a:r>
                          <a:endParaRPr lang="en-US" sz="1600" dirty="0" smtClean="0"/>
                        </a:p>
                        <a:p>
                          <a:pPr algn="r"/>
                          <a:r>
                            <a:rPr lang="en-US" sz="1600" baseline="0" dirty="0" smtClean="0"/>
                            <a:t>( </a:t>
                          </a:r>
                          <a14:m>
                            <m:oMath xmlns:m="http://schemas.openxmlformats.org/officeDocument/2006/math">
                              <m:r>
                                <a:rPr lang="en-US" sz="1600" baseline="0" smtClean="0">
                                  <a:latin typeface="Cambria Math" panose="02040503050406030204" pitchFamily="18" charset="0"/>
                                </a:rPr>
                                <m:t>4</m:t>
                              </m:r>
                              <m:r>
                                <a:rPr lang="en-US" sz="1600" baseline="0" smtClean="0">
                                  <a:latin typeface="Cambria Math" panose="02040503050406030204" pitchFamily="18" charset="0"/>
                                </a:rPr>
                                <m:t>.</m:t>
                              </m:r>
                              <m:r>
                                <a:rPr lang="en-US" sz="1600" baseline="0" smtClean="0">
                                  <a:latin typeface="Cambria Math" panose="02040503050406030204" pitchFamily="18" charset="0"/>
                                </a:rPr>
                                <m:t>7</m:t>
                              </m:r>
                              <m:r>
                                <a:rPr lang="en-US" sz="1600" baseline="0" smtClean="0">
                                  <a:latin typeface="Cambria Math" panose="02040503050406030204" pitchFamily="18" charset="0"/>
                                </a:rPr>
                                <m:t>+</m:t>
                              </m:r>
                              <m:r>
                                <a:rPr lang="en-US" sz="1600" baseline="0" smtClean="0">
                                  <a:latin typeface="Cambria Math" panose="02040503050406030204" pitchFamily="18" charset="0"/>
                                </a:rPr>
                                <m:t>0</m:t>
                              </m:r>
                              <m:r>
                                <a:rPr lang="en-US" sz="1600" baseline="0" smtClean="0">
                                  <a:latin typeface="Cambria Math" panose="02040503050406030204" pitchFamily="18" charset="0"/>
                                </a:rPr>
                                <m:t>.</m:t>
                              </m:r>
                              <m:r>
                                <a:rPr lang="en-US" sz="1600" baseline="0" smtClean="0">
                                  <a:latin typeface="Cambria Math" panose="02040503050406030204" pitchFamily="18" charset="0"/>
                                </a:rPr>
                                <m:t>0004</m:t>
                              </m:r>
                              <m:d>
                                <m:dPr>
                                  <m:begChr m:val="|"/>
                                  <m:endChr m:val="|"/>
                                  <m:ctrlPr>
                                    <a:rPr lang="en-US" sz="1600" i="1" baseline="0" smtClean="0">
                                      <a:latin typeface="Cambria Math" panose="02040503050406030204" pitchFamily="18" charset="0"/>
                                    </a:rPr>
                                  </m:ctrlPr>
                                </m:dPr>
                                <m:e>
                                  <m:r>
                                    <a:rPr lang="en-US" sz="1600" baseline="0" smtClean="0">
                                      <a:latin typeface="Cambria Math" panose="02040503050406030204" pitchFamily="18" charset="0"/>
                                    </a:rPr>
                                    <m:t>𝑥</m:t>
                                  </m:r>
                                </m:e>
                              </m:d>
                            </m:oMath>
                          </a14:m>
                          <a:r>
                            <a:rPr lang="en-US" sz="1600" dirty="0" smtClean="0"/>
                            <a:t> </a:t>
                          </a:r>
                          <a:r>
                            <a:rPr lang="en-US" sz="1600" dirty="0" err="1" smtClean="0"/>
                            <a:t>ms</a:t>
                          </a:r>
                          <a:r>
                            <a:rPr lang="en-US" sz="1600" dirty="0" smtClean="0"/>
                            <a:t>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baseline="0" dirty="0" smtClean="0"/>
                            <a:t>5.1 </a:t>
                          </a:r>
                          <a:r>
                            <a:rPr lang="en-US" sz="1600" baseline="0" dirty="0" err="1" smtClean="0"/>
                            <a:t>ms</a:t>
                          </a:r>
                          <a:r>
                            <a:rPr lang="en-US" sz="1600" baseline="0" dirty="0" smtClean="0"/>
                            <a:t/>
                          </a:r>
                          <a:br>
                            <a:rPr lang="en-US" sz="1600" baseline="0" dirty="0" smtClean="0"/>
                          </a:br>
                          <a:r>
                            <a:rPr lang="en-US" sz="1600" baseline="0" dirty="0" smtClean="0"/>
                            <a:t>( </a:t>
                          </a:r>
                          <a14:m>
                            <m:oMath xmlns:m="http://schemas.openxmlformats.org/officeDocument/2006/math">
                              <m:r>
                                <a:rPr lang="en-US" sz="1600" baseline="0" smtClean="0">
                                  <a:latin typeface="Cambria Math" panose="02040503050406030204" pitchFamily="18" charset="0"/>
                                </a:rPr>
                                <m:t>4</m:t>
                              </m:r>
                              <m:r>
                                <a:rPr lang="en-US" sz="1600" baseline="0" smtClean="0">
                                  <a:latin typeface="Cambria Math" panose="02040503050406030204" pitchFamily="18" charset="0"/>
                                </a:rPr>
                                <m:t>.</m:t>
                              </m:r>
                              <m:r>
                                <a:rPr lang="en-US" sz="1600" baseline="0" smtClean="0">
                                  <a:latin typeface="Cambria Math" panose="02040503050406030204" pitchFamily="18" charset="0"/>
                                </a:rPr>
                                <m:t>8</m:t>
                              </m:r>
                              <m:r>
                                <a:rPr lang="en-US" sz="1600" baseline="0" smtClean="0">
                                  <a:latin typeface="Cambria Math" panose="02040503050406030204" pitchFamily="18" charset="0"/>
                                </a:rPr>
                                <m:t>+</m:t>
                              </m:r>
                              <m:r>
                                <a:rPr lang="en-US" sz="1600" baseline="0" smtClean="0">
                                  <a:latin typeface="Cambria Math" panose="02040503050406030204" pitchFamily="18" charset="0"/>
                                </a:rPr>
                                <m:t>0</m:t>
                              </m:r>
                              <m:r>
                                <a:rPr lang="en-US" sz="1600" baseline="0" smtClean="0">
                                  <a:latin typeface="Cambria Math" panose="02040503050406030204" pitchFamily="18" charset="0"/>
                                </a:rPr>
                                <m:t>.</m:t>
                              </m:r>
                              <m:r>
                                <a:rPr lang="en-US" sz="1600" baseline="0" smtClean="0">
                                  <a:latin typeface="Cambria Math" panose="02040503050406030204" pitchFamily="18" charset="0"/>
                                </a:rPr>
                                <m:t>0005</m:t>
                              </m:r>
                              <m:d>
                                <m:dPr>
                                  <m:begChr m:val="|"/>
                                  <m:endChr m:val="|"/>
                                  <m:ctrlPr>
                                    <a:rPr lang="en-US" sz="1600" i="1" baseline="0" smtClean="0">
                                      <a:latin typeface="Cambria Math" panose="02040503050406030204" pitchFamily="18" charset="0"/>
                                    </a:rPr>
                                  </m:ctrlPr>
                                </m:dPr>
                                <m:e>
                                  <m:r>
                                    <a:rPr lang="en-US" sz="1600" baseline="0" smtClean="0">
                                      <a:latin typeface="Cambria Math" panose="02040503050406030204" pitchFamily="18" charset="0"/>
                                    </a:rPr>
                                    <m:t>𝑥</m:t>
                                  </m:r>
                                </m:e>
                              </m:d>
                            </m:oMath>
                          </a14:m>
                          <a:r>
                            <a:rPr lang="en-US" sz="1600" dirty="0" smtClean="0"/>
                            <a:t> </a:t>
                          </a:r>
                          <a:r>
                            <a:rPr lang="en-US" sz="1600" dirty="0" err="1" smtClean="0"/>
                            <a:t>ms</a:t>
                          </a:r>
                          <a:r>
                            <a:rPr lang="en-US" sz="1600" dirty="0" smtClean="0"/>
                            <a:t>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dirty="0" smtClean="0"/>
                            <a:t>Proof size</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230 B</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288 B</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23004568"/>
                  </p:ext>
                </p:extLst>
              </p:nvPr>
            </p:nvGraphicFramePr>
            <p:xfrm>
              <a:off x="641091" y="3530678"/>
              <a:ext cx="8017041" cy="2270760"/>
            </p:xfrm>
            <a:graphic>
              <a:graphicData uri="http://schemas.openxmlformats.org/drawingml/2006/table">
                <a:tbl>
                  <a:tblPr firstRow="1" bandRow="1">
                    <a:tableStyleId>{2D5ABB26-0587-4C30-8999-92F81FD0307C}</a:tableStyleId>
                  </a:tblPr>
                  <a:tblGrid>
                    <a:gridCol w="2672347"/>
                    <a:gridCol w="2672347"/>
                    <a:gridCol w="2672347"/>
                  </a:tblGrid>
                  <a:tr h="579120">
                    <a:tc>
                      <a:txBody>
                        <a:bodyPr/>
                        <a:lstStyle/>
                        <a:p>
                          <a:r>
                            <a:rPr lang="en-US" sz="1600" dirty="0" smtClean="0"/>
                            <a:t>1M arithmetic gates, </a:t>
                          </a:r>
                          <a:br>
                            <a:rPr lang="en-US" sz="1600" dirty="0" smtClean="0"/>
                          </a:br>
                          <a:r>
                            <a:rPr lang="en-US" sz="1600" dirty="0" smtClean="0"/>
                            <a:t>1000-bit input, desktop PC</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0000"/>
                            <a:lumOff val="40000"/>
                          </a:schemeClr>
                        </a:solidFill>
                      </a:tcPr>
                    </a:tc>
                    <a:tc>
                      <a:txBody>
                        <a:bodyPr/>
                        <a:lstStyle/>
                        <a:p>
                          <a:pPr algn="ctr"/>
                          <a:r>
                            <a:rPr lang="en-US" sz="1600" dirty="0" smtClean="0"/>
                            <a:t>80-bit</a:t>
                          </a:r>
                          <a:r>
                            <a:rPr lang="en-US" sz="1600" baseline="0" dirty="0" smtClean="0"/>
                            <a:t> security</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0000"/>
                            <a:lumOff val="40000"/>
                          </a:schemeClr>
                        </a:solidFill>
                      </a:tcPr>
                    </a:tc>
                    <a:tc>
                      <a:txBody>
                        <a:bodyPr/>
                        <a:lstStyle/>
                        <a:p>
                          <a:pPr algn="ctr"/>
                          <a:r>
                            <a:rPr lang="en-US" sz="1600" dirty="0" smtClean="0"/>
                            <a:t>128-bit</a:t>
                          </a:r>
                          <a:r>
                            <a:rPr lang="en-US" sz="1600" baseline="0" dirty="0" smtClean="0"/>
                            <a:t> security</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0000"/>
                            <a:lumOff val="40000"/>
                          </a:schemeClr>
                        </a:solidFill>
                      </a:tcPr>
                    </a:tc>
                  </a:tr>
                  <a:tr h="370840">
                    <a:tc>
                      <a:txBody>
                        <a:bodyPr/>
                        <a:lstStyle/>
                        <a:p>
                          <a:r>
                            <a:rPr lang="en-US" sz="1600" dirty="0" smtClean="0"/>
                            <a:t>Generator</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97 </a:t>
                          </a:r>
                          <a:r>
                            <a:rPr lang="en-US" sz="1600" dirty="0" smtClean="0"/>
                            <a:t>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117 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dirty="0" smtClean="0"/>
                            <a:t>Prover</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115 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147</a:t>
                          </a:r>
                          <a:r>
                            <a:rPr lang="en-US" sz="1600" baseline="0" dirty="0" smtClean="0"/>
                            <a:t> 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9120">
                    <a:tc>
                      <a:txBody>
                        <a:bodyPr/>
                        <a:lstStyle/>
                        <a:p>
                          <a:r>
                            <a:rPr lang="en-US" sz="1600" dirty="0" smtClean="0"/>
                            <a:t>Verifier</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00457" t="-231579" r="-100685" b="-71579"/>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200000" t="-231579" r="-456" b="-71579"/>
                          </a:stretch>
                        </a:blipFill>
                      </a:tcPr>
                    </a:tc>
                  </a:tr>
                  <a:tr h="370840">
                    <a:tc>
                      <a:txBody>
                        <a:bodyPr/>
                        <a:lstStyle/>
                        <a:p>
                          <a:r>
                            <a:rPr lang="en-US" sz="1600" dirty="0" smtClean="0"/>
                            <a:t>Proof size</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230 B</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288 B</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Fallback>
      </mc:AlternateContent>
    </p:spTree>
    <p:extLst>
      <p:ext uri="{BB962C8B-B14F-4D97-AF65-F5344CB8AC3E}">
        <p14:creationId xmlns:p14="http://schemas.microsoft.com/office/powerpoint/2010/main" val="128666803"/>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0" y="0"/>
            <a:ext cx="914400" cy="0"/>
          </a:xfrm>
          <a:prstGeom prst="line">
            <a:avLst/>
          </a:prstGeom>
          <a:solidFill>
            <a:srgbClr val="FFFFFF"/>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p:txBody>
          <a:bodyPr/>
          <a:lstStyle/>
          <a:p>
            <a:pPr marL="514350" indent="-514350"/>
            <a:r>
              <a:rPr lang="en-US" dirty="0" smtClean="0"/>
              <a:t>SNARKs for C </a:t>
            </a:r>
            <a:r>
              <a:rPr lang="en-US" u="sng" dirty="0" smtClean="0"/>
              <a:t>general</a:t>
            </a:r>
            <a:r>
              <a:rPr lang="en-US" dirty="0" smtClean="0"/>
              <a:t> programs</a:t>
            </a:r>
            <a:endParaRPr lang="en-US" dirty="0"/>
          </a:p>
        </p:txBody>
      </p:sp>
      <p:graphicFrame>
        <p:nvGraphicFramePr>
          <p:cNvPr id="4" name="Table 3"/>
          <p:cNvGraphicFramePr>
            <a:graphicFrameLocks noGrp="1"/>
          </p:cNvGraphicFramePr>
          <p:nvPr>
            <p:extLst/>
          </p:nvPr>
        </p:nvGraphicFramePr>
        <p:xfrm>
          <a:off x="152400" y="1066800"/>
          <a:ext cx="8839200" cy="4678680"/>
        </p:xfrm>
        <a:graphic>
          <a:graphicData uri="http://schemas.openxmlformats.org/drawingml/2006/table">
            <a:tbl>
              <a:tblPr firstRow="1" bandRow="1">
                <a:tableStyleId>{5C22544A-7EE6-4342-B048-85BDC9FD1C3A}</a:tableStyleId>
              </a:tblPr>
              <a:tblGrid>
                <a:gridCol w="609600"/>
                <a:gridCol w="609600"/>
                <a:gridCol w="609600"/>
                <a:gridCol w="609600"/>
                <a:gridCol w="609600"/>
                <a:gridCol w="609600"/>
                <a:gridCol w="609600"/>
                <a:gridCol w="609600"/>
                <a:gridCol w="609600"/>
                <a:gridCol w="3352800"/>
              </a:tblGrid>
              <a:tr h="990600">
                <a:tc gridSpan="3">
                  <a:txBody>
                    <a:bodyPr/>
                    <a:lstStyle/>
                    <a:p>
                      <a:r>
                        <a:rPr lang="en-US" dirty="0" smtClean="0">
                          <a:solidFill>
                            <a:schemeClr val="tx1"/>
                          </a:solidFill>
                        </a:rPr>
                        <a:t>Feasibility</a:t>
                      </a:r>
                      <a:endParaRPr lang="en-US" dirty="0">
                        <a:solidFill>
                          <a:schemeClr val="tx1"/>
                        </a:solidFill>
                      </a:endParaRPr>
                    </a:p>
                  </a:txBody>
                  <a:tcPr marL="27432" marR="27432">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1">
                        <a:lumMod val="60000"/>
                        <a:lumOff val="40000"/>
                      </a:schemeClr>
                    </a:solidFill>
                  </a:tcPr>
                </a:tc>
                <a:tc hMerge="1">
                  <a:txBody>
                    <a:bodyPr/>
                    <a:lstStyle/>
                    <a:p>
                      <a:endParaRPr lang="en-US" dirty="0"/>
                    </a:p>
                  </a:txBody>
                  <a:tcPr/>
                </a:tc>
                <a:tc hMerge="1">
                  <a:txBody>
                    <a:bodyPr/>
                    <a:lstStyle/>
                    <a:p>
                      <a:endParaRPr lang="en-US" dirty="0"/>
                    </a:p>
                  </a:txBody>
                  <a:tcPr/>
                </a:tc>
                <a:tc gridSpan="2">
                  <a:txBody>
                    <a:bodyPr/>
                    <a:lstStyle/>
                    <a:p>
                      <a:r>
                        <a:rPr lang="en-US" dirty="0" smtClean="0">
                          <a:solidFill>
                            <a:schemeClr val="tx1"/>
                          </a:solidFill>
                        </a:rPr>
                        <a:t>Network</a:t>
                      </a:r>
                      <a:endParaRPr lang="en-US" dirty="0">
                        <a:solidFill>
                          <a:schemeClr val="tx1"/>
                        </a:solidFill>
                      </a:endParaRPr>
                    </a:p>
                  </a:txBody>
                  <a:tcPr marL="27432" marR="27432">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1">
                        <a:lumMod val="60000"/>
                        <a:lumOff val="40000"/>
                      </a:schemeClr>
                    </a:solidFill>
                  </a:tcPr>
                </a:tc>
                <a:tc hMerge="1">
                  <a:txBody>
                    <a:bodyPr/>
                    <a:lstStyle/>
                    <a:p>
                      <a:endParaRPr lang="en-US" dirty="0"/>
                    </a:p>
                  </a:txBody>
                  <a:tcPr/>
                </a:tc>
                <a:tc gridSpan="2">
                  <a:txBody>
                    <a:bodyPr/>
                    <a:lstStyle/>
                    <a:p>
                      <a:r>
                        <a:rPr lang="en-US" dirty="0" smtClean="0">
                          <a:solidFill>
                            <a:schemeClr val="tx1"/>
                          </a:solidFill>
                        </a:rPr>
                        <a:t>C program size</a:t>
                      </a:r>
                      <a:endParaRPr lang="en-US" dirty="0">
                        <a:solidFill>
                          <a:schemeClr val="tx1"/>
                        </a:solidFill>
                      </a:endParaRPr>
                    </a:p>
                  </a:txBody>
                  <a:tcPr marL="27432" marR="27432">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1">
                        <a:lumMod val="60000"/>
                        <a:lumOff val="40000"/>
                      </a:schemeClr>
                    </a:solidFill>
                  </a:tcPr>
                </a:tc>
                <a:tc hMerge="1">
                  <a:txBody>
                    <a:bodyPr/>
                    <a:lstStyle/>
                    <a:p>
                      <a:endParaRPr lang="en-US" dirty="0"/>
                    </a:p>
                  </a:txBody>
                  <a:tcPr/>
                </a:tc>
                <a:tc gridSpan="2">
                  <a:txBody>
                    <a:bodyPr/>
                    <a:lstStyle/>
                    <a:p>
                      <a:r>
                        <a:rPr lang="en-US" dirty="0" smtClean="0">
                          <a:solidFill>
                            <a:schemeClr val="tx1"/>
                          </a:solidFill>
                        </a:rPr>
                        <a:t>Program</a:t>
                      </a:r>
                      <a:r>
                        <a:rPr lang="en-US" baseline="0" dirty="0" smtClean="0">
                          <a:solidFill>
                            <a:schemeClr val="tx1"/>
                          </a:solidFill>
                        </a:rPr>
                        <a:t> running time</a:t>
                      </a:r>
                      <a:endParaRPr lang="en-US" dirty="0">
                        <a:solidFill>
                          <a:schemeClr val="tx1"/>
                        </a:solidFill>
                      </a:endParaRPr>
                    </a:p>
                  </a:txBody>
                  <a:tcPr marL="27432" marR="27432">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1">
                        <a:lumMod val="60000"/>
                        <a:lumOff val="40000"/>
                      </a:schemeClr>
                    </a:solidFill>
                  </a:tcPr>
                </a:tc>
                <a:tc hMerge="1">
                  <a:txBody>
                    <a:bodyPr/>
                    <a:lstStyle/>
                    <a:p>
                      <a:endParaRPr lang="en-US" dirty="0"/>
                    </a:p>
                  </a:txBody>
                  <a:tcPr/>
                </a:tc>
                <a:tc>
                  <a:txBody>
                    <a:bodyPr/>
                    <a:lstStyle/>
                    <a:p>
                      <a:r>
                        <a:rPr lang="en-US" dirty="0" smtClean="0">
                          <a:solidFill>
                            <a:schemeClr val="tx1"/>
                          </a:solidFill>
                        </a:rPr>
                        <a:t>Papers</a:t>
                      </a:r>
                      <a:endParaRPr lang="en-US" dirty="0">
                        <a:solidFill>
                          <a:schemeClr val="tx1"/>
                        </a:solidFill>
                      </a:endParaRPr>
                    </a:p>
                  </a:txBody>
                  <a:tcPr marL="27432" marR="27432">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accent1">
                        <a:lumMod val="60000"/>
                        <a:lumOff val="40000"/>
                      </a:schemeClr>
                    </a:solidFill>
                  </a:tcPr>
                </a:tc>
              </a:tr>
              <a:tr h="370840">
                <a:tc>
                  <a:txBody>
                    <a:bodyPr/>
                    <a:lstStyle/>
                    <a:p>
                      <a:r>
                        <a:rPr lang="en-US" sz="1400" dirty="0" smtClean="0"/>
                        <a:t>Theory</a:t>
                      </a:r>
                      <a:br>
                        <a:rPr lang="en-US" sz="1400" dirty="0" smtClean="0"/>
                      </a:br>
                      <a:r>
                        <a:rPr lang="en-US" sz="1400" dirty="0" smtClean="0"/>
                        <a:t>(</a:t>
                      </a:r>
                      <a:r>
                        <a:rPr lang="en-US" sz="1400" i="1" dirty="0" smtClean="0"/>
                        <a:t>poly</a:t>
                      </a:r>
                      <a:r>
                        <a:rPr lang="en-US" sz="1400" dirty="0" smtClean="0"/>
                        <a:t>)</a:t>
                      </a:r>
                      <a:endParaRPr lang="en-US" sz="1400" dirty="0"/>
                    </a:p>
                  </a:txBody>
                  <a:tcPr marL="27432" marR="27432">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r>
                        <a:rPr lang="en-US" sz="1400" dirty="0" smtClean="0"/>
                        <a:t>Fast verify</a:t>
                      </a:r>
                      <a:endParaRPr lang="en-US" sz="1400" dirty="0"/>
                    </a:p>
                  </a:txBody>
                  <a:tcPr marL="27432" marR="27432">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r>
                        <a:rPr lang="en-US" sz="1400" dirty="0" smtClean="0"/>
                        <a:t>Fast</a:t>
                      </a:r>
                      <a:br>
                        <a:rPr lang="en-US" sz="1400" dirty="0" smtClean="0"/>
                      </a:br>
                      <a:r>
                        <a:rPr lang="en-US" sz="1400" dirty="0" smtClean="0"/>
                        <a:t>prove</a:t>
                      </a:r>
                      <a:endParaRPr lang="en-US" sz="1400" dirty="0"/>
                    </a:p>
                  </a:txBody>
                  <a:tcPr marL="27432" marR="27432">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r>
                        <a:rPr lang="en-US" sz="1400" dirty="0" smtClean="0"/>
                        <a:t>1 hop</a:t>
                      </a:r>
                      <a:endParaRPr lang="en-US" sz="1400" dirty="0"/>
                    </a:p>
                  </a:txBody>
                  <a:tcPr marL="27432" marR="27432">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r>
                        <a:rPr lang="en-US" sz="1400" dirty="0" smtClean="0"/>
                        <a:t>Any</a:t>
                      </a:r>
                      <a:endParaRPr lang="en-US" sz="1400" dirty="0"/>
                    </a:p>
                  </a:txBody>
                  <a:tcPr marL="27432" marR="27432">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r>
                        <a:rPr lang="en-US" sz="1400" dirty="0" smtClean="0"/>
                        <a:t>Small</a:t>
                      </a:r>
                      <a:endParaRPr lang="en-US" sz="1400" dirty="0"/>
                    </a:p>
                  </a:txBody>
                  <a:tcPr marL="27432" marR="27432">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r>
                        <a:rPr lang="en-US" sz="1400" dirty="0" smtClean="0"/>
                        <a:t>Any</a:t>
                      </a:r>
                      <a:endParaRPr lang="en-US" sz="1400" dirty="0"/>
                    </a:p>
                  </a:txBody>
                  <a:tcPr marL="27432" marR="27432">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r>
                        <a:rPr lang="en-US" sz="1400" dirty="0" smtClean="0"/>
                        <a:t>Short</a:t>
                      </a:r>
                      <a:endParaRPr lang="en-US" sz="1400" dirty="0"/>
                    </a:p>
                  </a:txBody>
                  <a:tcPr marL="27432" marR="27432">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r>
                        <a:rPr lang="en-US" sz="1400" dirty="0" smtClean="0"/>
                        <a:t>Any</a:t>
                      </a:r>
                      <a:endParaRPr lang="en-US" sz="1400" dirty="0"/>
                    </a:p>
                  </a:txBody>
                  <a:tcPr marL="27432" marR="27432">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c>
                  <a:txBody>
                    <a:bodyPr/>
                    <a:lstStyle/>
                    <a:p>
                      <a:endParaRPr lang="en-US" dirty="0"/>
                    </a:p>
                  </a:txBody>
                  <a:tcPr marL="27432" marR="27432">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tcPr>
                </a:tc>
              </a:tr>
              <a:tr h="370840">
                <a:tc>
                  <a:txBody>
                    <a:bodyPr/>
                    <a:lstStyle/>
                    <a:p>
                      <a:r>
                        <a:rPr lang="en-US" sz="2000" b="1" dirty="0" smtClean="0">
                          <a:sym typeface="Wingdings"/>
                        </a:rPr>
                        <a:t></a:t>
                      </a:r>
                      <a:endParaRPr lang="en-US" sz="2000" b="1"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endParaRPr lang="en-US" sz="200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endParaRPr lang="en-US" sz="200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r>
                        <a:rPr lang="en-US" sz="1400" dirty="0" smtClean="0"/>
                        <a:t>[Kilian 92] [</a:t>
                      </a:r>
                      <a:r>
                        <a:rPr lang="en-US" sz="1400" dirty="0" err="1" smtClean="0"/>
                        <a:t>Micali</a:t>
                      </a:r>
                      <a:r>
                        <a:rPr lang="en-US" sz="1400" baseline="0" dirty="0" smtClean="0"/>
                        <a:t> 94] [</a:t>
                      </a:r>
                      <a:r>
                        <a:rPr lang="en-US" sz="1400" dirty="0" err="1" smtClean="0"/>
                        <a:t>Groth</a:t>
                      </a:r>
                      <a:r>
                        <a:rPr lang="en-US" sz="1400" dirty="0" smtClean="0"/>
                        <a:t> 2010]</a:t>
                      </a:r>
                      <a:endParaRPr lang="en-US" sz="14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r>
              <a:tr h="370840">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t>[Chiesa Tromer 2010] [Valiant 08]</a:t>
                      </a:r>
                    </a:p>
                    <a:p>
                      <a:endParaRPr lang="en-US" sz="14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r>
              <a:tr h="370840">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sym typeface="Wingdings"/>
                        </a:rPr>
                        <a:t></a:t>
                      </a:r>
                      <a:endParaRPr lang="en-US" sz="2000" dirty="0" smtClean="0"/>
                    </a:p>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t>[Ben-</a:t>
                      </a:r>
                      <a:r>
                        <a:rPr lang="en-US" sz="1400" dirty="0" err="1" smtClean="0"/>
                        <a:t>Sasson</a:t>
                      </a:r>
                      <a:r>
                        <a:rPr lang="en-US" sz="1400" dirty="0" smtClean="0"/>
                        <a:t> Chiesa </a:t>
                      </a:r>
                      <a:r>
                        <a:rPr lang="en-US" sz="1400" dirty="0" err="1" smtClean="0"/>
                        <a:t>Genkin</a:t>
                      </a:r>
                      <a:r>
                        <a:rPr lang="en-US" sz="1400" dirty="0" smtClean="0"/>
                        <a:t> Tromer </a:t>
                      </a:r>
                      <a:r>
                        <a:rPr lang="en-US" sz="1400" dirty="0" err="1" smtClean="0"/>
                        <a:t>Virza</a:t>
                      </a:r>
                      <a:r>
                        <a:rPr lang="en-US" sz="1400" dirty="0" smtClean="0"/>
                        <a:t> 2013]</a:t>
                      </a:r>
                      <a:br>
                        <a:rPr lang="en-US" sz="1400" dirty="0" smtClean="0"/>
                      </a:br>
                      <a:r>
                        <a:rPr lang="en-US" sz="1400" dirty="0" smtClean="0"/>
                        <a:t>[</a:t>
                      </a:r>
                      <a:r>
                        <a:rPr lang="en-US" sz="1400" dirty="0" err="1" smtClean="0"/>
                        <a:t>Parno</a:t>
                      </a:r>
                      <a:r>
                        <a:rPr lang="en-US" sz="1400" dirty="0" smtClean="0"/>
                        <a:t> Gentry Howell </a:t>
                      </a:r>
                      <a:r>
                        <a:rPr lang="en-US" sz="1400" dirty="0" err="1" smtClean="0"/>
                        <a:t>Raykova</a:t>
                      </a:r>
                      <a:r>
                        <a:rPr lang="en-US" sz="1400" dirty="0" smtClean="0"/>
                        <a:t> 2013]</a:t>
                      </a:r>
                      <a:endParaRPr lang="en-US" sz="14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r>
              <a:tr h="370840">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endParaRPr lang="en-US" sz="200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endParaRPr lang="en-US" sz="200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r>
                        <a:rPr lang="en-US" sz="1400" dirty="0" smtClean="0"/>
                        <a:t>[Ben-</a:t>
                      </a:r>
                      <a:r>
                        <a:rPr lang="en-US" sz="1400" dirty="0" err="1" smtClean="0"/>
                        <a:t>Sasson</a:t>
                      </a:r>
                      <a:r>
                        <a:rPr lang="en-US" sz="1400" dirty="0" smtClean="0"/>
                        <a:t> </a:t>
                      </a:r>
                      <a:r>
                        <a:rPr lang="en-US" sz="1400" dirty="0" err="1" smtClean="0"/>
                        <a:t>Chiesa</a:t>
                      </a:r>
                      <a:r>
                        <a:rPr lang="en-US" sz="1400" dirty="0" smtClean="0"/>
                        <a:t> Tromer </a:t>
                      </a:r>
                      <a:r>
                        <a:rPr lang="en-US" sz="1400" dirty="0" err="1" smtClean="0"/>
                        <a:t>Virza</a:t>
                      </a:r>
                      <a:r>
                        <a:rPr lang="en-US" sz="1400" dirty="0" smtClean="0"/>
                        <a:t> 2014</a:t>
                      </a:r>
                      <a:r>
                        <a:rPr lang="en-US" sz="1400" baseline="0" dirty="0" smtClean="0"/>
                        <a:t> </a:t>
                      </a:r>
                      <a:r>
                        <a:rPr lang="en-US" sz="1000" baseline="0" dirty="0" smtClean="0"/>
                        <a:t>USENIX Security</a:t>
                      </a:r>
                      <a:r>
                        <a:rPr lang="en-US" sz="1400" dirty="0" smtClean="0"/>
                        <a:t>] </a:t>
                      </a:r>
                      <a:endParaRPr lang="en-US" sz="14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r>
              <a:tr h="370840">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r>
                        <a:rPr lang="en-US" sz="2000" b="1" dirty="0" smtClean="0">
                          <a:sym typeface="Wingdings"/>
                        </a:rPr>
                        <a:t></a:t>
                      </a:r>
                      <a:endParaRPr lang="en-US" sz="2000" dirty="0"/>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rgbClr val="00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[Ben-</a:t>
                      </a:r>
                      <a:r>
                        <a:rPr lang="en-US" sz="1400" dirty="0" err="1" smtClean="0"/>
                        <a:t>Sasson</a:t>
                      </a:r>
                      <a:r>
                        <a:rPr lang="en-US" sz="1400" dirty="0" smtClean="0"/>
                        <a:t> </a:t>
                      </a:r>
                      <a:r>
                        <a:rPr lang="en-US" sz="1400" dirty="0" err="1" smtClean="0"/>
                        <a:t>Chiesa</a:t>
                      </a:r>
                      <a:r>
                        <a:rPr lang="en-US" sz="1400" dirty="0" smtClean="0"/>
                        <a:t> Tromer </a:t>
                      </a:r>
                      <a:r>
                        <a:rPr lang="en-US" sz="1400" dirty="0" err="1" smtClean="0"/>
                        <a:t>Virza</a:t>
                      </a:r>
                      <a:r>
                        <a:rPr lang="en-US" sz="1400" dirty="0" smtClean="0"/>
                        <a:t> 2014 </a:t>
                      </a:r>
                      <a:r>
                        <a:rPr lang="en-US" sz="1000" dirty="0" smtClean="0"/>
                        <a:t>CRYPTO</a:t>
                      </a:r>
                      <a:r>
                        <a:rPr lang="en-US" sz="1400" dirty="0" smtClean="0"/>
                        <a:t>]</a:t>
                      </a:r>
                    </a:p>
                  </a:txBody>
                  <a:tcPr>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19050" cap="flat" cmpd="sng" algn="ctr">
                      <a:solidFill>
                        <a:schemeClr val="tx1">
                          <a:lumMod val="65000"/>
                          <a:lumOff val="35000"/>
                        </a:schemeClr>
                      </a:solidFill>
                      <a:prstDash val="solid"/>
                      <a:round/>
                      <a:headEnd type="none" w="med" len="med"/>
                      <a:tailEnd type="none" w="med" len="med"/>
                    </a:lnT>
                    <a:lnB w="19050" cap="flat" cmpd="sng" algn="ctr">
                      <a:solidFill>
                        <a:schemeClr val="tx1">
                          <a:lumMod val="65000"/>
                          <a:lumOff val="35000"/>
                        </a:schemeClr>
                      </a:solidFill>
                      <a:prstDash val="solid"/>
                      <a:round/>
                      <a:headEnd type="none" w="med" len="med"/>
                      <a:tailEnd type="none" w="med" len="med"/>
                    </a:lnB>
                    <a:solidFill>
                      <a:schemeClr val="tx2">
                        <a:lumMod val="95000"/>
                      </a:schemeClr>
                    </a:solidFill>
                  </a:tcPr>
                </a:tc>
              </a:tr>
            </a:tbl>
          </a:graphicData>
        </a:graphic>
      </p:graphicFrame>
      <p:sp>
        <p:nvSpPr>
          <p:cNvPr id="5" name="Sun 4"/>
          <p:cNvSpPr/>
          <p:nvPr/>
        </p:nvSpPr>
        <p:spPr bwMode="auto">
          <a:xfrm>
            <a:off x="1242951" y="5181600"/>
            <a:ext cx="838200" cy="762000"/>
          </a:xfrm>
          <a:prstGeom prst="sun">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2400" b="1" dirty="0" smtClean="0">
                <a:solidFill>
                  <a:srgbClr val="008000"/>
                </a:solidFill>
              </a:rPr>
              <a:t>?</a:t>
            </a:r>
            <a:endParaRPr lang="en-US" b="1" dirty="0" smtClean="0">
              <a:solidFill>
                <a:srgbClr val="008000"/>
              </a:solidFill>
            </a:endParaRPr>
          </a:p>
        </p:txBody>
      </p:sp>
      <p:sp>
        <p:nvSpPr>
          <p:cNvPr id="6" name="TextBox 5"/>
          <p:cNvSpPr txBox="1"/>
          <p:nvPr/>
        </p:nvSpPr>
        <p:spPr>
          <a:xfrm>
            <a:off x="53257" y="6012856"/>
            <a:ext cx="8974516" cy="615553"/>
          </a:xfrm>
          <a:prstGeom prst="rect">
            <a:avLst/>
          </a:prstGeom>
          <a:noFill/>
        </p:spPr>
        <p:txBody>
          <a:bodyPr wrap="square" rtlCol="0">
            <a:spAutoFit/>
          </a:bodyPr>
          <a:lstStyle/>
          <a:p>
            <a:pPr algn="l"/>
            <a:r>
              <a:rPr lang="en-US" sz="2000" dirty="0" smtClean="0"/>
              <a:t>Tighter frontends from high level (</a:t>
            </a:r>
            <a:r>
              <a:rPr lang="en-US" sz="2000" dirty="0" err="1" smtClean="0"/>
              <a:t>Geppetto</a:t>
            </a:r>
            <a:r>
              <a:rPr lang="en-US" sz="2000" dirty="0" smtClean="0"/>
              <a:t>, Buffet…) at cost in universality, supporting random accesses and </a:t>
            </a:r>
            <a:r>
              <a:rPr lang="en-US" sz="2000" dirty="0" err="1" smtClean="0"/>
              <a:t>generan</a:t>
            </a:r>
            <a:r>
              <a:rPr lang="en-US" sz="2000" dirty="0" smtClean="0"/>
              <a:t> control flow, and scalability.</a:t>
            </a:r>
            <a:endParaRPr lang="en-US" sz="2000" dirty="0"/>
          </a:p>
        </p:txBody>
      </p:sp>
    </p:spTree>
    <p:extLst>
      <p:ext uri="{BB962C8B-B14F-4D97-AF65-F5344CB8AC3E}">
        <p14:creationId xmlns:p14="http://schemas.microsoft.com/office/powerpoint/2010/main" val="13624570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8" presetClass="emph" presetSubtype="0" fill="hold" grpId="0" nodeType="withEffect">
                                  <p:stCondLst>
                                    <p:cond delay="0"/>
                                  </p:stCondLst>
                                  <p:childTnLst>
                                    <p:animRot by="43200000">
                                      <p:cBhvr>
                                        <p:cTn id="8" dur="4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2674" name="Title 1"/>
          <p:cNvSpPr>
            <a:spLocks noGrp="1"/>
          </p:cNvSpPr>
          <p:nvPr>
            <p:ph type="title" idx="4294967295"/>
          </p:nvPr>
        </p:nvSpPr>
        <p:spPr/>
        <p:txBody>
          <a:bodyPr/>
          <a:lstStyle/>
          <a:p>
            <a:pPr defTabSz="457200"/>
            <a:r>
              <a:rPr lang="en-US" dirty="0" smtClean="0"/>
              <a:t>Proof-Carrying </a:t>
            </a:r>
            <a:r>
              <a:rPr lang="en-US" dirty="0"/>
              <a:t>Data</a:t>
            </a:r>
          </a:p>
        </p:txBody>
      </p:sp>
      <p:pic>
        <p:nvPicPr>
          <p:cNvPr id="1692675" name="Picture 3"/>
          <p:cNvPicPr>
            <a:picLocks noChangeAspect="1"/>
          </p:cNvPicPr>
          <p:nvPr/>
        </p:nvPicPr>
        <p:blipFill>
          <a:blip r:embed="rId3" cstate="print"/>
          <a:srcRect/>
          <a:stretch>
            <a:fillRect/>
          </a:stretch>
        </p:blipFill>
        <p:spPr bwMode="auto">
          <a:xfrm>
            <a:off x="411163" y="1557338"/>
            <a:ext cx="1073150" cy="965200"/>
          </a:xfrm>
          <a:prstGeom prst="rect">
            <a:avLst/>
          </a:prstGeom>
          <a:noFill/>
          <a:ln w="9525">
            <a:noFill/>
            <a:miter lim="800000"/>
            <a:headEnd/>
            <a:tailEnd/>
          </a:ln>
        </p:spPr>
      </p:pic>
      <p:pic>
        <p:nvPicPr>
          <p:cNvPr id="1692676" name="Picture 8"/>
          <p:cNvPicPr>
            <a:picLocks noChangeAspect="1"/>
          </p:cNvPicPr>
          <p:nvPr/>
        </p:nvPicPr>
        <p:blipFill>
          <a:blip r:embed="rId3" cstate="print"/>
          <a:srcRect/>
          <a:stretch>
            <a:fillRect/>
          </a:stretch>
        </p:blipFill>
        <p:spPr bwMode="auto">
          <a:xfrm>
            <a:off x="2660650" y="1263650"/>
            <a:ext cx="1073150" cy="965200"/>
          </a:xfrm>
          <a:prstGeom prst="rect">
            <a:avLst/>
          </a:prstGeom>
          <a:noFill/>
          <a:ln w="9525">
            <a:noFill/>
            <a:miter lim="800000"/>
            <a:headEnd/>
            <a:tailEnd/>
          </a:ln>
        </p:spPr>
      </p:pic>
      <p:pic>
        <p:nvPicPr>
          <p:cNvPr id="1692677" name="Picture 9"/>
          <p:cNvPicPr>
            <a:picLocks noChangeAspect="1"/>
          </p:cNvPicPr>
          <p:nvPr/>
        </p:nvPicPr>
        <p:blipFill>
          <a:blip r:embed="rId3" cstate="print"/>
          <a:srcRect/>
          <a:stretch>
            <a:fillRect/>
          </a:stretch>
        </p:blipFill>
        <p:spPr bwMode="auto">
          <a:xfrm>
            <a:off x="5105400" y="1162050"/>
            <a:ext cx="1073150" cy="965200"/>
          </a:xfrm>
          <a:prstGeom prst="rect">
            <a:avLst/>
          </a:prstGeom>
          <a:noFill/>
          <a:ln w="9525">
            <a:noFill/>
            <a:miter lim="800000"/>
            <a:headEnd/>
            <a:tailEnd/>
          </a:ln>
        </p:spPr>
      </p:pic>
      <p:pic>
        <p:nvPicPr>
          <p:cNvPr id="1692678" name="Picture 17"/>
          <p:cNvPicPr>
            <a:picLocks noChangeAspect="1"/>
          </p:cNvPicPr>
          <p:nvPr/>
        </p:nvPicPr>
        <p:blipFill>
          <a:blip r:embed="rId3" cstate="print"/>
          <a:srcRect/>
          <a:stretch>
            <a:fillRect/>
          </a:stretch>
        </p:blipFill>
        <p:spPr bwMode="auto">
          <a:xfrm>
            <a:off x="2590800" y="2457450"/>
            <a:ext cx="1071563" cy="965200"/>
          </a:xfrm>
          <a:prstGeom prst="rect">
            <a:avLst/>
          </a:prstGeom>
          <a:noFill/>
          <a:ln w="9525">
            <a:noFill/>
            <a:miter lim="800000"/>
            <a:headEnd/>
            <a:tailEnd/>
          </a:ln>
        </p:spPr>
      </p:pic>
      <p:pic>
        <p:nvPicPr>
          <p:cNvPr id="1692679" name="Picture 18"/>
          <p:cNvPicPr>
            <a:picLocks noChangeAspect="1"/>
          </p:cNvPicPr>
          <p:nvPr/>
        </p:nvPicPr>
        <p:blipFill>
          <a:blip r:embed="rId3" cstate="print"/>
          <a:srcRect/>
          <a:stretch>
            <a:fillRect/>
          </a:stretch>
        </p:blipFill>
        <p:spPr bwMode="auto">
          <a:xfrm>
            <a:off x="4873625" y="2478088"/>
            <a:ext cx="1073150" cy="965200"/>
          </a:xfrm>
          <a:prstGeom prst="rect">
            <a:avLst/>
          </a:prstGeom>
          <a:noFill/>
          <a:ln w="9525">
            <a:noFill/>
            <a:miter lim="800000"/>
            <a:headEnd/>
            <a:tailEnd/>
          </a:ln>
        </p:spPr>
      </p:pic>
      <p:pic>
        <p:nvPicPr>
          <p:cNvPr id="1692680" name="Picture 38"/>
          <p:cNvPicPr>
            <a:picLocks noChangeAspect="1"/>
          </p:cNvPicPr>
          <p:nvPr/>
        </p:nvPicPr>
        <p:blipFill>
          <a:blip r:embed="rId3" cstate="print"/>
          <a:srcRect/>
          <a:stretch>
            <a:fillRect/>
          </a:stretch>
        </p:blipFill>
        <p:spPr bwMode="auto">
          <a:xfrm>
            <a:off x="6821488" y="1720850"/>
            <a:ext cx="1071562" cy="965200"/>
          </a:xfrm>
          <a:prstGeom prst="rect">
            <a:avLst/>
          </a:prstGeom>
          <a:noFill/>
          <a:ln w="9525">
            <a:noFill/>
            <a:miter lim="800000"/>
            <a:headEnd/>
            <a:tailEnd/>
          </a:ln>
        </p:spPr>
      </p:pic>
      <p:cxnSp>
        <p:nvCxnSpPr>
          <p:cNvPr id="32" name="Straight Connector 31"/>
          <p:cNvCxnSpPr/>
          <p:nvPr/>
        </p:nvCxnSpPr>
        <p:spPr>
          <a:xfrm flipV="1">
            <a:off x="1447800" y="1695450"/>
            <a:ext cx="1295400" cy="22860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733800" y="1619250"/>
            <a:ext cx="1384300" cy="1588"/>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447800" y="2305050"/>
            <a:ext cx="1143000" cy="63500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581400" y="3067050"/>
            <a:ext cx="1371600" cy="7620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3625850" y="1847850"/>
            <a:ext cx="1631950" cy="992188"/>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096000" y="1771650"/>
            <a:ext cx="838200" cy="30480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5908675" y="2439988"/>
            <a:ext cx="998538" cy="40005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772400" y="2228850"/>
            <a:ext cx="846138" cy="1588"/>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1692689" name="TextBox 9"/>
          <p:cNvSpPr txBox="1">
            <a:spLocks noChangeArrowheads="1"/>
          </p:cNvSpPr>
          <p:nvPr/>
        </p:nvSpPr>
        <p:spPr bwMode="auto">
          <a:xfrm rot="-597842">
            <a:off x="1677988" y="1474788"/>
            <a:ext cx="458787" cy="565150"/>
          </a:xfrm>
          <a:prstGeom prst="rect">
            <a:avLst/>
          </a:prstGeom>
          <a:noFill/>
          <a:ln w="9525">
            <a:noFill/>
            <a:miter lim="800000"/>
            <a:headEnd/>
            <a:tailEnd/>
          </a:ln>
        </p:spPr>
        <p:txBody>
          <a:bodyPr wrap="none">
            <a:spAutoFit/>
          </a:bodyPr>
          <a:lstStyle/>
          <a:p>
            <a:pPr algn="l" defTabSz="457200">
              <a:lnSpc>
                <a:spcPct val="100000"/>
              </a:lnSpc>
            </a:pPr>
            <a:r>
              <a:rPr lang="en-US" sz="1800" dirty="0">
                <a:solidFill>
                  <a:srgbClr val="000000"/>
                </a:solidFill>
                <a:ea typeface="ＭＳ Ｐゴシック" charset="-128"/>
              </a:rPr>
              <a:t>m</a:t>
            </a:r>
            <a:r>
              <a:rPr lang="en-US" sz="1800" baseline="-25000" dirty="0">
                <a:solidFill>
                  <a:srgbClr val="000000"/>
                </a:solidFill>
                <a:ea typeface="ＭＳ Ｐゴシック" charset="-128"/>
              </a:rPr>
              <a:t>1</a:t>
            </a:r>
            <a:br>
              <a:rPr lang="en-US" sz="1800" baseline="-25000" dirty="0">
                <a:solidFill>
                  <a:srgbClr val="000000"/>
                </a:solidFill>
                <a:ea typeface="ＭＳ Ｐゴシック" charset="-128"/>
              </a:rPr>
            </a:br>
            <a:endParaRPr lang="en-US" sz="2000" baseline="-25000" dirty="0">
              <a:solidFill>
                <a:srgbClr val="009900"/>
              </a:solidFill>
              <a:ea typeface="ＭＳ Ｐゴシック" charset="-128"/>
            </a:endParaRPr>
          </a:p>
        </p:txBody>
      </p:sp>
      <p:sp>
        <p:nvSpPr>
          <p:cNvPr id="1692690" name="TextBox 9"/>
          <p:cNvSpPr txBox="1">
            <a:spLocks noChangeArrowheads="1"/>
          </p:cNvSpPr>
          <p:nvPr/>
        </p:nvSpPr>
        <p:spPr bwMode="auto">
          <a:xfrm rot="1758704">
            <a:off x="1865313" y="2263775"/>
            <a:ext cx="458787" cy="565150"/>
          </a:xfrm>
          <a:prstGeom prst="rect">
            <a:avLst/>
          </a:prstGeom>
          <a:noFill/>
          <a:ln w="9525">
            <a:noFill/>
            <a:miter lim="800000"/>
            <a:headEnd/>
            <a:tailEnd/>
          </a:ln>
        </p:spPr>
        <p:txBody>
          <a:bodyPr wrap="none">
            <a:spAutoFit/>
          </a:bodyPr>
          <a:lstStyle/>
          <a:p>
            <a:pPr algn="l" defTabSz="457200">
              <a:lnSpc>
                <a:spcPct val="100000"/>
              </a:lnSpc>
            </a:pPr>
            <a:r>
              <a:rPr lang="en-US" sz="1800">
                <a:solidFill>
                  <a:srgbClr val="000000"/>
                </a:solidFill>
                <a:ea typeface="ＭＳ Ｐゴシック" charset="-128"/>
              </a:rPr>
              <a:t>m</a:t>
            </a:r>
            <a:r>
              <a:rPr lang="en-US" sz="1800" baseline="-25000">
                <a:solidFill>
                  <a:srgbClr val="000000"/>
                </a:solidFill>
                <a:ea typeface="ＭＳ Ｐゴシック" charset="-128"/>
              </a:rPr>
              <a:t>2</a:t>
            </a:r>
            <a:br>
              <a:rPr lang="en-US" sz="1800" baseline="-25000">
                <a:solidFill>
                  <a:srgbClr val="000000"/>
                </a:solidFill>
                <a:ea typeface="ＭＳ Ｐゴシック" charset="-128"/>
              </a:rPr>
            </a:br>
            <a:endParaRPr lang="en-US" sz="2000" baseline="-25000">
              <a:solidFill>
                <a:srgbClr val="009900"/>
              </a:solidFill>
              <a:ea typeface="ＭＳ Ｐゴシック" charset="-128"/>
            </a:endParaRPr>
          </a:p>
        </p:txBody>
      </p:sp>
      <p:sp>
        <p:nvSpPr>
          <p:cNvPr id="1692692" name="TextBox 9"/>
          <p:cNvSpPr txBox="1">
            <a:spLocks noChangeArrowheads="1"/>
          </p:cNvSpPr>
          <p:nvPr/>
        </p:nvSpPr>
        <p:spPr bwMode="auto">
          <a:xfrm rot="-199719">
            <a:off x="3873500" y="2765425"/>
            <a:ext cx="458788" cy="565150"/>
          </a:xfrm>
          <a:prstGeom prst="rect">
            <a:avLst/>
          </a:prstGeom>
          <a:noFill/>
          <a:ln w="9525">
            <a:noFill/>
            <a:miter lim="800000"/>
            <a:headEnd/>
            <a:tailEnd/>
          </a:ln>
        </p:spPr>
        <p:txBody>
          <a:bodyPr wrap="none">
            <a:spAutoFit/>
          </a:bodyPr>
          <a:lstStyle/>
          <a:p>
            <a:pPr algn="l" defTabSz="457200">
              <a:lnSpc>
                <a:spcPct val="100000"/>
              </a:lnSpc>
            </a:pPr>
            <a:r>
              <a:rPr lang="en-US" sz="1800">
                <a:solidFill>
                  <a:srgbClr val="000000"/>
                </a:solidFill>
                <a:ea typeface="ＭＳ Ｐゴシック" charset="-128"/>
              </a:rPr>
              <a:t>m</a:t>
            </a:r>
            <a:r>
              <a:rPr lang="en-US" sz="1800" baseline="-25000">
                <a:solidFill>
                  <a:srgbClr val="000000"/>
                </a:solidFill>
                <a:ea typeface="ＭＳ Ｐゴシック" charset="-128"/>
              </a:rPr>
              <a:t>5</a:t>
            </a:r>
            <a:br>
              <a:rPr lang="en-US" sz="1800" baseline="-25000">
                <a:solidFill>
                  <a:srgbClr val="000000"/>
                </a:solidFill>
                <a:ea typeface="ＭＳ Ｐゴシック" charset="-128"/>
              </a:rPr>
            </a:br>
            <a:endParaRPr lang="en-US" sz="2000" baseline="-25000">
              <a:solidFill>
                <a:srgbClr val="009900"/>
              </a:solidFill>
              <a:ea typeface="ＭＳ Ｐゴシック" charset="-128"/>
            </a:endParaRPr>
          </a:p>
        </p:txBody>
      </p:sp>
      <p:sp>
        <p:nvSpPr>
          <p:cNvPr id="1692693" name="TextBox 9"/>
          <p:cNvSpPr txBox="1">
            <a:spLocks noChangeArrowheads="1"/>
          </p:cNvSpPr>
          <p:nvPr/>
        </p:nvSpPr>
        <p:spPr bwMode="auto">
          <a:xfrm rot="1224305">
            <a:off x="6240463" y="1524000"/>
            <a:ext cx="458787" cy="565150"/>
          </a:xfrm>
          <a:prstGeom prst="rect">
            <a:avLst/>
          </a:prstGeom>
          <a:noFill/>
          <a:ln w="9525">
            <a:noFill/>
            <a:miter lim="800000"/>
            <a:headEnd/>
            <a:tailEnd/>
          </a:ln>
        </p:spPr>
        <p:txBody>
          <a:bodyPr wrap="none">
            <a:spAutoFit/>
          </a:bodyPr>
          <a:lstStyle/>
          <a:p>
            <a:pPr algn="l" defTabSz="457200">
              <a:lnSpc>
                <a:spcPct val="100000"/>
              </a:lnSpc>
            </a:pPr>
            <a:r>
              <a:rPr lang="en-US" sz="1800">
                <a:solidFill>
                  <a:srgbClr val="000000"/>
                </a:solidFill>
                <a:ea typeface="ＭＳ Ｐゴシック" charset="-128"/>
              </a:rPr>
              <a:t>m</a:t>
            </a:r>
            <a:r>
              <a:rPr lang="en-US" sz="1800" baseline="-25000">
                <a:solidFill>
                  <a:srgbClr val="000000"/>
                </a:solidFill>
                <a:ea typeface="ＭＳ Ｐゴシック" charset="-128"/>
              </a:rPr>
              <a:t>6</a:t>
            </a:r>
            <a:br>
              <a:rPr lang="en-US" sz="1800" baseline="-25000">
                <a:solidFill>
                  <a:srgbClr val="000000"/>
                </a:solidFill>
                <a:ea typeface="ＭＳ Ｐゴシック" charset="-128"/>
              </a:rPr>
            </a:br>
            <a:endParaRPr lang="en-US" sz="2000" baseline="-25000">
              <a:solidFill>
                <a:srgbClr val="009900"/>
              </a:solidFill>
              <a:ea typeface="ＭＳ Ｐゴシック" charset="-128"/>
            </a:endParaRPr>
          </a:p>
        </p:txBody>
      </p:sp>
      <p:sp>
        <p:nvSpPr>
          <p:cNvPr id="2" name="Rectangle 1"/>
          <p:cNvSpPr/>
          <p:nvPr/>
        </p:nvSpPr>
        <p:spPr>
          <a:xfrm>
            <a:off x="304800" y="4002476"/>
            <a:ext cx="8504237" cy="2308324"/>
          </a:xfrm>
          <a:prstGeom prst="rect">
            <a:avLst/>
          </a:prstGeom>
        </p:spPr>
        <p:txBody>
          <a:bodyPr wrap="square">
            <a:spAutoFit/>
          </a:bodyPr>
          <a:lstStyle/>
          <a:p>
            <a:pPr marL="342900" indent="-342900" algn="l">
              <a:lnSpc>
                <a:spcPct val="100000"/>
              </a:lnSpc>
              <a:buFont typeface="Arial" pitchFamily="34" charset="0"/>
              <a:buChar char="•"/>
            </a:pPr>
            <a:r>
              <a:rPr lang="en-US" sz="2400" dirty="0" smtClean="0">
                <a:solidFill>
                  <a:srgbClr val="000000"/>
                </a:solidFill>
              </a:rPr>
              <a:t>Diverse network, containing untrustworthy parties and unreliable components.</a:t>
            </a:r>
          </a:p>
          <a:p>
            <a:pPr marL="342900" indent="-342900" algn="l">
              <a:lnSpc>
                <a:spcPct val="100000"/>
              </a:lnSpc>
              <a:buFont typeface="Arial" pitchFamily="34" charset="0"/>
              <a:buChar char="•"/>
            </a:pPr>
            <a:r>
              <a:rPr lang="en-US" sz="2400" dirty="0" smtClean="0">
                <a:solidFill>
                  <a:srgbClr val="000000"/>
                </a:solidFill>
              </a:rPr>
              <a:t>Impractical to verify internals of each node, so </a:t>
            </a:r>
            <a:r>
              <a:rPr lang="en-US" sz="2400" dirty="0" smtClean="0">
                <a:solidFill>
                  <a:srgbClr val="FF0000">
                    <a:lumMod val="75000"/>
                  </a:srgbClr>
                </a:solidFill>
              </a:rPr>
              <a:t>give up</a:t>
            </a:r>
            <a:r>
              <a:rPr lang="en-US" sz="2400" dirty="0" smtClean="0">
                <a:solidFill>
                  <a:srgbClr val="000000"/>
                </a:solidFill>
              </a:rPr>
              <a:t>.</a:t>
            </a:r>
          </a:p>
          <a:p>
            <a:pPr marL="342900" indent="-342900" algn="l">
              <a:lnSpc>
                <a:spcPct val="100000"/>
              </a:lnSpc>
              <a:buFont typeface="Arial" pitchFamily="34" charset="0"/>
              <a:buChar char="•"/>
            </a:pPr>
            <a:r>
              <a:rPr lang="en-US" sz="2400" dirty="0" smtClean="0">
                <a:solidFill>
                  <a:srgbClr val="000000"/>
                </a:solidFill>
              </a:rPr>
              <a:t>Enforce only correctness of the messages and ultimate results.</a:t>
            </a:r>
          </a:p>
          <a:p>
            <a:pPr marL="342900" indent="-342900" algn="l">
              <a:lnSpc>
                <a:spcPct val="100000"/>
              </a:lnSpc>
              <a:buFont typeface="Arial" pitchFamily="34" charset="0"/>
              <a:buChar char="•"/>
            </a:pPr>
            <a:endParaRPr lang="en-US" sz="2400" dirty="0">
              <a:solidFill>
                <a:srgbClr val="000000"/>
              </a:solidFill>
            </a:endParaRPr>
          </a:p>
        </p:txBody>
      </p:sp>
      <p:sp>
        <p:nvSpPr>
          <p:cNvPr id="26" name="TextBox 9"/>
          <p:cNvSpPr txBox="1">
            <a:spLocks noChangeArrowheads="1"/>
          </p:cNvSpPr>
          <p:nvPr/>
        </p:nvSpPr>
        <p:spPr bwMode="auto">
          <a:xfrm>
            <a:off x="4200525" y="1236663"/>
            <a:ext cx="461986" cy="553998"/>
          </a:xfrm>
          <a:prstGeom prst="rect">
            <a:avLst/>
          </a:prstGeom>
          <a:noFill/>
          <a:ln w="9525">
            <a:noFill/>
            <a:miter lim="800000"/>
            <a:headEnd/>
            <a:tailEnd/>
          </a:ln>
        </p:spPr>
        <p:txBody>
          <a:bodyPr wrap="none">
            <a:spAutoFit/>
          </a:bodyPr>
          <a:lstStyle/>
          <a:p>
            <a:pPr algn="l" defTabSz="457200">
              <a:lnSpc>
                <a:spcPct val="100000"/>
              </a:lnSpc>
            </a:pPr>
            <a:r>
              <a:rPr lang="en-US" sz="1800" dirty="0">
                <a:solidFill>
                  <a:srgbClr val="000000"/>
                </a:solidFill>
                <a:ea typeface="ＭＳ Ｐゴシック" charset="-128"/>
              </a:rPr>
              <a:t>m</a:t>
            </a:r>
            <a:r>
              <a:rPr lang="en-US" sz="1800" baseline="-25000" dirty="0">
                <a:solidFill>
                  <a:srgbClr val="000000"/>
                </a:solidFill>
                <a:ea typeface="ＭＳ Ｐゴシック" charset="-128"/>
              </a:rPr>
              <a:t>3</a:t>
            </a:r>
            <a:br>
              <a:rPr lang="en-US" sz="1800" baseline="-25000" dirty="0">
                <a:solidFill>
                  <a:srgbClr val="000000"/>
                </a:solidFill>
                <a:ea typeface="ＭＳ Ｐゴシック" charset="-128"/>
              </a:rPr>
            </a:br>
            <a:endParaRPr lang="en-US" sz="1800" baseline="-25000" dirty="0">
              <a:solidFill>
                <a:srgbClr val="000000"/>
              </a:solidFill>
              <a:ea typeface="ＭＳ Ｐゴシック" charset="-128"/>
            </a:endParaRPr>
          </a:p>
        </p:txBody>
      </p:sp>
      <p:sp>
        <p:nvSpPr>
          <p:cNvPr id="27" name="TextBox 9"/>
          <p:cNvSpPr txBox="1">
            <a:spLocks noChangeArrowheads="1"/>
          </p:cNvSpPr>
          <p:nvPr/>
        </p:nvSpPr>
        <p:spPr bwMode="auto">
          <a:xfrm rot="-2263883">
            <a:off x="4085273" y="2042478"/>
            <a:ext cx="458787" cy="731837"/>
          </a:xfrm>
          <a:prstGeom prst="rect">
            <a:avLst/>
          </a:prstGeom>
          <a:noFill/>
          <a:ln w="9525">
            <a:noFill/>
            <a:miter lim="800000"/>
            <a:headEnd/>
            <a:tailEnd/>
          </a:ln>
        </p:spPr>
        <p:txBody>
          <a:bodyPr wrap="none">
            <a:spAutoFit/>
          </a:bodyPr>
          <a:lstStyle/>
          <a:p>
            <a:pPr algn="l" defTabSz="457200">
              <a:lnSpc>
                <a:spcPct val="100000"/>
              </a:lnSpc>
            </a:pPr>
            <a:r>
              <a:rPr lang="en-US" sz="1800" dirty="0">
                <a:solidFill>
                  <a:srgbClr val="000000"/>
                </a:solidFill>
                <a:ea typeface="ＭＳ Ｐゴシック" charset="-128"/>
              </a:rPr>
              <a:t>m</a:t>
            </a:r>
            <a:r>
              <a:rPr lang="en-US" sz="1800" baseline="-25000" dirty="0">
                <a:solidFill>
                  <a:srgbClr val="000000"/>
                </a:solidFill>
                <a:ea typeface="ＭＳ Ｐゴシック" charset="-128"/>
              </a:rPr>
              <a:t>4</a:t>
            </a:r>
            <a:br>
              <a:rPr lang="en-US" sz="1800" baseline="-25000" dirty="0">
                <a:solidFill>
                  <a:srgbClr val="000000"/>
                </a:solidFill>
                <a:ea typeface="ＭＳ Ｐゴシック" charset="-128"/>
              </a:rPr>
            </a:br>
            <a:r>
              <a:rPr lang="en-US" sz="2400" dirty="0" smtClean="0">
                <a:solidFill>
                  <a:srgbClr val="000000"/>
                </a:solidFill>
                <a:latin typeface="Symbol" pitchFamily="18" charset="2"/>
                <a:ea typeface="ＭＳ Ｐゴシック" charset="-128"/>
                <a:sym typeface="Symbol" pitchFamily="18" charset="2"/>
              </a:rPr>
              <a:t> </a:t>
            </a:r>
            <a:endParaRPr lang="en-US" sz="2000" baseline="-25000" dirty="0">
              <a:solidFill>
                <a:srgbClr val="000000"/>
              </a:solidFill>
              <a:ea typeface="ＭＳ Ｐゴシック" charset="-128"/>
            </a:endParaRPr>
          </a:p>
        </p:txBody>
      </p:sp>
      <p:sp>
        <p:nvSpPr>
          <p:cNvPr id="28" name="TextBox 9"/>
          <p:cNvSpPr txBox="1">
            <a:spLocks noChangeArrowheads="1"/>
          </p:cNvSpPr>
          <p:nvPr/>
        </p:nvSpPr>
        <p:spPr bwMode="auto">
          <a:xfrm rot="-1304140">
            <a:off x="5986462" y="2343149"/>
            <a:ext cx="458787" cy="731838"/>
          </a:xfrm>
          <a:prstGeom prst="rect">
            <a:avLst/>
          </a:prstGeom>
          <a:noFill/>
          <a:ln w="9525">
            <a:noFill/>
            <a:miter lim="800000"/>
            <a:headEnd/>
            <a:tailEnd/>
          </a:ln>
        </p:spPr>
        <p:txBody>
          <a:bodyPr wrap="none">
            <a:spAutoFit/>
          </a:bodyPr>
          <a:lstStyle/>
          <a:p>
            <a:pPr algn="l" defTabSz="457200">
              <a:lnSpc>
                <a:spcPct val="100000"/>
              </a:lnSpc>
            </a:pPr>
            <a:r>
              <a:rPr lang="en-US" sz="1800" dirty="0">
                <a:solidFill>
                  <a:srgbClr val="000000"/>
                </a:solidFill>
                <a:ea typeface="ＭＳ Ｐゴシック" charset="-128"/>
              </a:rPr>
              <a:t>m</a:t>
            </a:r>
            <a:r>
              <a:rPr lang="en-US" sz="1800" baseline="-25000" dirty="0">
                <a:solidFill>
                  <a:srgbClr val="000000"/>
                </a:solidFill>
                <a:ea typeface="ＭＳ Ｐゴシック" charset="-128"/>
              </a:rPr>
              <a:t>7</a:t>
            </a:r>
            <a:br>
              <a:rPr lang="en-US" sz="1800" baseline="-25000" dirty="0">
                <a:solidFill>
                  <a:srgbClr val="000000"/>
                </a:solidFill>
                <a:ea typeface="ＭＳ Ｐゴシック" charset="-128"/>
              </a:rPr>
            </a:br>
            <a:r>
              <a:rPr lang="en-US" sz="2400" dirty="0" smtClean="0">
                <a:solidFill>
                  <a:srgbClr val="000000"/>
                </a:solidFill>
                <a:latin typeface="Symbol" pitchFamily="18" charset="2"/>
                <a:ea typeface="ＭＳ Ｐゴシック" charset="-128"/>
                <a:sym typeface="Symbol" pitchFamily="18" charset="2"/>
              </a:rPr>
              <a:t> </a:t>
            </a:r>
            <a:endParaRPr lang="en-US" sz="1800" baseline="-25000" dirty="0">
              <a:solidFill>
                <a:srgbClr val="000000"/>
              </a:solidFill>
              <a:ea typeface="ＭＳ Ｐゴシック" charset="-128"/>
            </a:endParaRPr>
          </a:p>
        </p:txBody>
      </p:sp>
      <p:sp>
        <p:nvSpPr>
          <p:cNvPr id="29" name="TextBox 9"/>
          <p:cNvSpPr txBox="1">
            <a:spLocks noChangeArrowheads="1"/>
          </p:cNvSpPr>
          <p:nvPr/>
        </p:nvSpPr>
        <p:spPr bwMode="auto">
          <a:xfrm>
            <a:off x="7799388" y="1852136"/>
            <a:ext cx="684803" cy="738664"/>
          </a:xfrm>
          <a:prstGeom prst="rect">
            <a:avLst/>
          </a:prstGeom>
          <a:noFill/>
          <a:ln w="9525">
            <a:noFill/>
            <a:miter lim="800000"/>
            <a:headEnd/>
            <a:tailEnd/>
          </a:ln>
        </p:spPr>
        <p:txBody>
          <a:bodyPr wrap="none">
            <a:spAutoFit/>
          </a:bodyPr>
          <a:lstStyle/>
          <a:p>
            <a:pPr algn="l" defTabSz="457200">
              <a:lnSpc>
                <a:spcPct val="100000"/>
              </a:lnSpc>
            </a:pPr>
            <a:r>
              <a:rPr lang="en-US" sz="1800" dirty="0" err="1">
                <a:solidFill>
                  <a:srgbClr val="000000"/>
                </a:solidFill>
                <a:ea typeface="ＭＳ Ｐゴシック" charset="-128"/>
              </a:rPr>
              <a:t>m</a:t>
            </a:r>
            <a:r>
              <a:rPr lang="en-US" sz="2400" baseline="-25000" dirty="0" err="1">
                <a:solidFill>
                  <a:srgbClr val="000000"/>
                </a:solidFill>
                <a:ea typeface="ＭＳ Ｐゴシック" charset="-128"/>
              </a:rPr>
              <a:t>out</a:t>
            </a:r>
            <a:r>
              <a:rPr lang="en-US" sz="2400" baseline="-25000" dirty="0">
                <a:solidFill>
                  <a:srgbClr val="000000"/>
                </a:solidFill>
                <a:ea typeface="ＭＳ Ｐゴシック" charset="-128"/>
              </a:rPr>
              <a:t/>
            </a:r>
            <a:br>
              <a:rPr lang="en-US" sz="2400" baseline="-25000" dirty="0">
                <a:solidFill>
                  <a:srgbClr val="000000"/>
                </a:solidFill>
                <a:ea typeface="ＭＳ Ｐゴシック" charset="-128"/>
              </a:rPr>
            </a:br>
            <a:r>
              <a:rPr lang="en-US" sz="2400" dirty="0" smtClean="0">
                <a:solidFill>
                  <a:srgbClr val="000000"/>
                </a:solidFill>
                <a:latin typeface="Symbol" pitchFamily="18" charset="2"/>
                <a:ea typeface="ＭＳ Ｐゴシック" charset="-128"/>
                <a:sym typeface="Symbol" pitchFamily="18" charset="2"/>
              </a:rPr>
              <a:t> </a:t>
            </a:r>
            <a:endParaRPr lang="en-US" baseline="-25000" dirty="0">
              <a:solidFill>
                <a:srgbClr val="000000"/>
              </a:solidFill>
              <a:ea typeface="ＭＳ Ｐゴシック" charset="-128"/>
            </a:endParaRPr>
          </a:p>
        </p:txBody>
      </p:sp>
    </p:spTree>
    <p:extLst>
      <p:ext uri="{BB962C8B-B14F-4D97-AF65-F5344CB8AC3E}">
        <p14:creationId xmlns:p14="http://schemas.microsoft.com/office/powerpoint/2010/main" val="16433358"/>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Horizontal Scroll 39"/>
          <p:cNvSpPr/>
          <p:nvPr/>
        </p:nvSpPr>
        <p:spPr bwMode="auto">
          <a:xfrm rot="19753615">
            <a:off x="4058508" y="2381065"/>
            <a:ext cx="723900" cy="381908"/>
          </a:xfrm>
          <a:prstGeom prst="horizontalScroll">
            <a:avLst>
              <a:gd name="adj" fmla="val 15512"/>
            </a:avLst>
          </a:prstGeom>
          <a:solidFill>
            <a:srgbClr val="00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000000"/>
              </a:solidFill>
            </a:endParaRPr>
          </a:p>
        </p:txBody>
      </p:sp>
      <p:sp>
        <p:nvSpPr>
          <p:cNvPr id="42" name="Horizontal Scroll 41"/>
          <p:cNvSpPr/>
          <p:nvPr/>
        </p:nvSpPr>
        <p:spPr bwMode="auto">
          <a:xfrm rot="21378293">
            <a:off x="3747294" y="3144291"/>
            <a:ext cx="723900" cy="381908"/>
          </a:xfrm>
          <a:prstGeom prst="horizontalScroll">
            <a:avLst>
              <a:gd name="adj" fmla="val 15512"/>
            </a:avLst>
          </a:prstGeom>
          <a:solidFill>
            <a:srgbClr val="00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000000"/>
              </a:solidFill>
            </a:endParaRPr>
          </a:p>
        </p:txBody>
      </p:sp>
      <p:sp>
        <p:nvSpPr>
          <p:cNvPr id="47" name="Horizontal Scroll 46"/>
          <p:cNvSpPr/>
          <p:nvPr/>
        </p:nvSpPr>
        <p:spPr bwMode="auto">
          <a:xfrm rot="1169873">
            <a:off x="6016983" y="1885496"/>
            <a:ext cx="723900" cy="381908"/>
          </a:xfrm>
          <a:prstGeom prst="horizontalScroll">
            <a:avLst>
              <a:gd name="adj" fmla="val 15512"/>
            </a:avLst>
          </a:prstGeom>
          <a:solidFill>
            <a:srgbClr val="00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000000"/>
              </a:solidFill>
            </a:endParaRPr>
          </a:p>
        </p:txBody>
      </p:sp>
      <p:sp>
        <p:nvSpPr>
          <p:cNvPr id="48" name="Horizontal Scroll 47"/>
          <p:cNvSpPr/>
          <p:nvPr/>
        </p:nvSpPr>
        <p:spPr bwMode="auto">
          <a:xfrm rot="20206967">
            <a:off x="5967328" y="2698224"/>
            <a:ext cx="723900" cy="381908"/>
          </a:xfrm>
          <a:prstGeom prst="horizontalScroll">
            <a:avLst>
              <a:gd name="adj" fmla="val 15512"/>
            </a:avLst>
          </a:prstGeom>
          <a:solidFill>
            <a:srgbClr val="00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000000"/>
              </a:solidFill>
            </a:endParaRPr>
          </a:p>
        </p:txBody>
      </p:sp>
      <p:sp>
        <p:nvSpPr>
          <p:cNvPr id="49" name="Horizontal Scroll 48"/>
          <p:cNvSpPr/>
          <p:nvPr/>
        </p:nvSpPr>
        <p:spPr bwMode="auto">
          <a:xfrm>
            <a:off x="7799388" y="2238260"/>
            <a:ext cx="723900" cy="403339"/>
          </a:xfrm>
          <a:prstGeom prst="horizontalScroll">
            <a:avLst>
              <a:gd name="adj" fmla="val 15512"/>
            </a:avLst>
          </a:prstGeom>
          <a:solidFill>
            <a:srgbClr val="00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000000"/>
              </a:solidFill>
            </a:endParaRPr>
          </a:p>
        </p:txBody>
      </p:sp>
      <p:sp>
        <p:nvSpPr>
          <p:cNvPr id="31" name="Horizontal Scroll 30"/>
          <p:cNvSpPr/>
          <p:nvPr/>
        </p:nvSpPr>
        <p:spPr bwMode="auto">
          <a:xfrm>
            <a:off x="3962400" y="1618795"/>
            <a:ext cx="723900" cy="381908"/>
          </a:xfrm>
          <a:prstGeom prst="horizontalScroll">
            <a:avLst>
              <a:gd name="adj" fmla="val 15512"/>
            </a:avLst>
          </a:prstGeom>
          <a:solidFill>
            <a:srgbClr val="00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000000"/>
              </a:solidFill>
            </a:endParaRPr>
          </a:p>
        </p:txBody>
      </p:sp>
      <p:sp>
        <p:nvSpPr>
          <p:cNvPr id="30" name="Horizontal Scroll 29"/>
          <p:cNvSpPr/>
          <p:nvPr/>
        </p:nvSpPr>
        <p:spPr bwMode="auto">
          <a:xfrm rot="21022670">
            <a:off x="1618765" y="1831917"/>
            <a:ext cx="723900" cy="381908"/>
          </a:xfrm>
          <a:prstGeom prst="horizontalScroll">
            <a:avLst>
              <a:gd name="adj" fmla="val 15512"/>
            </a:avLst>
          </a:prstGeom>
          <a:solidFill>
            <a:srgbClr val="00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000000"/>
              </a:solidFill>
            </a:endParaRPr>
          </a:p>
        </p:txBody>
      </p:sp>
      <p:sp>
        <p:nvSpPr>
          <p:cNvPr id="41" name="Horizontal Scroll 40"/>
          <p:cNvSpPr/>
          <p:nvPr/>
        </p:nvSpPr>
        <p:spPr bwMode="auto">
          <a:xfrm rot="1829856">
            <a:off x="1559715" y="2582179"/>
            <a:ext cx="723900" cy="381908"/>
          </a:xfrm>
          <a:prstGeom prst="horizontalScroll">
            <a:avLst>
              <a:gd name="adj" fmla="val 15512"/>
            </a:avLst>
          </a:prstGeom>
          <a:solidFill>
            <a:srgbClr val="00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000000"/>
              </a:solidFill>
            </a:endParaRPr>
          </a:p>
        </p:txBody>
      </p:sp>
      <p:sp>
        <p:nvSpPr>
          <p:cNvPr id="1577986" name="Title 1"/>
          <p:cNvSpPr>
            <a:spLocks noGrp="1"/>
          </p:cNvSpPr>
          <p:nvPr>
            <p:ph type="title" idx="4294967295"/>
          </p:nvPr>
        </p:nvSpPr>
        <p:spPr/>
        <p:txBody>
          <a:bodyPr/>
          <a:lstStyle/>
          <a:p>
            <a:pPr defTabSz="457200"/>
            <a:r>
              <a:rPr lang="en-US" dirty="0" smtClean="0"/>
              <a:t>Proof-Carrying Data (cont.)</a:t>
            </a:r>
            <a:endParaRPr lang="en-US" dirty="0"/>
          </a:p>
        </p:txBody>
      </p:sp>
      <p:pic>
        <p:nvPicPr>
          <p:cNvPr id="1577987" name="Picture 3"/>
          <p:cNvPicPr>
            <a:picLocks noChangeAspect="1"/>
          </p:cNvPicPr>
          <p:nvPr/>
        </p:nvPicPr>
        <p:blipFill>
          <a:blip r:embed="rId3" cstate="print"/>
          <a:srcRect/>
          <a:stretch>
            <a:fillRect/>
          </a:stretch>
        </p:blipFill>
        <p:spPr bwMode="auto">
          <a:xfrm>
            <a:off x="411163" y="1557338"/>
            <a:ext cx="1073150" cy="965200"/>
          </a:xfrm>
          <a:prstGeom prst="rect">
            <a:avLst/>
          </a:prstGeom>
          <a:noFill/>
          <a:ln w="9525">
            <a:noFill/>
            <a:miter lim="800000"/>
            <a:headEnd/>
            <a:tailEnd/>
          </a:ln>
        </p:spPr>
      </p:pic>
      <p:pic>
        <p:nvPicPr>
          <p:cNvPr id="1577988" name="Picture 8"/>
          <p:cNvPicPr>
            <a:picLocks noChangeAspect="1"/>
          </p:cNvPicPr>
          <p:nvPr/>
        </p:nvPicPr>
        <p:blipFill>
          <a:blip r:embed="rId3" cstate="print"/>
          <a:srcRect/>
          <a:stretch>
            <a:fillRect/>
          </a:stretch>
        </p:blipFill>
        <p:spPr bwMode="auto">
          <a:xfrm>
            <a:off x="2660650" y="1263650"/>
            <a:ext cx="1073150" cy="965200"/>
          </a:xfrm>
          <a:prstGeom prst="rect">
            <a:avLst/>
          </a:prstGeom>
          <a:noFill/>
          <a:ln w="9525">
            <a:noFill/>
            <a:miter lim="800000"/>
            <a:headEnd/>
            <a:tailEnd/>
          </a:ln>
        </p:spPr>
      </p:pic>
      <p:pic>
        <p:nvPicPr>
          <p:cNvPr id="1577989" name="Picture 9"/>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5105400" y="1162050"/>
            <a:ext cx="1073150" cy="965200"/>
          </a:xfrm>
          <a:prstGeom prst="rect">
            <a:avLst/>
          </a:prstGeom>
          <a:noFill/>
          <a:ln w="9525">
            <a:noFill/>
            <a:miter lim="800000"/>
            <a:headEnd/>
            <a:tailEnd/>
          </a:ln>
        </p:spPr>
      </p:pic>
      <p:pic>
        <p:nvPicPr>
          <p:cNvPr id="1577990" name="Picture 17"/>
          <p:cNvPicPr>
            <a:picLocks noChangeAspect="1"/>
          </p:cNvPicPr>
          <p:nvPr/>
        </p:nvPicPr>
        <p:blipFill>
          <a:blip r:embed="rId3" cstate="print"/>
          <a:srcRect/>
          <a:stretch>
            <a:fillRect/>
          </a:stretch>
        </p:blipFill>
        <p:spPr bwMode="auto">
          <a:xfrm>
            <a:off x="2590800" y="2457450"/>
            <a:ext cx="1071563" cy="965200"/>
          </a:xfrm>
          <a:prstGeom prst="rect">
            <a:avLst/>
          </a:prstGeom>
          <a:noFill/>
          <a:ln w="9525">
            <a:noFill/>
            <a:miter lim="800000"/>
            <a:headEnd/>
            <a:tailEnd/>
          </a:ln>
        </p:spPr>
      </p:pic>
      <p:pic>
        <p:nvPicPr>
          <p:cNvPr id="1577991" name="Picture 18"/>
          <p:cNvPicPr>
            <a:picLocks noChangeAspect="1"/>
          </p:cNvPicPr>
          <p:nvPr/>
        </p:nvPicPr>
        <p:blipFill>
          <a:blip r:embed="rId3" cstate="print"/>
          <a:srcRect/>
          <a:stretch>
            <a:fillRect/>
          </a:stretch>
        </p:blipFill>
        <p:spPr bwMode="auto">
          <a:xfrm>
            <a:off x="4873625" y="2478088"/>
            <a:ext cx="1073150" cy="965200"/>
          </a:xfrm>
          <a:prstGeom prst="rect">
            <a:avLst/>
          </a:prstGeom>
          <a:noFill/>
          <a:ln w="9525">
            <a:noFill/>
            <a:miter lim="800000"/>
            <a:headEnd/>
            <a:tailEnd/>
          </a:ln>
        </p:spPr>
      </p:pic>
      <p:pic>
        <p:nvPicPr>
          <p:cNvPr id="1577992" name="Picture 38"/>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6821488" y="1720850"/>
            <a:ext cx="1071562" cy="965200"/>
          </a:xfrm>
          <a:prstGeom prst="rect">
            <a:avLst/>
          </a:prstGeom>
          <a:noFill/>
          <a:ln w="9525">
            <a:noFill/>
            <a:miter lim="800000"/>
            <a:headEnd/>
            <a:tailEnd/>
          </a:ln>
        </p:spPr>
      </p:pic>
      <p:cxnSp>
        <p:nvCxnSpPr>
          <p:cNvPr id="32" name="Straight Connector 31"/>
          <p:cNvCxnSpPr/>
          <p:nvPr/>
        </p:nvCxnSpPr>
        <p:spPr>
          <a:xfrm flipV="1">
            <a:off x="1447800" y="1695450"/>
            <a:ext cx="1295400" cy="22860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733800" y="1619250"/>
            <a:ext cx="1384300" cy="1588"/>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447800" y="2305050"/>
            <a:ext cx="1143000" cy="63500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581400" y="3067050"/>
            <a:ext cx="1371600" cy="7620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3625850" y="1847850"/>
            <a:ext cx="1631950" cy="992188"/>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096000" y="1771650"/>
            <a:ext cx="838200" cy="30480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5908675" y="2439988"/>
            <a:ext cx="998538" cy="40005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772400" y="2228850"/>
            <a:ext cx="846138" cy="1588"/>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1578001" name="TextBox 9"/>
          <p:cNvSpPr txBox="1">
            <a:spLocks noChangeArrowheads="1"/>
          </p:cNvSpPr>
          <p:nvPr/>
        </p:nvSpPr>
        <p:spPr bwMode="auto">
          <a:xfrm rot="-597842">
            <a:off x="1692275" y="1474788"/>
            <a:ext cx="458788" cy="731837"/>
          </a:xfrm>
          <a:prstGeom prst="rect">
            <a:avLst/>
          </a:prstGeom>
          <a:noFill/>
          <a:ln w="9525">
            <a:noFill/>
            <a:miter lim="800000"/>
            <a:headEnd/>
            <a:tailEnd/>
          </a:ln>
        </p:spPr>
        <p:txBody>
          <a:bodyPr wrap="none">
            <a:spAutoFit/>
          </a:bodyPr>
          <a:lstStyle/>
          <a:p>
            <a:pPr algn="l" defTabSz="457200">
              <a:lnSpc>
                <a:spcPct val="100000"/>
              </a:lnSpc>
            </a:pPr>
            <a:r>
              <a:rPr lang="en-US" sz="1800" dirty="0">
                <a:solidFill>
                  <a:srgbClr val="000000"/>
                </a:solidFill>
                <a:ea typeface="ＭＳ Ｐゴシック" charset="-128"/>
              </a:rPr>
              <a:t>m</a:t>
            </a:r>
            <a:r>
              <a:rPr lang="en-US" sz="1800" baseline="-25000" dirty="0">
                <a:solidFill>
                  <a:srgbClr val="000000"/>
                </a:solidFill>
                <a:ea typeface="ＭＳ Ｐゴシック" charset="-128"/>
              </a:rPr>
              <a:t>1</a:t>
            </a:r>
            <a:br>
              <a:rPr lang="en-US" sz="1800" baseline="-25000" dirty="0">
                <a:solidFill>
                  <a:srgbClr val="000000"/>
                </a:solidFill>
                <a:ea typeface="ＭＳ Ｐゴシック" charset="-128"/>
              </a:rPr>
            </a:br>
            <a:r>
              <a:rPr lang="en-US" sz="2400" dirty="0">
                <a:solidFill>
                  <a:srgbClr val="000000"/>
                </a:solidFill>
                <a:latin typeface="Symbol" pitchFamily="18" charset="2"/>
                <a:ea typeface="ＭＳ Ｐゴシック" charset="-128"/>
                <a:sym typeface="Symbol" pitchFamily="18" charset="2"/>
              </a:rPr>
              <a:t></a:t>
            </a:r>
            <a:r>
              <a:rPr lang="en-US" sz="2000" baseline="-25000" dirty="0">
                <a:solidFill>
                  <a:srgbClr val="000000"/>
                </a:solidFill>
                <a:ea typeface="ＭＳ Ｐゴシック" charset="-128"/>
              </a:rPr>
              <a:t>1</a:t>
            </a:r>
          </a:p>
        </p:txBody>
      </p:sp>
      <p:sp>
        <p:nvSpPr>
          <p:cNvPr id="1578002" name="TextBox 9"/>
          <p:cNvSpPr txBox="1">
            <a:spLocks noChangeArrowheads="1"/>
          </p:cNvSpPr>
          <p:nvPr/>
        </p:nvSpPr>
        <p:spPr bwMode="auto">
          <a:xfrm rot="1758704">
            <a:off x="1825625" y="2254250"/>
            <a:ext cx="458788" cy="731838"/>
          </a:xfrm>
          <a:prstGeom prst="rect">
            <a:avLst/>
          </a:prstGeom>
          <a:noFill/>
          <a:ln w="9525">
            <a:noFill/>
            <a:miter lim="800000"/>
            <a:headEnd/>
            <a:tailEnd/>
          </a:ln>
        </p:spPr>
        <p:txBody>
          <a:bodyPr wrap="none">
            <a:spAutoFit/>
          </a:bodyPr>
          <a:lstStyle/>
          <a:p>
            <a:pPr algn="l" defTabSz="457200">
              <a:lnSpc>
                <a:spcPct val="100000"/>
              </a:lnSpc>
            </a:pPr>
            <a:r>
              <a:rPr lang="en-US" sz="1800" dirty="0">
                <a:solidFill>
                  <a:srgbClr val="000000"/>
                </a:solidFill>
                <a:ea typeface="ＭＳ Ｐゴシック" charset="-128"/>
              </a:rPr>
              <a:t>m</a:t>
            </a:r>
            <a:r>
              <a:rPr lang="en-US" sz="1800" baseline="-25000" dirty="0">
                <a:solidFill>
                  <a:srgbClr val="000000"/>
                </a:solidFill>
                <a:ea typeface="ＭＳ Ｐゴシック" charset="-128"/>
              </a:rPr>
              <a:t>2</a:t>
            </a:r>
            <a:br>
              <a:rPr lang="en-US" sz="1800" baseline="-25000" dirty="0">
                <a:solidFill>
                  <a:srgbClr val="000000"/>
                </a:solidFill>
                <a:ea typeface="ＭＳ Ｐゴシック" charset="-128"/>
              </a:rPr>
            </a:br>
            <a:r>
              <a:rPr lang="en-US" sz="2400" dirty="0">
                <a:solidFill>
                  <a:srgbClr val="000000"/>
                </a:solidFill>
                <a:latin typeface="Symbol" pitchFamily="18" charset="2"/>
                <a:ea typeface="ＭＳ Ｐゴシック" charset="-128"/>
                <a:sym typeface="Symbol" pitchFamily="18" charset="2"/>
              </a:rPr>
              <a:t></a:t>
            </a:r>
            <a:r>
              <a:rPr lang="en-US" sz="2000" baseline="-25000" dirty="0">
                <a:solidFill>
                  <a:srgbClr val="000000"/>
                </a:solidFill>
                <a:ea typeface="ＭＳ Ｐゴシック" charset="-128"/>
              </a:rPr>
              <a:t>2</a:t>
            </a:r>
          </a:p>
        </p:txBody>
      </p:sp>
      <p:sp>
        <p:nvSpPr>
          <p:cNvPr id="1578003" name="TextBox 9"/>
          <p:cNvSpPr txBox="1">
            <a:spLocks noChangeArrowheads="1"/>
          </p:cNvSpPr>
          <p:nvPr/>
        </p:nvSpPr>
        <p:spPr bwMode="auto">
          <a:xfrm rot="-2263883">
            <a:off x="4085273" y="2042478"/>
            <a:ext cx="458787" cy="731837"/>
          </a:xfrm>
          <a:prstGeom prst="rect">
            <a:avLst/>
          </a:prstGeom>
          <a:noFill/>
          <a:ln w="9525">
            <a:noFill/>
            <a:miter lim="800000"/>
            <a:headEnd/>
            <a:tailEnd/>
          </a:ln>
        </p:spPr>
        <p:txBody>
          <a:bodyPr wrap="none">
            <a:spAutoFit/>
          </a:bodyPr>
          <a:lstStyle/>
          <a:p>
            <a:pPr algn="l" defTabSz="457200">
              <a:lnSpc>
                <a:spcPct val="100000"/>
              </a:lnSpc>
            </a:pPr>
            <a:r>
              <a:rPr lang="en-US" sz="1800" dirty="0">
                <a:solidFill>
                  <a:srgbClr val="000000"/>
                </a:solidFill>
                <a:ea typeface="ＭＳ Ｐゴシック" charset="-128"/>
              </a:rPr>
              <a:t>m</a:t>
            </a:r>
            <a:r>
              <a:rPr lang="en-US" sz="1800" baseline="-25000" dirty="0">
                <a:solidFill>
                  <a:srgbClr val="000000"/>
                </a:solidFill>
                <a:ea typeface="ＭＳ Ｐゴシック" charset="-128"/>
              </a:rPr>
              <a:t>4</a:t>
            </a:r>
            <a:br>
              <a:rPr lang="en-US" sz="1800" baseline="-25000" dirty="0">
                <a:solidFill>
                  <a:srgbClr val="000000"/>
                </a:solidFill>
                <a:ea typeface="ＭＳ Ｐゴシック" charset="-128"/>
              </a:rPr>
            </a:br>
            <a:r>
              <a:rPr lang="en-US" sz="2400" dirty="0">
                <a:solidFill>
                  <a:srgbClr val="000000"/>
                </a:solidFill>
                <a:latin typeface="Symbol" pitchFamily="18" charset="2"/>
                <a:ea typeface="ＭＳ Ｐゴシック" charset="-128"/>
                <a:sym typeface="Symbol" pitchFamily="18" charset="2"/>
              </a:rPr>
              <a:t></a:t>
            </a:r>
            <a:r>
              <a:rPr lang="en-US" sz="2000" baseline="-25000" dirty="0">
                <a:solidFill>
                  <a:srgbClr val="000000"/>
                </a:solidFill>
                <a:ea typeface="ＭＳ Ｐゴシック" charset="-128"/>
              </a:rPr>
              <a:t>4</a:t>
            </a:r>
          </a:p>
        </p:txBody>
      </p:sp>
      <p:sp>
        <p:nvSpPr>
          <p:cNvPr id="1578004" name="TextBox 9"/>
          <p:cNvSpPr txBox="1">
            <a:spLocks noChangeArrowheads="1"/>
          </p:cNvSpPr>
          <p:nvPr/>
        </p:nvSpPr>
        <p:spPr bwMode="auto">
          <a:xfrm rot="-199719">
            <a:off x="3879850" y="2765425"/>
            <a:ext cx="458788" cy="731838"/>
          </a:xfrm>
          <a:prstGeom prst="rect">
            <a:avLst/>
          </a:prstGeom>
          <a:noFill/>
          <a:ln w="9525">
            <a:noFill/>
            <a:miter lim="800000"/>
            <a:headEnd/>
            <a:tailEnd/>
          </a:ln>
        </p:spPr>
        <p:txBody>
          <a:bodyPr wrap="none">
            <a:spAutoFit/>
          </a:bodyPr>
          <a:lstStyle/>
          <a:p>
            <a:pPr algn="l" defTabSz="457200">
              <a:lnSpc>
                <a:spcPct val="100000"/>
              </a:lnSpc>
            </a:pPr>
            <a:r>
              <a:rPr lang="en-US" sz="1800">
                <a:solidFill>
                  <a:srgbClr val="000000"/>
                </a:solidFill>
                <a:ea typeface="ＭＳ Ｐゴシック" charset="-128"/>
              </a:rPr>
              <a:t>m</a:t>
            </a:r>
            <a:r>
              <a:rPr lang="en-US" sz="1800" baseline="-25000">
                <a:solidFill>
                  <a:srgbClr val="000000"/>
                </a:solidFill>
                <a:ea typeface="ＭＳ Ｐゴシック" charset="-128"/>
              </a:rPr>
              <a:t>5</a:t>
            </a:r>
            <a:br>
              <a:rPr lang="en-US" sz="1800" baseline="-25000">
                <a:solidFill>
                  <a:srgbClr val="000000"/>
                </a:solidFill>
                <a:ea typeface="ＭＳ Ｐゴシック" charset="-128"/>
              </a:rPr>
            </a:br>
            <a:r>
              <a:rPr lang="en-US" sz="2400">
                <a:solidFill>
                  <a:srgbClr val="000000"/>
                </a:solidFill>
                <a:latin typeface="Symbol" pitchFamily="18" charset="2"/>
                <a:ea typeface="ＭＳ Ｐゴシック" charset="-128"/>
                <a:sym typeface="Symbol" pitchFamily="18" charset="2"/>
              </a:rPr>
              <a:t></a:t>
            </a:r>
            <a:r>
              <a:rPr lang="en-US" sz="2000" baseline="-25000">
                <a:solidFill>
                  <a:srgbClr val="000000"/>
                </a:solidFill>
                <a:ea typeface="ＭＳ Ｐゴシック" charset="-128"/>
              </a:rPr>
              <a:t>5</a:t>
            </a:r>
          </a:p>
        </p:txBody>
      </p:sp>
      <p:sp>
        <p:nvSpPr>
          <p:cNvPr id="1578005" name="TextBox 9"/>
          <p:cNvSpPr txBox="1">
            <a:spLocks noChangeArrowheads="1"/>
          </p:cNvSpPr>
          <p:nvPr/>
        </p:nvSpPr>
        <p:spPr bwMode="auto">
          <a:xfrm rot="1224305">
            <a:off x="6211888" y="1519238"/>
            <a:ext cx="458787" cy="731837"/>
          </a:xfrm>
          <a:prstGeom prst="rect">
            <a:avLst/>
          </a:prstGeom>
          <a:noFill/>
          <a:ln w="9525">
            <a:noFill/>
            <a:miter lim="800000"/>
            <a:headEnd/>
            <a:tailEnd/>
          </a:ln>
        </p:spPr>
        <p:txBody>
          <a:bodyPr wrap="none">
            <a:spAutoFit/>
          </a:bodyPr>
          <a:lstStyle/>
          <a:p>
            <a:pPr algn="l" defTabSz="457200">
              <a:lnSpc>
                <a:spcPct val="100000"/>
              </a:lnSpc>
            </a:pPr>
            <a:r>
              <a:rPr lang="en-US" sz="1800">
                <a:solidFill>
                  <a:srgbClr val="000000"/>
                </a:solidFill>
                <a:ea typeface="ＭＳ Ｐゴシック" charset="-128"/>
              </a:rPr>
              <a:t>m</a:t>
            </a:r>
            <a:r>
              <a:rPr lang="en-US" sz="1800" baseline="-25000">
                <a:solidFill>
                  <a:srgbClr val="000000"/>
                </a:solidFill>
                <a:ea typeface="ＭＳ Ｐゴシック" charset="-128"/>
              </a:rPr>
              <a:t>6</a:t>
            </a:r>
            <a:br>
              <a:rPr lang="en-US" sz="1800" baseline="-25000">
                <a:solidFill>
                  <a:srgbClr val="000000"/>
                </a:solidFill>
                <a:ea typeface="ＭＳ Ｐゴシック" charset="-128"/>
              </a:rPr>
            </a:br>
            <a:r>
              <a:rPr lang="en-US" sz="2400">
                <a:solidFill>
                  <a:srgbClr val="000000"/>
                </a:solidFill>
                <a:latin typeface="Symbol" pitchFamily="18" charset="2"/>
                <a:ea typeface="ＭＳ Ｐゴシック" charset="-128"/>
                <a:sym typeface="Symbol" pitchFamily="18" charset="2"/>
              </a:rPr>
              <a:t></a:t>
            </a:r>
            <a:r>
              <a:rPr lang="en-US" sz="2000" baseline="-25000">
                <a:solidFill>
                  <a:srgbClr val="000000"/>
                </a:solidFill>
                <a:ea typeface="ＭＳ Ｐゴシック" charset="-128"/>
              </a:rPr>
              <a:t>6</a:t>
            </a:r>
          </a:p>
        </p:txBody>
      </p:sp>
      <p:sp>
        <p:nvSpPr>
          <p:cNvPr id="1578006" name="TextBox 9"/>
          <p:cNvSpPr txBox="1">
            <a:spLocks noChangeArrowheads="1"/>
          </p:cNvSpPr>
          <p:nvPr/>
        </p:nvSpPr>
        <p:spPr bwMode="auto">
          <a:xfrm rot="-1304140">
            <a:off x="5986462" y="2343149"/>
            <a:ext cx="458787" cy="731838"/>
          </a:xfrm>
          <a:prstGeom prst="rect">
            <a:avLst/>
          </a:prstGeom>
          <a:noFill/>
          <a:ln w="9525">
            <a:noFill/>
            <a:miter lim="800000"/>
            <a:headEnd/>
            <a:tailEnd/>
          </a:ln>
        </p:spPr>
        <p:txBody>
          <a:bodyPr wrap="none">
            <a:spAutoFit/>
          </a:bodyPr>
          <a:lstStyle/>
          <a:p>
            <a:pPr algn="l" defTabSz="457200">
              <a:lnSpc>
                <a:spcPct val="100000"/>
              </a:lnSpc>
            </a:pPr>
            <a:r>
              <a:rPr lang="en-US" sz="1800" dirty="0">
                <a:solidFill>
                  <a:srgbClr val="000000"/>
                </a:solidFill>
                <a:ea typeface="ＭＳ Ｐゴシック" charset="-128"/>
              </a:rPr>
              <a:t>m</a:t>
            </a:r>
            <a:r>
              <a:rPr lang="en-US" sz="1800" baseline="-25000" dirty="0">
                <a:solidFill>
                  <a:srgbClr val="000000"/>
                </a:solidFill>
                <a:ea typeface="ＭＳ Ｐゴシック" charset="-128"/>
              </a:rPr>
              <a:t>7</a:t>
            </a:r>
            <a:br>
              <a:rPr lang="en-US" sz="1800" baseline="-25000" dirty="0">
                <a:solidFill>
                  <a:srgbClr val="000000"/>
                </a:solidFill>
                <a:ea typeface="ＭＳ Ｐゴシック" charset="-128"/>
              </a:rPr>
            </a:br>
            <a:r>
              <a:rPr lang="en-US" sz="2400" dirty="0">
                <a:solidFill>
                  <a:srgbClr val="000000"/>
                </a:solidFill>
                <a:latin typeface="Symbol" pitchFamily="18" charset="2"/>
                <a:ea typeface="ＭＳ Ｐゴシック" charset="-128"/>
                <a:sym typeface="Symbol" pitchFamily="18" charset="2"/>
              </a:rPr>
              <a:t></a:t>
            </a:r>
            <a:r>
              <a:rPr lang="en-US" sz="2000" baseline="-25000" dirty="0">
                <a:solidFill>
                  <a:srgbClr val="000000"/>
                </a:solidFill>
                <a:ea typeface="ＭＳ Ｐゴシック" charset="-128"/>
              </a:rPr>
              <a:t>7</a:t>
            </a:r>
            <a:endParaRPr lang="en-US" sz="1800" baseline="-25000" dirty="0">
              <a:solidFill>
                <a:srgbClr val="000000"/>
              </a:solidFill>
              <a:ea typeface="ＭＳ Ｐゴシック" charset="-128"/>
            </a:endParaRPr>
          </a:p>
        </p:txBody>
      </p:sp>
      <p:sp>
        <p:nvSpPr>
          <p:cNvPr id="1578007" name="TextBox 9"/>
          <p:cNvSpPr txBox="1">
            <a:spLocks noChangeArrowheads="1"/>
          </p:cNvSpPr>
          <p:nvPr/>
        </p:nvSpPr>
        <p:spPr bwMode="auto">
          <a:xfrm>
            <a:off x="7799388" y="1852136"/>
            <a:ext cx="684803" cy="738664"/>
          </a:xfrm>
          <a:prstGeom prst="rect">
            <a:avLst/>
          </a:prstGeom>
          <a:noFill/>
          <a:ln w="9525">
            <a:noFill/>
            <a:miter lim="800000"/>
            <a:headEnd/>
            <a:tailEnd/>
          </a:ln>
        </p:spPr>
        <p:txBody>
          <a:bodyPr wrap="none">
            <a:spAutoFit/>
          </a:bodyPr>
          <a:lstStyle/>
          <a:p>
            <a:pPr algn="l" defTabSz="457200">
              <a:lnSpc>
                <a:spcPct val="100000"/>
              </a:lnSpc>
            </a:pPr>
            <a:r>
              <a:rPr lang="en-US" sz="1800" dirty="0" err="1">
                <a:solidFill>
                  <a:srgbClr val="000000"/>
                </a:solidFill>
                <a:ea typeface="ＭＳ Ｐゴシック" charset="-128"/>
              </a:rPr>
              <a:t>m</a:t>
            </a:r>
            <a:r>
              <a:rPr lang="en-US" sz="2400" baseline="-25000" dirty="0" err="1">
                <a:solidFill>
                  <a:srgbClr val="000000"/>
                </a:solidFill>
                <a:ea typeface="ＭＳ Ｐゴシック" charset="-128"/>
              </a:rPr>
              <a:t>out</a:t>
            </a:r>
            <a:r>
              <a:rPr lang="en-US" sz="2400" baseline="-25000" dirty="0">
                <a:solidFill>
                  <a:srgbClr val="000000"/>
                </a:solidFill>
                <a:ea typeface="ＭＳ Ｐゴシック" charset="-128"/>
              </a:rPr>
              <a:t/>
            </a:r>
            <a:br>
              <a:rPr lang="en-US" sz="2400" baseline="-25000" dirty="0">
                <a:solidFill>
                  <a:srgbClr val="000000"/>
                </a:solidFill>
                <a:ea typeface="ＭＳ Ｐゴシック" charset="-128"/>
              </a:rPr>
            </a:br>
            <a:r>
              <a:rPr lang="en-US" sz="2400" dirty="0">
                <a:solidFill>
                  <a:srgbClr val="000000"/>
                </a:solidFill>
                <a:latin typeface="Symbol" pitchFamily="18" charset="2"/>
                <a:ea typeface="ＭＳ Ｐゴシック" charset="-128"/>
                <a:sym typeface="Symbol" pitchFamily="18" charset="2"/>
              </a:rPr>
              <a:t></a:t>
            </a:r>
            <a:r>
              <a:rPr lang="en-US" baseline="-25000" dirty="0">
                <a:solidFill>
                  <a:srgbClr val="000000"/>
                </a:solidFill>
                <a:ea typeface="ＭＳ Ｐゴシック" charset="-128"/>
              </a:rPr>
              <a:t>out</a:t>
            </a:r>
          </a:p>
        </p:txBody>
      </p:sp>
      <p:sp>
        <p:nvSpPr>
          <p:cNvPr id="1578008" name="TextBox 9"/>
          <p:cNvSpPr txBox="1">
            <a:spLocks noChangeArrowheads="1"/>
          </p:cNvSpPr>
          <p:nvPr/>
        </p:nvSpPr>
        <p:spPr bwMode="auto">
          <a:xfrm>
            <a:off x="4200525" y="1236663"/>
            <a:ext cx="458788" cy="731837"/>
          </a:xfrm>
          <a:prstGeom prst="rect">
            <a:avLst/>
          </a:prstGeom>
          <a:noFill/>
          <a:ln w="9525">
            <a:noFill/>
            <a:miter lim="800000"/>
            <a:headEnd/>
            <a:tailEnd/>
          </a:ln>
        </p:spPr>
        <p:txBody>
          <a:bodyPr wrap="none">
            <a:spAutoFit/>
          </a:bodyPr>
          <a:lstStyle/>
          <a:p>
            <a:pPr algn="l" defTabSz="457200">
              <a:lnSpc>
                <a:spcPct val="100000"/>
              </a:lnSpc>
            </a:pPr>
            <a:r>
              <a:rPr lang="en-US" sz="1800" dirty="0">
                <a:solidFill>
                  <a:srgbClr val="000000"/>
                </a:solidFill>
                <a:ea typeface="ＭＳ Ｐゴシック" charset="-128"/>
              </a:rPr>
              <a:t>m</a:t>
            </a:r>
            <a:r>
              <a:rPr lang="en-US" sz="1800" baseline="-25000" dirty="0">
                <a:solidFill>
                  <a:srgbClr val="000000"/>
                </a:solidFill>
                <a:ea typeface="ＭＳ Ｐゴシック" charset="-128"/>
              </a:rPr>
              <a:t>3</a:t>
            </a:r>
            <a:br>
              <a:rPr lang="en-US" sz="1800" baseline="-25000" dirty="0">
                <a:solidFill>
                  <a:srgbClr val="000000"/>
                </a:solidFill>
                <a:ea typeface="ＭＳ Ｐゴシック" charset="-128"/>
              </a:rPr>
            </a:br>
            <a:r>
              <a:rPr lang="en-US" sz="2400" dirty="0">
                <a:solidFill>
                  <a:srgbClr val="000000"/>
                </a:solidFill>
                <a:latin typeface="Symbol" pitchFamily="18" charset="2"/>
                <a:ea typeface="ＭＳ Ｐゴシック" charset="-128"/>
                <a:sym typeface="Symbol" pitchFamily="18" charset="2"/>
              </a:rPr>
              <a:t></a:t>
            </a:r>
            <a:r>
              <a:rPr lang="en-US" sz="2000" baseline="-25000" dirty="0">
                <a:solidFill>
                  <a:srgbClr val="000000"/>
                </a:solidFill>
                <a:ea typeface="ＭＳ Ｐゴシック" charset="-128"/>
              </a:rPr>
              <a:t>3</a:t>
            </a:r>
            <a:endParaRPr lang="en-US" sz="1800" baseline="-25000" dirty="0">
              <a:solidFill>
                <a:srgbClr val="000000"/>
              </a:solidFill>
              <a:ea typeface="ＭＳ Ｐゴシック" charset="-128"/>
            </a:endParaRPr>
          </a:p>
        </p:txBody>
      </p:sp>
      <p:sp>
        <p:nvSpPr>
          <p:cNvPr id="1578009" name="Rectangle 35"/>
          <p:cNvSpPr>
            <a:spLocks noGrp="1" noChangeArrowheads="1"/>
          </p:cNvSpPr>
          <p:nvPr>
            <p:ph type="body" idx="4294967295"/>
          </p:nvPr>
        </p:nvSpPr>
        <p:spPr>
          <a:xfrm>
            <a:off x="228600" y="4270375"/>
            <a:ext cx="8763000" cy="2130425"/>
          </a:xfrm>
        </p:spPr>
        <p:txBody>
          <a:bodyPr/>
          <a:lstStyle/>
          <a:p>
            <a:pPr>
              <a:lnSpc>
                <a:spcPct val="80000"/>
              </a:lnSpc>
            </a:pPr>
            <a:r>
              <a:rPr lang="en-US" sz="2400" dirty="0"/>
              <a:t>Every message is augmented with a </a:t>
            </a:r>
            <a:r>
              <a:rPr lang="en-US" sz="2400" dirty="0">
                <a:solidFill>
                  <a:srgbClr val="009900"/>
                </a:solidFill>
              </a:rPr>
              <a:t>proof</a:t>
            </a:r>
            <a:r>
              <a:rPr lang="en-US" sz="2400" dirty="0"/>
              <a:t> attesting to its </a:t>
            </a:r>
            <a:r>
              <a:rPr lang="en-US" sz="2400" dirty="0" smtClean="0">
                <a:solidFill>
                  <a:srgbClr val="FF0000"/>
                </a:solidFill>
              </a:rPr>
              <a:t>compliance</a:t>
            </a:r>
            <a:r>
              <a:rPr lang="en-US" sz="2400" dirty="0" smtClean="0"/>
              <a:t>” with a prescribed policy.</a:t>
            </a:r>
            <a:endParaRPr lang="en-US" sz="2400" dirty="0"/>
          </a:p>
          <a:p>
            <a:pPr>
              <a:lnSpc>
                <a:spcPct val="80000"/>
              </a:lnSpc>
            </a:pPr>
            <a:r>
              <a:rPr lang="en-US" sz="2400" dirty="0"/>
              <a:t>Compliance can express any property that can be verified by locally </a:t>
            </a:r>
            <a:r>
              <a:rPr lang="en-US" sz="2400" dirty="0">
                <a:solidFill>
                  <a:schemeClr val="tx1"/>
                </a:solidFill>
              </a:rPr>
              <a:t>checking </a:t>
            </a:r>
            <a:r>
              <a:rPr lang="en-US" sz="2400" dirty="0"/>
              <a:t>every node.</a:t>
            </a:r>
          </a:p>
          <a:p>
            <a:pPr>
              <a:lnSpc>
                <a:spcPct val="80000"/>
              </a:lnSpc>
            </a:pPr>
            <a:r>
              <a:rPr lang="en-US" sz="2400" dirty="0"/>
              <a:t>Proofs can be verified efficiently and </a:t>
            </a:r>
            <a:r>
              <a:rPr lang="en-US" sz="2400" dirty="0">
                <a:solidFill>
                  <a:srgbClr val="00B050"/>
                </a:solidFill>
              </a:rPr>
              <a:t>retroactively</a:t>
            </a:r>
            <a:r>
              <a:rPr lang="en-US" sz="2400" dirty="0">
                <a:solidFill>
                  <a:srgbClr val="CC0000"/>
                </a:solidFill>
              </a:rPr>
              <a:t>.</a:t>
            </a:r>
          </a:p>
        </p:txBody>
      </p:sp>
    </p:spTree>
    <p:extLst>
      <p:ext uri="{BB962C8B-B14F-4D97-AF65-F5344CB8AC3E}">
        <p14:creationId xmlns:p14="http://schemas.microsoft.com/office/powerpoint/2010/main" val="3125984662"/>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SNARK motivation 2:</a:t>
            </a:r>
            <a:br>
              <a:rPr lang="en-US" dirty="0" smtClean="0"/>
            </a:br>
            <a:r>
              <a:rPr lang="en-US" dirty="0" smtClean="0"/>
              <a:t>IT supply chain</a:t>
            </a:r>
            <a:endParaRPr lang="en-US" dirty="0"/>
          </a:p>
        </p:txBody>
      </p:sp>
      <p:sp>
        <p:nvSpPr>
          <p:cNvPr id="8" name="Subtitle 7"/>
          <p:cNvSpPr>
            <a:spLocks noGrp="1"/>
          </p:cNvSpPr>
          <p:nvPr>
            <p:ph type="subTitle" idx="1"/>
          </p:nvPr>
        </p:nvSpPr>
        <p:spPr/>
        <p:txBody>
          <a:bodyPr/>
          <a:lstStyle/>
          <a:p>
            <a:endParaRPr lang="en-US"/>
          </a:p>
        </p:txBody>
      </p:sp>
      <p:sp>
        <p:nvSpPr>
          <p:cNvPr id="9" name="Text Placeholder 8"/>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07283146"/>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514" name="Title 1"/>
          <p:cNvSpPr>
            <a:spLocks noGrp="1"/>
          </p:cNvSpPr>
          <p:nvPr>
            <p:ph type="title" idx="4294967295"/>
          </p:nvPr>
        </p:nvSpPr>
        <p:spPr/>
        <p:txBody>
          <a:bodyPr/>
          <a:lstStyle/>
          <a:p>
            <a:pPr defTabSz="457200"/>
            <a:r>
              <a:rPr lang="en-US" b="1"/>
              <a:t>C</a:t>
            </a:r>
            <a:r>
              <a:rPr lang="en-US"/>
              <a:t>-compliance</a:t>
            </a:r>
          </a:p>
        </p:txBody>
      </p:sp>
      <p:pic>
        <p:nvPicPr>
          <p:cNvPr id="36868" name="Picture 3"/>
          <p:cNvPicPr>
            <a:picLocks noChangeAspect="1"/>
          </p:cNvPicPr>
          <p:nvPr/>
        </p:nvPicPr>
        <p:blipFill>
          <a:blip r:embed="rId4" cstate="print"/>
          <a:srcRect/>
          <a:stretch>
            <a:fillRect/>
          </a:stretch>
        </p:blipFill>
        <p:spPr bwMode="auto">
          <a:xfrm>
            <a:off x="411163" y="4614863"/>
            <a:ext cx="1073150" cy="965200"/>
          </a:xfrm>
          <a:prstGeom prst="rect">
            <a:avLst/>
          </a:prstGeom>
          <a:noFill/>
          <a:ln w="9525">
            <a:noFill/>
            <a:miter lim="800000"/>
            <a:headEnd/>
            <a:tailEnd/>
          </a:ln>
        </p:spPr>
      </p:pic>
      <p:pic>
        <p:nvPicPr>
          <p:cNvPr id="36869" name="Picture 8"/>
          <p:cNvPicPr>
            <a:picLocks noChangeAspect="1"/>
          </p:cNvPicPr>
          <p:nvPr/>
        </p:nvPicPr>
        <p:blipFill>
          <a:blip r:embed="rId4" cstate="print"/>
          <a:srcRect/>
          <a:stretch>
            <a:fillRect/>
          </a:stretch>
        </p:blipFill>
        <p:spPr bwMode="auto">
          <a:xfrm>
            <a:off x="2660650" y="4321175"/>
            <a:ext cx="1073150" cy="965200"/>
          </a:xfrm>
          <a:prstGeom prst="rect">
            <a:avLst/>
          </a:prstGeom>
          <a:noFill/>
          <a:ln w="9525">
            <a:noFill/>
            <a:miter lim="800000"/>
            <a:headEnd/>
            <a:tailEnd/>
          </a:ln>
        </p:spPr>
      </p:pic>
      <p:pic>
        <p:nvPicPr>
          <p:cNvPr id="36870" name="Picture 9"/>
          <p:cNvPicPr>
            <a:picLocks noChangeAspect="1"/>
          </p:cNvPicPr>
          <p:nvPr/>
        </p:nvPicPr>
        <p:blipFill>
          <a:blip r:embed="rId4" cstate="print"/>
          <a:srcRect/>
          <a:stretch>
            <a:fillRect/>
          </a:stretch>
        </p:blipFill>
        <p:spPr bwMode="auto">
          <a:xfrm>
            <a:off x="5105400" y="4365625"/>
            <a:ext cx="1073150" cy="965200"/>
          </a:xfrm>
          <a:prstGeom prst="rect">
            <a:avLst/>
          </a:prstGeom>
          <a:noFill/>
          <a:ln w="9525">
            <a:noFill/>
            <a:miter lim="800000"/>
            <a:headEnd/>
            <a:tailEnd/>
          </a:ln>
        </p:spPr>
      </p:pic>
      <p:pic>
        <p:nvPicPr>
          <p:cNvPr id="36871" name="Picture 17"/>
          <p:cNvPicPr>
            <a:picLocks noChangeAspect="1"/>
          </p:cNvPicPr>
          <p:nvPr/>
        </p:nvPicPr>
        <p:blipFill>
          <a:blip r:embed="rId4" cstate="print"/>
          <a:srcRect/>
          <a:stretch>
            <a:fillRect/>
          </a:stretch>
        </p:blipFill>
        <p:spPr bwMode="auto">
          <a:xfrm>
            <a:off x="2590800" y="5514975"/>
            <a:ext cx="1071563" cy="965200"/>
          </a:xfrm>
          <a:prstGeom prst="rect">
            <a:avLst/>
          </a:prstGeom>
          <a:noFill/>
          <a:ln w="9525">
            <a:noFill/>
            <a:miter lim="800000"/>
            <a:headEnd/>
            <a:tailEnd/>
          </a:ln>
        </p:spPr>
      </p:pic>
      <p:pic>
        <p:nvPicPr>
          <p:cNvPr id="36872" name="Picture 18"/>
          <p:cNvPicPr>
            <a:picLocks noChangeAspect="1"/>
          </p:cNvPicPr>
          <p:nvPr/>
        </p:nvPicPr>
        <p:blipFill>
          <a:blip r:embed="rId4" cstate="print"/>
          <a:srcRect/>
          <a:stretch>
            <a:fillRect/>
          </a:stretch>
        </p:blipFill>
        <p:spPr bwMode="auto">
          <a:xfrm>
            <a:off x="4873625" y="5535613"/>
            <a:ext cx="1073150" cy="965200"/>
          </a:xfrm>
          <a:prstGeom prst="rect">
            <a:avLst/>
          </a:prstGeom>
          <a:noFill/>
          <a:ln w="9525">
            <a:noFill/>
            <a:miter lim="800000"/>
            <a:headEnd/>
            <a:tailEnd/>
          </a:ln>
        </p:spPr>
      </p:pic>
      <p:pic>
        <p:nvPicPr>
          <p:cNvPr id="36873" name="Picture 38"/>
          <p:cNvPicPr>
            <a:picLocks noChangeAspect="1"/>
          </p:cNvPicPr>
          <p:nvPr/>
        </p:nvPicPr>
        <p:blipFill>
          <a:blip r:embed="rId4" cstate="print"/>
          <a:srcRect/>
          <a:stretch>
            <a:fillRect/>
          </a:stretch>
        </p:blipFill>
        <p:spPr bwMode="auto">
          <a:xfrm>
            <a:off x="6821488" y="4778375"/>
            <a:ext cx="1071562" cy="965200"/>
          </a:xfrm>
          <a:prstGeom prst="rect">
            <a:avLst/>
          </a:prstGeom>
          <a:noFill/>
          <a:ln w="9525">
            <a:noFill/>
            <a:miter lim="800000"/>
            <a:headEnd/>
            <a:tailEnd/>
          </a:ln>
        </p:spPr>
      </p:pic>
      <p:cxnSp>
        <p:nvCxnSpPr>
          <p:cNvPr id="69" name="Straight Connector 68"/>
          <p:cNvCxnSpPr/>
          <p:nvPr/>
        </p:nvCxnSpPr>
        <p:spPr>
          <a:xfrm rot="5400000" flipH="1" flipV="1">
            <a:off x="804863" y="5597525"/>
            <a:ext cx="379412" cy="1588"/>
          </a:xfrm>
          <a:prstGeom prst="line">
            <a:avLst/>
          </a:prstGeom>
          <a:ln>
            <a:solidFill>
              <a:schemeClr val="tx1"/>
            </a:solidFill>
            <a:prstDash val="sysDash"/>
            <a:tailEnd type="triangle" w="lg"/>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3021807" y="4277519"/>
            <a:ext cx="382587" cy="3175"/>
          </a:xfrm>
          <a:prstGeom prst="line">
            <a:avLst/>
          </a:prstGeom>
          <a:ln>
            <a:solidFill>
              <a:schemeClr val="tx1"/>
            </a:solidFill>
            <a:prstDash val="sysDash"/>
            <a:tailEnd type="triangle" w="lg"/>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5400000">
            <a:off x="5500688" y="4322762"/>
            <a:ext cx="381000" cy="3175"/>
          </a:xfrm>
          <a:prstGeom prst="line">
            <a:avLst/>
          </a:prstGeom>
          <a:ln>
            <a:solidFill>
              <a:schemeClr val="tx1"/>
            </a:solidFill>
            <a:prstDash val="sysDash"/>
            <a:tailEnd type="triangle" w="lg"/>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flipH="1" flipV="1">
            <a:off x="7211792" y="5661248"/>
            <a:ext cx="381000" cy="1588"/>
          </a:xfrm>
          <a:prstGeom prst="line">
            <a:avLst/>
          </a:prstGeom>
          <a:ln>
            <a:solidFill>
              <a:schemeClr val="tx1"/>
            </a:solidFill>
            <a:prstDash val="sysDash"/>
            <a:tailEnd type="triangle" w="lg"/>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flipH="1" flipV="1">
            <a:off x="5287962" y="6484938"/>
            <a:ext cx="379413" cy="1588"/>
          </a:xfrm>
          <a:prstGeom prst="line">
            <a:avLst/>
          </a:prstGeom>
          <a:ln>
            <a:solidFill>
              <a:schemeClr val="tx1"/>
            </a:solidFill>
            <a:prstDash val="sysDash"/>
            <a:tailEnd type="triangle" w="lg"/>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5400000" flipH="1" flipV="1">
            <a:off x="3000376" y="6470650"/>
            <a:ext cx="381000" cy="3175"/>
          </a:xfrm>
          <a:prstGeom prst="line">
            <a:avLst/>
          </a:prstGeom>
          <a:ln>
            <a:solidFill>
              <a:schemeClr val="tx1"/>
            </a:solidFill>
            <a:prstDash val="sysDash"/>
            <a:tailEnd type="triangle" w="lg"/>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1363663" y="4799013"/>
            <a:ext cx="1443037" cy="255587"/>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3568700" y="4799013"/>
            <a:ext cx="1684338" cy="14287"/>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1296988" y="5319713"/>
            <a:ext cx="1430337" cy="61595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3529013" y="6042025"/>
            <a:ext cx="1490662" cy="1588"/>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3516313" y="5067300"/>
            <a:ext cx="1830387" cy="868363"/>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2025" y="4865688"/>
            <a:ext cx="909638" cy="347662"/>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5802313" y="5481638"/>
            <a:ext cx="1243012" cy="50800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7772400" y="5286375"/>
            <a:ext cx="846138" cy="1588"/>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36888" name="TextBox 9"/>
          <p:cNvSpPr txBox="1">
            <a:spLocks noChangeArrowheads="1"/>
          </p:cNvSpPr>
          <p:nvPr/>
        </p:nvSpPr>
        <p:spPr bwMode="auto">
          <a:xfrm rot="-708926">
            <a:off x="1817688" y="4537075"/>
            <a:ext cx="458787" cy="366713"/>
          </a:xfrm>
          <a:prstGeom prst="rect">
            <a:avLst/>
          </a:prstGeom>
          <a:noFill/>
          <a:ln w="9525">
            <a:noFill/>
            <a:miter lim="800000"/>
            <a:headEnd/>
            <a:tailEnd/>
          </a:ln>
        </p:spPr>
        <p:txBody>
          <a:bodyPr wrap="none">
            <a:spAutoFit/>
          </a:bodyPr>
          <a:lstStyle/>
          <a:p>
            <a:pPr algn="l" defTabSz="457200">
              <a:lnSpc>
                <a:spcPct val="100000"/>
              </a:lnSpc>
            </a:pPr>
            <a:r>
              <a:rPr lang="en-US" sz="1800">
                <a:solidFill>
                  <a:srgbClr val="000000"/>
                </a:solidFill>
                <a:latin typeface="Arial"/>
                <a:ea typeface="ＭＳ Ｐゴシック" charset="-128"/>
              </a:rPr>
              <a:t>m</a:t>
            </a:r>
            <a:r>
              <a:rPr lang="en-US" sz="1800" baseline="-25000">
                <a:solidFill>
                  <a:srgbClr val="000000"/>
                </a:solidFill>
                <a:latin typeface="Arial"/>
                <a:ea typeface="ＭＳ Ｐゴシック" charset="-128"/>
              </a:rPr>
              <a:t>1</a:t>
            </a:r>
          </a:p>
        </p:txBody>
      </p:sp>
      <p:sp>
        <p:nvSpPr>
          <p:cNvPr id="36889" name="TextBox 9"/>
          <p:cNvSpPr txBox="1">
            <a:spLocks noChangeArrowheads="1"/>
          </p:cNvSpPr>
          <p:nvPr/>
        </p:nvSpPr>
        <p:spPr bwMode="auto">
          <a:xfrm rot="1394673">
            <a:off x="1897063" y="5248275"/>
            <a:ext cx="458787" cy="366713"/>
          </a:xfrm>
          <a:prstGeom prst="rect">
            <a:avLst/>
          </a:prstGeom>
          <a:noFill/>
          <a:ln w="9525">
            <a:noFill/>
            <a:miter lim="800000"/>
            <a:headEnd/>
            <a:tailEnd/>
          </a:ln>
        </p:spPr>
        <p:txBody>
          <a:bodyPr wrap="none">
            <a:spAutoFit/>
          </a:bodyPr>
          <a:lstStyle/>
          <a:p>
            <a:pPr algn="l" defTabSz="457200">
              <a:lnSpc>
                <a:spcPct val="100000"/>
              </a:lnSpc>
            </a:pPr>
            <a:r>
              <a:rPr lang="en-US" sz="1800">
                <a:solidFill>
                  <a:srgbClr val="000000"/>
                </a:solidFill>
                <a:latin typeface="Arial"/>
                <a:ea typeface="ＭＳ Ｐゴシック" charset="-128"/>
              </a:rPr>
              <a:t>m</a:t>
            </a:r>
            <a:r>
              <a:rPr lang="en-US" sz="1800" baseline="-25000">
                <a:solidFill>
                  <a:srgbClr val="000000"/>
                </a:solidFill>
                <a:latin typeface="Arial"/>
                <a:ea typeface="ＭＳ Ｐゴシック" charset="-128"/>
              </a:rPr>
              <a:t>2</a:t>
            </a:r>
          </a:p>
        </p:txBody>
      </p:sp>
      <p:sp>
        <p:nvSpPr>
          <p:cNvPr id="36890" name="TextBox 9"/>
          <p:cNvSpPr txBox="1">
            <a:spLocks noChangeArrowheads="1"/>
          </p:cNvSpPr>
          <p:nvPr/>
        </p:nvSpPr>
        <p:spPr bwMode="auto">
          <a:xfrm>
            <a:off x="4187825" y="4419600"/>
            <a:ext cx="458788" cy="366713"/>
          </a:xfrm>
          <a:prstGeom prst="rect">
            <a:avLst/>
          </a:prstGeom>
          <a:noFill/>
          <a:ln w="9525">
            <a:noFill/>
            <a:miter lim="800000"/>
            <a:headEnd/>
            <a:tailEnd/>
          </a:ln>
        </p:spPr>
        <p:txBody>
          <a:bodyPr wrap="none">
            <a:spAutoFit/>
          </a:bodyPr>
          <a:lstStyle/>
          <a:p>
            <a:pPr algn="l" defTabSz="457200">
              <a:lnSpc>
                <a:spcPct val="100000"/>
              </a:lnSpc>
            </a:pPr>
            <a:r>
              <a:rPr lang="en-US" sz="1800">
                <a:solidFill>
                  <a:srgbClr val="000000"/>
                </a:solidFill>
                <a:latin typeface="Arial"/>
                <a:ea typeface="ＭＳ Ｐゴシック" charset="-128"/>
              </a:rPr>
              <a:t>m</a:t>
            </a:r>
            <a:r>
              <a:rPr lang="en-US" sz="1800" baseline="-25000">
                <a:solidFill>
                  <a:srgbClr val="000000"/>
                </a:solidFill>
                <a:latin typeface="Arial"/>
                <a:ea typeface="ＭＳ Ｐゴシック" charset="-128"/>
              </a:rPr>
              <a:t>3</a:t>
            </a:r>
          </a:p>
        </p:txBody>
      </p:sp>
      <p:sp>
        <p:nvSpPr>
          <p:cNvPr id="36891" name="TextBox 9"/>
          <p:cNvSpPr txBox="1">
            <a:spLocks noChangeArrowheads="1"/>
          </p:cNvSpPr>
          <p:nvPr/>
        </p:nvSpPr>
        <p:spPr bwMode="auto">
          <a:xfrm rot="-1448273">
            <a:off x="4089400" y="5108575"/>
            <a:ext cx="458788" cy="366713"/>
          </a:xfrm>
          <a:prstGeom prst="rect">
            <a:avLst/>
          </a:prstGeom>
          <a:noFill/>
          <a:ln w="9525">
            <a:noFill/>
            <a:miter lim="800000"/>
            <a:headEnd/>
            <a:tailEnd/>
          </a:ln>
        </p:spPr>
        <p:txBody>
          <a:bodyPr wrap="none">
            <a:spAutoFit/>
          </a:bodyPr>
          <a:lstStyle/>
          <a:p>
            <a:pPr algn="l" defTabSz="457200">
              <a:lnSpc>
                <a:spcPct val="100000"/>
              </a:lnSpc>
            </a:pPr>
            <a:r>
              <a:rPr lang="en-US" sz="1800">
                <a:solidFill>
                  <a:srgbClr val="000000"/>
                </a:solidFill>
                <a:latin typeface="Arial"/>
                <a:ea typeface="ＭＳ Ｐゴシック" charset="-128"/>
              </a:rPr>
              <a:t>m</a:t>
            </a:r>
            <a:r>
              <a:rPr lang="en-US" sz="1800" baseline="-25000">
                <a:solidFill>
                  <a:srgbClr val="000000"/>
                </a:solidFill>
                <a:latin typeface="Arial"/>
                <a:ea typeface="ＭＳ Ｐゴシック" charset="-128"/>
              </a:rPr>
              <a:t>4</a:t>
            </a:r>
          </a:p>
        </p:txBody>
      </p:sp>
      <p:sp>
        <p:nvSpPr>
          <p:cNvPr id="36892" name="TextBox 9"/>
          <p:cNvSpPr txBox="1">
            <a:spLocks noChangeArrowheads="1"/>
          </p:cNvSpPr>
          <p:nvPr/>
        </p:nvSpPr>
        <p:spPr bwMode="auto">
          <a:xfrm>
            <a:off x="4065588" y="5670550"/>
            <a:ext cx="458787" cy="366713"/>
          </a:xfrm>
          <a:prstGeom prst="rect">
            <a:avLst/>
          </a:prstGeom>
          <a:noFill/>
          <a:ln w="9525">
            <a:noFill/>
            <a:miter lim="800000"/>
            <a:headEnd/>
            <a:tailEnd/>
          </a:ln>
        </p:spPr>
        <p:txBody>
          <a:bodyPr wrap="none">
            <a:spAutoFit/>
          </a:bodyPr>
          <a:lstStyle/>
          <a:p>
            <a:pPr algn="l" defTabSz="457200">
              <a:lnSpc>
                <a:spcPct val="100000"/>
              </a:lnSpc>
            </a:pPr>
            <a:r>
              <a:rPr lang="en-US" sz="1800">
                <a:solidFill>
                  <a:srgbClr val="000000"/>
                </a:solidFill>
                <a:latin typeface="Arial"/>
                <a:ea typeface="ＭＳ Ｐゴシック" charset="-128"/>
              </a:rPr>
              <a:t>m</a:t>
            </a:r>
            <a:r>
              <a:rPr lang="en-US" sz="1800" baseline="-25000">
                <a:solidFill>
                  <a:srgbClr val="000000"/>
                </a:solidFill>
                <a:latin typeface="Arial"/>
                <a:ea typeface="ＭＳ Ｐゴシック" charset="-128"/>
              </a:rPr>
              <a:t>5</a:t>
            </a:r>
          </a:p>
        </p:txBody>
      </p:sp>
      <p:sp>
        <p:nvSpPr>
          <p:cNvPr id="36893" name="TextBox 9"/>
          <p:cNvSpPr txBox="1">
            <a:spLocks noChangeArrowheads="1"/>
          </p:cNvSpPr>
          <p:nvPr/>
        </p:nvSpPr>
        <p:spPr bwMode="auto">
          <a:xfrm rot="1278667">
            <a:off x="6337300" y="4640263"/>
            <a:ext cx="458788" cy="366712"/>
          </a:xfrm>
          <a:prstGeom prst="rect">
            <a:avLst/>
          </a:prstGeom>
          <a:noFill/>
          <a:ln w="9525">
            <a:noFill/>
            <a:miter lim="800000"/>
            <a:headEnd/>
            <a:tailEnd/>
          </a:ln>
        </p:spPr>
        <p:txBody>
          <a:bodyPr wrap="none">
            <a:spAutoFit/>
          </a:bodyPr>
          <a:lstStyle/>
          <a:p>
            <a:pPr algn="l" defTabSz="457200">
              <a:lnSpc>
                <a:spcPct val="100000"/>
              </a:lnSpc>
            </a:pPr>
            <a:r>
              <a:rPr lang="en-US" sz="1800">
                <a:solidFill>
                  <a:srgbClr val="000000"/>
                </a:solidFill>
                <a:latin typeface="Arial"/>
                <a:ea typeface="ＭＳ Ｐゴシック" charset="-128"/>
              </a:rPr>
              <a:t>m</a:t>
            </a:r>
            <a:r>
              <a:rPr lang="en-US" sz="1800" baseline="-25000">
                <a:solidFill>
                  <a:srgbClr val="000000"/>
                </a:solidFill>
                <a:latin typeface="Arial"/>
                <a:ea typeface="ＭＳ Ｐゴシック" charset="-128"/>
              </a:rPr>
              <a:t>6</a:t>
            </a:r>
          </a:p>
        </p:txBody>
      </p:sp>
      <p:sp>
        <p:nvSpPr>
          <p:cNvPr id="36894" name="TextBox 9"/>
          <p:cNvSpPr txBox="1">
            <a:spLocks noChangeArrowheads="1"/>
          </p:cNvSpPr>
          <p:nvPr/>
        </p:nvSpPr>
        <p:spPr bwMode="auto">
          <a:xfrm rot="-1250784">
            <a:off x="6092825" y="5357813"/>
            <a:ext cx="458788" cy="366712"/>
          </a:xfrm>
          <a:prstGeom prst="rect">
            <a:avLst/>
          </a:prstGeom>
          <a:noFill/>
          <a:ln w="9525">
            <a:noFill/>
            <a:miter lim="800000"/>
            <a:headEnd/>
            <a:tailEnd/>
          </a:ln>
        </p:spPr>
        <p:txBody>
          <a:bodyPr wrap="none">
            <a:spAutoFit/>
          </a:bodyPr>
          <a:lstStyle/>
          <a:p>
            <a:pPr algn="l" defTabSz="457200">
              <a:lnSpc>
                <a:spcPct val="100000"/>
              </a:lnSpc>
            </a:pPr>
            <a:r>
              <a:rPr lang="en-US" sz="1800">
                <a:solidFill>
                  <a:srgbClr val="000000"/>
                </a:solidFill>
                <a:latin typeface="Arial"/>
                <a:ea typeface="ＭＳ Ｐゴシック" charset="-128"/>
              </a:rPr>
              <a:t>m</a:t>
            </a:r>
            <a:r>
              <a:rPr lang="en-US" sz="1800" baseline="-25000">
                <a:solidFill>
                  <a:srgbClr val="000000"/>
                </a:solidFill>
                <a:latin typeface="Arial"/>
                <a:ea typeface="ＭＳ Ｐゴシック" charset="-128"/>
              </a:rPr>
              <a:t>7</a:t>
            </a:r>
          </a:p>
        </p:txBody>
      </p:sp>
      <p:sp>
        <p:nvSpPr>
          <p:cNvPr id="36895" name="TextBox 9"/>
          <p:cNvSpPr txBox="1">
            <a:spLocks noChangeArrowheads="1"/>
          </p:cNvSpPr>
          <p:nvPr/>
        </p:nvSpPr>
        <p:spPr bwMode="auto">
          <a:xfrm>
            <a:off x="7964488" y="4892675"/>
            <a:ext cx="585787" cy="366713"/>
          </a:xfrm>
          <a:prstGeom prst="rect">
            <a:avLst/>
          </a:prstGeom>
          <a:noFill/>
          <a:ln w="9525">
            <a:noFill/>
            <a:miter lim="800000"/>
            <a:headEnd/>
            <a:tailEnd/>
          </a:ln>
        </p:spPr>
        <p:txBody>
          <a:bodyPr wrap="none">
            <a:spAutoFit/>
          </a:bodyPr>
          <a:lstStyle/>
          <a:p>
            <a:pPr algn="l" defTabSz="457200">
              <a:lnSpc>
                <a:spcPct val="100000"/>
              </a:lnSpc>
            </a:pPr>
            <a:r>
              <a:rPr lang="en-US" sz="1800">
                <a:solidFill>
                  <a:srgbClr val="000000"/>
                </a:solidFill>
                <a:latin typeface="Arial"/>
                <a:ea typeface="ＭＳ Ｐゴシック" charset="-128"/>
              </a:rPr>
              <a:t>m</a:t>
            </a:r>
            <a:r>
              <a:rPr lang="en-US" sz="1800" baseline="-25000">
                <a:solidFill>
                  <a:srgbClr val="000000"/>
                </a:solidFill>
                <a:latin typeface="Arial"/>
                <a:ea typeface="ＭＳ Ｐゴシック" charset="-128"/>
              </a:rPr>
              <a:t>out</a:t>
            </a:r>
          </a:p>
        </p:txBody>
      </p:sp>
      <p:sp>
        <p:nvSpPr>
          <p:cNvPr id="27701" name="AutoShape 53"/>
          <p:cNvSpPr>
            <a:spLocks noChangeAspect="1" noChangeArrowheads="1"/>
          </p:cNvSpPr>
          <p:nvPr/>
        </p:nvSpPr>
        <p:spPr bwMode="white">
          <a:xfrm>
            <a:off x="5038725" y="4284663"/>
            <a:ext cx="1174750" cy="1096962"/>
          </a:xfrm>
          <a:prstGeom prst="star8">
            <a:avLst>
              <a:gd name="adj" fmla="val 38250"/>
            </a:avLst>
          </a:prstGeom>
          <a:solidFill>
            <a:srgbClr val="00FF00">
              <a:alpha val="16078"/>
            </a:srgbClr>
          </a:solidFill>
          <a:ln w="9525">
            <a:solidFill>
              <a:schemeClr val="tx1"/>
            </a:solidFill>
            <a:miter lim="800000"/>
            <a:headEnd/>
            <a:tailEnd/>
          </a:ln>
        </p:spPr>
        <p:txBody>
          <a:bodyPr wrap="none" anchor="ctr"/>
          <a:lstStyle/>
          <a:p>
            <a:endParaRPr lang="en-US" b="1">
              <a:solidFill>
                <a:srgbClr val="000000"/>
              </a:solidFill>
              <a:latin typeface="Arial"/>
            </a:endParaRPr>
          </a:p>
        </p:txBody>
      </p:sp>
      <p:sp>
        <p:nvSpPr>
          <p:cNvPr id="27703" name="AutoShape 55"/>
          <p:cNvSpPr>
            <a:spLocks noChangeAspect="1" noChangeArrowheads="1"/>
          </p:cNvSpPr>
          <p:nvPr/>
        </p:nvSpPr>
        <p:spPr bwMode="white">
          <a:xfrm>
            <a:off x="2573338" y="4225925"/>
            <a:ext cx="1173162" cy="1096963"/>
          </a:xfrm>
          <a:prstGeom prst="star8">
            <a:avLst>
              <a:gd name="adj" fmla="val 38250"/>
            </a:avLst>
          </a:prstGeom>
          <a:solidFill>
            <a:srgbClr val="00FF00">
              <a:alpha val="16078"/>
            </a:srgbClr>
          </a:solidFill>
          <a:ln w="9525">
            <a:solidFill>
              <a:schemeClr val="tx1"/>
            </a:solidFill>
            <a:miter lim="800000"/>
            <a:headEnd/>
            <a:tailEnd/>
          </a:ln>
        </p:spPr>
        <p:txBody>
          <a:bodyPr wrap="none" anchor="ctr"/>
          <a:lstStyle/>
          <a:p>
            <a:endParaRPr lang="en-US" b="1">
              <a:solidFill>
                <a:srgbClr val="000000"/>
              </a:solidFill>
              <a:latin typeface="Arial"/>
            </a:endParaRPr>
          </a:p>
        </p:txBody>
      </p:sp>
      <p:sp>
        <p:nvSpPr>
          <p:cNvPr id="27704" name="AutoShape 56"/>
          <p:cNvSpPr>
            <a:spLocks noChangeAspect="1" noChangeArrowheads="1"/>
          </p:cNvSpPr>
          <p:nvPr/>
        </p:nvSpPr>
        <p:spPr bwMode="white">
          <a:xfrm>
            <a:off x="352425" y="4530725"/>
            <a:ext cx="1174750" cy="1096963"/>
          </a:xfrm>
          <a:prstGeom prst="star8">
            <a:avLst>
              <a:gd name="adj" fmla="val 38250"/>
            </a:avLst>
          </a:prstGeom>
          <a:solidFill>
            <a:srgbClr val="00FF00">
              <a:alpha val="16078"/>
            </a:srgbClr>
          </a:solidFill>
          <a:ln w="9525">
            <a:solidFill>
              <a:schemeClr val="tx1"/>
            </a:solidFill>
            <a:miter lim="800000"/>
            <a:headEnd/>
            <a:tailEnd/>
          </a:ln>
        </p:spPr>
        <p:txBody>
          <a:bodyPr wrap="none" anchor="ctr"/>
          <a:lstStyle/>
          <a:p>
            <a:endParaRPr lang="en-US" b="1">
              <a:solidFill>
                <a:srgbClr val="000000"/>
              </a:solidFill>
              <a:latin typeface="Arial"/>
            </a:endParaRPr>
          </a:p>
        </p:txBody>
      </p:sp>
      <p:sp>
        <p:nvSpPr>
          <p:cNvPr id="27705" name="AutoShape 57"/>
          <p:cNvSpPr>
            <a:spLocks noChangeAspect="1" noChangeArrowheads="1"/>
          </p:cNvSpPr>
          <p:nvPr/>
        </p:nvSpPr>
        <p:spPr bwMode="white">
          <a:xfrm>
            <a:off x="2527300" y="5427663"/>
            <a:ext cx="1173163" cy="1096962"/>
          </a:xfrm>
          <a:prstGeom prst="star8">
            <a:avLst>
              <a:gd name="adj" fmla="val 38250"/>
            </a:avLst>
          </a:prstGeom>
          <a:solidFill>
            <a:srgbClr val="00FF00">
              <a:alpha val="16078"/>
            </a:srgbClr>
          </a:solidFill>
          <a:ln w="9525">
            <a:solidFill>
              <a:schemeClr val="tx1"/>
            </a:solidFill>
            <a:miter lim="800000"/>
            <a:headEnd/>
            <a:tailEnd/>
          </a:ln>
        </p:spPr>
        <p:txBody>
          <a:bodyPr wrap="none" anchor="ctr"/>
          <a:lstStyle/>
          <a:p>
            <a:endParaRPr lang="en-US" b="1">
              <a:solidFill>
                <a:srgbClr val="000000"/>
              </a:solidFill>
              <a:latin typeface="Arial"/>
            </a:endParaRPr>
          </a:p>
        </p:txBody>
      </p:sp>
      <p:sp>
        <p:nvSpPr>
          <p:cNvPr id="27706" name="AutoShape 58"/>
          <p:cNvSpPr>
            <a:spLocks noChangeAspect="1" noChangeArrowheads="1"/>
          </p:cNvSpPr>
          <p:nvPr/>
        </p:nvSpPr>
        <p:spPr bwMode="white">
          <a:xfrm>
            <a:off x="4826000" y="5454650"/>
            <a:ext cx="1173163" cy="1096963"/>
          </a:xfrm>
          <a:prstGeom prst="star8">
            <a:avLst>
              <a:gd name="adj" fmla="val 38250"/>
            </a:avLst>
          </a:prstGeom>
          <a:solidFill>
            <a:srgbClr val="00FF00">
              <a:alpha val="16078"/>
            </a:srgbClr>
          </a:solidFill>
          <a:ln w="9525">
            <a:solidFill>
              <a:schemeClr val="tx1"/>
            </a:solidFill>
            <a:miter lim="800000"/>
            <a:headEnd/>
            <a:tailEnd/>
          </a:ln>
        </p:spPr>
        <p:txBody>
          <a:bodyPr wrap="none" anchor="ctr"/>
          <a:lstStyle/>
          <a:p>
            <a:endParaRPr lang="en-US" b="1">
              <a:solidFill>
                <a:srgbClr val="000000"/>
              </a:solidFill>
              <a:latin typeface="Arial"/>
            </a:endParaRPr>
          </a:p>
        </p:txBody>
      </p:sp>
      <p:sp>
        <p:nvSpPr>
          <p:cNvPr id="27707" name="AutoShape 59"/>
          <p:cNvSpPr>
            <a:spLocks noChangeAspect="1" noChangeArrowheads="1"/>
          </p:cNvSpPr>
          <p:nvPr/>
        </p:nvSpPr>
        <p:spPr bwMode="white">
          <a:xfrm>
            <a:off x="6754813" y="4695825"/>
            <a:ext cx="1174750" cy="1096963"/>
          </a:xfrm>
          <a:prstGeom prst="star8">
            <a:avLst>
              <a:gd name="adj" fmla="val 38250"/>
            </a:avLst>
          </a:prstGeom>
          <a:solidFill>
            <a:srgbClr val="00FF00">
              <a:alpha val="16078"/>
            </a:srgbClr>
          </a:solidFill>
          <a:ln w="9525">
            <a:solidFill>
              <a:schemeClr val="tx1"/>
            </a:solidFill>
            <a:miter lim="800000"/>
            <a:headEnd/>
            <a:tailEnd/>
          </a:ln>
        </p:spPr>
        <p:txBody>
          <a:bodyPr wrap="none" anchor="ctr"/>
          <a:lstStyle/>
          <a:p>
            <a:endParaRPr lang="en-US" b="1">
              <a:solidFill>
                <a:srgbClr val="000000"/>
              </a:solidFill>
              <a:latin typeface="Arial"/>
            </a:endParaRPr>
          </a:p>
        </p:txBody>
      </p:sp>
      <p:sp>
        <p:nvSpPr>
          <p:cNvPr id="39" name="Rectangle 38"/>
          <p:cNvSpPr/>
          <p:nvPr/>
        </p:nvSpPr>
        <p:spPr bwMode="auto">
          <a:xfrm>
            <a:off x="468313" y="765175"/>
            <a:ext cx="8340725" cy="1119188"/>
          </a:xfrm>
          <a:prstGeom prst="rect">
            <a:avLst/>
          </a:prstGeom>
          <a:solidFill>
            <a:srgbClr val="CCFFCC"/>
          </a:solidFill>
          <a:ln w="25400" cap="flat" cmpd="sng" algn="ctr">
            <a:solidFill>
              <a:schemeClr val="accent1">
                <a:lumMod val="75000"/>
              </a:schemeClr>
            </a:solidFill>
            <a:prstDash val="solid"/>
            <a:round/>
            <a:headEnd type="none" w="med" len="med"/>
            <a:tailEnd type="none" w="med" len="med"/>
          </a:ln>
          <a:effectLst/>
        </p:spPr>
        <p:txBody>
          <a:bodyPr anchor="ctr" anchorCtr="1"/>
          <a:lstStyle/>
          <a:p>
            <a:pPr marL="342900" indent="-342900" eaLnBrk="0" hangingPunct="0">
              <a:lnSpc>
                <a:spcPct val="100000"/>
              </a:lnSpc>
              <a:spcBef>
                <a:spcPct val="20000"/>
              </a:spcBef>
            </a:pPr>
            <a:endParaRPr lang="en-US">
              <a:solidFill>
                <a:srgbClr val="000000"/>
              </a:solidFill>
              <a:latin typeface="Arial"/>
            </a:endParaRPr>
          </a:p>
        </p:txBody>
      </p:sp>
      <p:sp>
        <p:nvSpPr>
          <p:cNvPr id="40" name="TextBox 39"/>
          <p:cNvSpPr txBox="1"/>
          <p:nvPr/>
        </p:nvSpPr>
        <p:spPr>
          <a:xfrm>
            <a:off x="94892" y="832344"/>
            <a:ext cx="8941602" cy="1086451"/>
          </a:xfrm>
          <a:prstGeom prst="rect">
            <a:avLst/>
          </a:prstGeom>
          <a:noFill/>
        </p:spPr>
        <p:txBody>
          <a:bodyPr wrap="square" anchor="ctr" anchorCtr="1">
            <a:spAutoFit/>
          </a:bodyPr>
          <a:lstStyle/>
          <a:p>
            <a:r>
              <a:rPr lang="en-US" sz="2400" dirty="0">
                <a:solidFill>
                  <a:srgbClr val="000000"/>
                </a:solidFill>
                <a:latin typeface="Arial"/>
              </a:rPr>
              <a:t>System designer specifies his notion of </a:t>
            </a:r>
            <a:r>
              <a:rPr lang="en-US" sz="2400" b="1" dirty="0">
                <a:solidFill>
                  <a:srgbClr val="000000"/>
                </a:solidFill>
                <a:latin typeface="Arial"/>
              </a:rPr>
              <a:t>correctness</a:t>
            </a:r>
            <a:r>
              <a:rPr lang="en-US" sz="2400" dirty="0">
                <a:solidFill>
                  <a:srgbClr val="000000"/>
                </a:solidFill>
                <a:latin typeface="Arial"/>
              </a:rPr>
              <a:t> via a </a:t>
            </a:r>
            <a:r>
              <a:rPr lang="en-US" sz="2400" b="1" dirty="0">
                <a:solidFill>
                  <a:srgbClr val="CC0000"/>
                </a:solidFill>
                <a:latin typeface="Arial"/>
              </a:rPr>
              <a:t>compliance predicate</a:t>
            </a:r>
            <a:r>
              <a:rPr lang="en-US" dirty="0">
                <a:solidFill>
                  <a:srgbClr val="000000"/>
                </a:solidFill>
                <a:latin typeface="Arial"/>
              </a:rPr>
              <a:t> </a:t>
            </a:r>
            <a:r>
              <a:rPr lang="en-US" b="1" dirty="0" smtClean="0">
                <a:solidFill>
                  <a:srgbClr val="000000"/>
                </a:solidFill>
                <a:latin typeface="Arial"/>
              </a:rPr>
              <a:t>C</a:t>
            </a:r>
            <a:r>
              <a:rPr lang="en-US" dirty="0" smtClean="0">
                <a:solidFill>
                  <a:srgbClr val="000000"/>
                </a:solidFill>
                <a:latin typeface="Arial"/>
              </a:rPr>
              <a:t>(</a:t>
            </a:r>
            <a:r>
              <a:rPr lang="en-US" sz="2400" dirty="0" smtClean="0">
                <a:solidFill>
                  <a:srgbClr val="000000"/>
                </a:solidFill>
                <a:latin typeface="Arial"/>
              </a:rPr>
              <a:t>incoming, local inputs, outgoing</a:t>
            </a:r>
            <a:r>
              <a:rPr lang="en-US" dirty="0" smtClean="0">
                <a:solidFill>
                  <a:srgbClr val="000000"/>
                </a:solidFill>
                <a:latin typeface="Arial"/>
              </a:rPr>
              <a:t>)</a:t>
            </a:r>
            <a:endParaRPr lang="en-US" dirty="0">
              <a:solidFill>
                <a:srgbClr val="000000"/>
              </a:solidFill>
              <a:latin typeface="Arial"/>
            </a:endParaRPr>
          </a:p>
          <a:p>
            <a:r>
              <a:rPr lang="en-US" sz="2400" dirty="0">
                <a:solidFill>
                  <a:srgbClr val="000000"/>
                </a:solidFill>
                <a:latin typeface="Arial"/>
              </a:rPr>
              <a:t>that must be locally fulfilled at every node.</a:t>
            </a:r>
          </a:p>
        </p:txBody>
      </p:sp>
      <p:pic>
        <p:nvPicPr>
          <p:cNvPr id="1472551" name="Picture 8"/>
          <p:cNvPicPr>
            <a:picLocks noChangeAspect="1"/>
          </p:cNvPicPr>
          <p:nvPr/>
        </p:nvPicPr>
        <p:blipFill>
          <a:blip r:embed="rId4" cstate="print"/>
          <a:srcRect/>
          <a:stretch>
            <a:fillRect/>
          </a:stretch>
        </p:blipFill>
        <p:spPr bwMode="auto">
          <a:xfrm>
            <a:off x="3568700" y="3197225"/>
            <a:ext cx="1073150" cy="965200"/>
          </a:xfrm>
          <a:prstGeom prst="rect">
            <a:avLst/>
          </a:prstGeom>
          <a:noFill/>
          <a:ln w="9525">
            <a:noFill/>
            <a:miter lim="800000"/>
            <a:headEnd/>
            <a:tailEnd/>
          </a:ln>
        </p:spPr>
      </p:pic>
      <p:sp>
        <p:nvSpPr>
          <p:cNvPr id="32808" name="AutoShape 52"/>
          <p:cNvSpPr>
            <a:spLocks noChangeArrowheads="1"/>
          </p:cNvSpPr>
          <p:nvPr/>
        </p:nvSpPr>
        <p:spPr bwMode="white">
          <a:xfrm>
            <a:off x="4152900" y="2460625"/>
            <a:ext cx="860425" cy="860425"/>
          </a:xfrm>
          <a:prstGeom prst="star8">
            <a:avLst>
              <a:gd name="adj" fmla="val 38250"/>
            </a:avLst>
          </a:prstGeom>
          <a:solidFill>
            <a:srgbClr val="00FF00"/>
          </a:solidFill>
          <a:ln w="9525">
            <a:solidFill>
              <a:schemeClr val="tx1"/>
            </a:solidFill>
            <a:miter lim="800000"/>
            <a:headEnd/>
            <a:tailEnd/>
          </a:ln>
        </p:spPr>
        <p:txBody>
          <a:bodyPr wrap="none" tIns="0" bIns="91440" anchor="ctr" anchorCtr="1"/>
          <a:lstStyle/>
          <a:p>
            <a:r>
              <a:rPr lang="en-US" sz="3500" b="1">
                <a:solidFill>
                  <a:srgbClr val="000000"/>
                </a:solidFill>
                <a:latin typeface="Arial"/>
              </a:rPr>
              <a:t>C</a:t>
            </a:r>
            <a:endParaRPr lang="he-IL" sz="3500" b="1">
              <a:solidFill>
                <a:srgbClr val="000000"/>
              </a:solidFill>
              <a:latin typeface="Arial"/>
            </a:endParaRPr>
          </a:p>
        </p:txBody>
      </p:sp>
      <p:cxnSp>
        <p:nvCxnSpPr>
          <p:cNvPr id="45" name="Straight Connector 44"/>
          <p:cNvCxnSpPr/>
          <p:nvPr/>
        </p:nvCxnSpPr>
        <p:spPr>
          <a:xfrm rot="5400000">
            <a:off x="3459957" y="2904331"/>
            <a:ext cx="963612" cy="3175"/>
          </a:xfrm>
          <a:prstGeom prst="line">
            <a:avLst/>
          </a:prstGeom>
          <a:ln w="38100">
            <a:solidFill>
              <a:schemeClr val="tx1"/>
            </a:solidFill>
            <a:prstDash val="sysDash"/>
            <a:tailEnd type="triangle" w="lg"/>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855913" y="3673475"/>
            <a:ext cx="914400" cy="1588"/>
          </a:xfrm>
          <a:prstGeom prst="line">
            <a:avLst/>
          </a:prstGeom>
          <a:ln w="38100">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1472555" name="TextBox 46"/>
          <p:cNvSpPr txBox="1">
            <a:spLocks noChangeArrowheads="1"/>
          </p:cNvSpPr>
          <p:nvPr/>
        </p:nvSpPr>
        <p:spPr bwMode="auto">
          <a:xfrm>
            <a:off x="3064514" y="1966913"/>
            <a:ext cx="1805302" cy="458587"/>
          </a:xfrm>
          <a:prstGeom prst="rect">
            <a:avLst/>
          </a:prstGeom>
          <a:noFill/>
          <a:ln w="9525">
            <a:noFill/>
            <a:miter lim="800000"/>
            <a:headEnd/>
            <a:tailEnd/>
          </a:ln>
        </p:spPr>
        <p:txBody>
          <a:bodyPr wrap="none">
            <a:spAutoFit/>
          </a:bodyPr>
          <a:lstStyle/>
          <a:p>
            <a:r>
              <a:rPr lang="en-US" dirty="0" smtClean="0">
                <a:solidFill>
                  <a:srgbClr val="000000"/>
                </a:solidFill>
                <a:latin typeface="Arial"/>
              </a:rPr>
              <a:t>local input</a:t>
            </a:r>
            <a:endParaRPr lang="en-US" dirty="0">
              <a:solidFill>
                <a:srgbClr val="000000"/>
              </a:solidFill>
              <a:latin typeface="Arial"/>
            </a:endParaRPr>
          </a:p>
        </p:txBody>
      </p:sp>
      <p:cxnSp>
        <p:nvCxnSpPr>
          <p:cNvPr id="52" name="Straight Connector 51"/>
          <p:cNvCxnSpPr/>
          <p:nvPr/>
        </p:nvCxnSpPr>
        <p:spPr>
          <a:xfrm>
            <a:off x="3411538" y="3078163"/>
            <a:ext cx="1006475" cy="1587"/>
          </a:xfrm>
          <a:prstGeom prst="line">
            <a:avLst/>
          </a:prstGeom>
          <a:ln w="38100">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1472557" name="TextBox 52"/>
          <p:cNvSpPr txBox="1">
            <a:spLocks noChangeArrowheads="1"/>
          </p:cNvSpPr>
          <p:nvPr/>
        </p:nvSpPr>
        <p:spPr bwMode="auto">
          <a:xfrm>
            <a:off x="2353442" y="3355975"/>
            <a:ext cx="465191" cy="458587"/>
          </a:xfrm>
          <a:prstGeom prst="rect">
            <a:avLst/>
          </a:prstGeom>
          <a:noFill/>
          <a:ln w="9525">
            <a:noFill/>
            <a:miter lim="800000"/>
            <a:headEnd/>
            <a:tailEnd/>
          </a:ln>
        </p:spPr>
        <p:txBody>
          <a:bodyPr wrap="none">
            <a:spAutoFit/>
          </a:bodyPr>
          <a:lstStyle/>
          <a:p>
            <a:r>
              <a:rPr lang="en-US">
                <a:solidFill>
                  <a:srgbClr val="000000"/>
                </a:solidFill>
                <a:latin typeface="Arial"/>
              </a:rPr>
              <a:t>in</a:t>
            </a:r>
          </a:p>
        </p:txBody>
      </p:sp>
      <p:sp>
        <p:nvSpPr>
          <p:cNvPr id="1472558" name="TextBox 53"/>
          <p:cNvSpPr txBox="1">
            <a:spLocks noChangeArrowheads="1"/>
          </p:cNvSpPr>
          <p:nvPr/>
        </p:nvSpPr>
        <p:spPr bwMode="auto">
          <a:xfrm>
            <a:off x="5454650" y="3355975"/>
            <a:ext cx="703263" cy="469900"/>
          </a:xfrm>
          <a:prstGeom prst="rect">
            <a:avLst/>
          </a:prstGeom>
          <a:noFill/>
          <a:ln w="9525">
            <a:noFill/>
            <a:miter lim="800000"/>
            <a:headEnd/>
            <a:tailEnd/>
          </a:ln>
        </p:spPr>
        <p:txBody>
          <a:bodyPr wrap="none">
            <a:spAutoFit/>
          </a:bodyPr>
          <a:lstStyle/>
          <a:p>
            <a:r>
              <a:rPr lang="en-US">
                <a:solidFill>
                  <a:srgbClr val="000000"/>
                </a:solidFill>
                <a:latin typeface="Arial"/>
              </a:rPr>
              <a:t>out</a:t>
            </a:r>
          </a:p>
        </p:txBody>
      </p:sp>
      <p:cxnSp>
        <p:nvCxnSpPr>
          <p:cNvPr id="56" name="Straight Connector 55"/>
          <p:cNvCxnSpPr/>
          <p:nvPr/>
        </p:nvCxnSpPr>
        <p:spPr>
          <a:xfrm rot="5400000" flipH="1">
            <a:off x="4443412" y="3382963"/>
            <a:ext cx="639763" cy="1588"/>
          </a:xfrm>
          <a:prstGeom prst="line">
            <a:avLst/>
          </a:prstGeom>
          <a:ln w="38100">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456113" y="3679825"/>
            <a:ext cx="993775" cy="1588"/>
          </a:xfrm>
          <a:prstGeom prst="line">
            <a:avLst/>
          </a:prstGeom>
          <a:ln w="38100">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951288" y="2708275"/>
            <a:ext cx="457200" cy="1588"/>
          </a:xfrm>
          <a:prstGeom prst="line">
            <a:avLst/>
          </a:prstGeom>
          <a:ln w="38100">
            <a:solidFill>
              <a:schemeClr val="tx1"/>
            </a:solidFill>
            <a:prstDash val="sysDash"/>
            <a:tailEnd type="triangle" w="lg"/>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4868863" y="2890838"/>
            <a:ext cx="731837" cy="1587"/>
          </a:xfrm>
          <a:prstGeom prst="line">
            <a:avLst/>
          </a:prstGeom>
          <a:ln w="38100">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32819" name="TextBox 59"/>
          <p:cNvSpPr txBox="1">
            <a:spLocks noChangeArrowheads="1"/>
          </p:cNvSpPr>
          <p:nvPr/>
        </p:nvSpPr>
        <p:spPr bwMode="auto">
          <a:xfrm>
            <a:off x="5602288" y="2633663"/>
            <a:ext cx="1939925" cy="388937"/>
          </a:xfrm>
          <a:prstGeom prst="rect">
            <a:avLst/>
          </a:prstGeom>
          <a:noFill/>
          <a:ln w="9525">
            <a:noFill/>
            <a:miter lim="800000"/>
            <a:headEnd/>
            <a:tailEnd/>
          </a:ln>
        </p:spPr>
        <p:txBody>
          <a:bodyPr wrap="none">
            <a:spAutoFit/>
          </a:bodyPr>
          <a:lstStyle/>
          <a:p>
            <a:r>
              <a:rPr lang="en-US" sz="2200">
                <a:solidFill>
                  <a:srgbClr val="000000"/>
                </a:solidFill>
                <a:latin typeface="Arial"/>
              </a:rPr>
              <a:t>accept / reject</a:t>
            </a:r>
          </a:p>
        </p:txBody>
      </p:sp>
      <p:cxnSp>
        <p:nvCxnSpPr>
          <p:cNvPr id="61" name="Straight Connector 60"/>
          <p:cNvCxnSpPr/>
          <p:nvPr/>
        </p:nvCxnSpPr>
        <p:spPr>
          <a:xfrm rot="5400000" flipH="1">
            <a:off x="3121819" y="3366294"/>
            <a:ext cx="593725" cy="1587"/>
          </a:xfrm>
          <a:prstGeom prst="line">
            <a:avLst/>
          </a:prstGeom>
          <a:ln w="38100">
            <a:solidFill>
              <a:schemeClr val="tx1"/>
            </a:solidFill>
            <a:tailEnd type="none" w="lg"/>
          </a:ln>
          <a:effectLst/>
        </p:spPr>
        <p:style>
          <a:lnRef idx="2">
            <a:schemeClr val="accent1"/>
          </a:lnRef>
          <a:fillRef idx="0">
            <a:schemeClr val="accent1"/>
          </a:fillRef>
          <a:effectRef idx="1">
            <a:schemeClr val="accent1"/>
          </a:effectRef>
          <a:fontRef idx="minor">
            <a:schemeClr val="tx1"/>
          </a:fontRef>
        </p:style>
      </p:cxnSp>
      <p:sp>
        <p:nvSpPr>
          <p:cNvPr id="1472565" name="TextBox 61"/>
          <p:cNvSpPr txBox="1">
            <a:spLocks noChangeArrowheads="1"/>
          </p:cNvSpPr>
          <p:nvPr/>
        </p:nvSpPr>
        <p:spPr bwMode="auto">
          <a:xfrm>
            <a:off x="4780190" y="2039691"/>
            <a:ext cx="3643313" cy="300038"/>
          </a:xfrm>
          <a:prstGeom prst="rect">
            <a:avLst/>
          </a:prstGeom>
          <a:noFill/>
          <a:ln w="9525">
            <a:noFill/>
            <a:miter lim="800000"/>
            <a:headEnd/>
            <a:tailEnd/>
          </a:ln>
        </p:spPr>
        <p:txBody>
          <a:bodyPr wrap="none">
            <a:spAutoFit/>
          </a:bodyPr>
          <a:lstStyle/>
          <a:p>
            <a:r>
              <a:rPr lang="en-US" sz="1600" dirty="0">
                <a:solidFill>
                  <a:srgbClr val="868686"/>
                </a:solidFill>
                <a:latin typeface="Arial"/>
              </a:rPr>
              <a:t>(program, human inputs, randomness)</a:t>
            </a:r>
          </a:p>
        </p:txBody>
      </p:sp>
      <p:grpSp>
        <p:nvGrpSpPr>
          <p:cNvPr id="2" name="Group 77"/>
          <p:cNvGrpSpPr>
            <a:grpSpLocks/>
          </p:cNvGrpSpPr>
          <p:nvPr/>
        </p:nvGrpSpPr>
        <p:grpSpPr bwMode="auto">
          <a:xfrm>
            <a:off x="6684964" y="3437685"/>
            <a:ext cx="2032000" cy="1040462"/>
            <a:chOff x="6684203" y="3342323"/>
            <a:chExt cx="2205789" cy="1136384"/>
          </a:xfrm>
          <a:effectLst>
            <a:outerShdw blurRad="50800" dist="38100" dir="2700000">
              <a:srgbClr val="000000">
                <a:alpha val="43000"/>
              </a:srgbClr>
            </a:outerShdw>
          </a:effectLst>
        </p:grpSpPr>
        <p:sp>
          <p:nvSpPr>
            <p:cNvPr id="75" name="Rectangular Callout 74"/>
            <p:cNvSpPr/>
            <p:nvPr/>
          </p:nvSpPr>
          <p:spPr bwMode="auto">
            <a:xfrm>
              <a:off x="6684203" y="3342323"/>
              <a:ext cx="2205789" cy="1122723"/>
            </a:xfrm>
            <a:prstGeom prst="wedgeRectCallout">
              <a:avLst>
                <a:gd name="adj1" fmla="val -64759"/>
                <a:gd name="adj2" fmla="val 37610"/>
              </a:avLst>
            </a:prstGeom>
            <a:solidFill>
              <a:srgbClr val="FFFFFF"/>
            </a:solidFill>
            <a:ln w="25400" cap="flat" cmpd="sng" algn="ctr">
              <a:solidFill>
                <a:schemeClr val="accent1">
                  <a:lumMod val="75000"/>
                </a:schemeClr>
              </a:solidFill>
              <a:prstDash val="solid"/>
              <a:round/>
              <a:headEnd type="none" w="med" len="med"/>
              <a:tailEnd type="none" w="med" len="med"/>
            </a:ln>
            <a:effectLst/>
          </p:spPr>
        </p:sp>
        <p:sp>
          <p:nvSpPr>
            <p:cNvPr id="36920" name="TextBox 76"/>
            <p:cNvSpPr txBox="1">
              <a:spLocks noChangeArrowheads="1"/>
            </p:cNvSpPr>
            <p:nvPr/>
          </p:nvSpPr>
          <p:spPr bwMode="auto">
            <a:xfrm>
              <a:off x="6785692" y="3349240"/>
              <a:ext cx="2022347" cy="1129467"/>
            </a:xfrm>
            <a:prstGeom prst="rect">
              <a:avLst/>
            </a:prstGeom>
            <a:noFill/>
            <a:ln w="9525">
              <a:noFill/>
              <a:miter lim="800000"/>
              <a:headEnd/>
              <a:tailEnd/>
            </a:ln>
          </p:spPr>
          <p:txBody>
            <a:bodyPr wrap="none">
              <a:spAutoFit/>
            </a:bodyPr>
            <a:lstStyle/>
            <a:p>
              <a:pPr>
                <a:defRPr/>
              </a:pPr>
              <a:r>
                <a:rPr lang="en-US" sz="2400" b="1" dirty="0">
                  <a:solidFill>
                    <a:srgbClr val="BF0000"/>
                  </a:solidFill>
                  <a:latin typeface="Arial"/>
                  <a:ea typeface="Arial" charset="0"/>
                </a:rPr>
                <a:t>C</a:t>
              </a:r>
              <a:r>
                <a:rPr lang="en-US" sz="2400" dirty="0">
                  <a:solidFill>
                    <a:srgbClr val="BF0000"/>
                  </a:solidFill>
                  <a:latin typeface="Arial"/>
                  <a:ea typeface="Arial" charset="0"/>
                </a:rPr>
                <a:t>-compliant</a:t>
              </a:r>
            </a:p>
            <a:p>
              <a:pPr>
                <a:defRPr/>
              </a:pPr>
              <a:r>
                <a:rPr lang="en-US" sz="2400" dirty="0">
                  <a:solidFill>
                    <a:srgbClr val="000000"/>
                  </a:solidFill>
                  <a:latin typeface="Arial"/>
                  <a:ea typeface="Arial" charset="0"/>
                </a:rPr>
                <a:t>distributed</a:t>
              </a:r>
            </a:p>
            <a:p>
              <a:pPr>
                <a:defRPr/>
              </a:pPr>
              <a:r>
                <a:rPr lang="en-US" sz="2400" dirty="0">
                  <a:solidFill>
                    <a:srgbClr val="000000"/>
                  </a:solidFill>
                  <a:latin typeface="Arial"/>
                  <a:ea typeface="Arial" charset="0"/>
                </a:rPr>
                <a:t>computation</a:t>
              </a:r>
            </a:p>
          </p:txBody>
        </p:sp>
      </p:grpSp>
      <p:grpSp>
        <p:nvGrpSpPr>
          <p:cNvPr id="3" name="Group 2"/>
          <p:cNvGrpSpPr/>
          <p:nvPr/>
        </p:nvGrpSpPr>
        <p:grpSpPr>
          <a:xfrm>
            <a:off x="7519155" y="5652471"/>
            <a:ext cx="1553630" cy="624213"/>
            <a:chOff x="7017929" y="5724479"/>
            <a:chExt cx="1794124" cy="728857"/>
          </a:xfrm>
        </p:grpSpPr>
        <p:sp>
          <p:nvSpPr>
            <p:cNvPr id="62" name="Rectangular Callout 61"/>
            <p:cNvSpPr/>
            <p:nvPr/>
          </p:nvSpPr>
          <p:spPr bwMode="auto">
            <a:xfrm>
              <a:off x="7044554" y="5724479"/>
              <a:ext cx="1725590" cy="728857"/>
            </a:xfrm>
            <a:prstGeom prst="wedgeRectCallout">
              <a:avLst>
                <a:gd name="adj1" fmla="val 20409"/>
                <a:gd name="adj2" fmla="val -74999"/>
              </a:avLst>
            </a:prstGeom>
            <a:solidFill>
              <a:srgbClr val="FFFFFF"/>
            </a:solidFill>
            <a:ln w="25400" cap="flat" cmpd="sng" algn="ctr">
              <a:solidFill>
                <a:schemeClr val="accent1">
                  <a:lumMod val="75000"/>
                </a:schemeClr>
              </a:solidFill>
              <a:prstDash val="solid"/>
              <a:round/>
              <a:headEnd type="none" w="med" len="med"/>
              <a:tailEnd type="none" w="med" len="med"/>
            </a:ln>
            <a:effectLst/>
          </p:spPr>
        </p:sp>
        <p:sp>
          <p:nvSpPr>
            <p:cNvPr id="63" name="TextBox 76"/>
            <p:cNvSpPr txBox="1">
              <a:spLocks noChangeArrowheads="1"/>
            </p:cNvSpPr>
            <p:nvPr/>
          </p:nvSpPr>
          <p:spPr bwMode="auto">
            <a:xfrm>
              <a:off x="7017929" y="5733139"/>
              <a:ext cx="1794124" cy="718745"/>
            </a:xfrm>
            <a:prstGeom prst="rect">
              <a:avLst/>
            </a:prstGeom>
            <a:noFill/>
            <a:ln w="9525">
              <a:noFill/>
              <a:miter lim="800000"/>
              <a:headEnd/>
              <a:tailEnd/>
            </a:ln>
          </p:spPr>
          <p:txBody>
            <a:bodyPr wrap="none">
              <a:spAutoFit/>
            </a:bodyPr>
            <a:lstStyle/>
            <a:p>
              <a:pPr>
                <a:defRPr/>
              </a:pPr>
              <a:r>
                <a:rPr lang="en-US" sz="2000" b="1" dirty="0">
                  <a:solidFill>
                    <a:srgbClr val="BF0000"/>
                  </a:solidFill>
                  <a:latin typeface="Arial"/>
                  <a:ea typeface="Arial" charset="0"/>
                </a:rPr>
                <a:t>C</a:t>
              </a:r>
              <a:r>
                <a:rPr lang="en-US" sz="2000" dirty="0">
                  <a:solidFill>
                    <a:srgbClr val="BF0000"/>
                  </a:solidFill>
                  <a:latin typeface="Arial"/>
                  <a:ea typeface="Arial" charset="0"/>
                </a:rPr>
                <a:t>-compliant</a:t>
              </a:r>
            </a:p>
            <a:p>
              <a:pPr>
                <a:defRPr/>
              </a:pPr>
              <a:r>
                <a:rPr lang="en-US" sz="2000" dirty="0" smtClean="0">
                  <a:solidFill>
                    <a:srgbClr val="000000"/>
                  </a:solidFill>
                  <a:latin typeface="Arial"/>
                  <a:ea typeface="Arial" charset="0"/>
                </a:rPr>
                <a:t>output</a:t>
              </a:r>
              <a:endParaRPr lang="en-US" sz="2000" dirty="0">
                <a:solidFill>
                  <a:srgbClr val="000000"/>
                </a:solidFill>
                <a:latin typeface="Arial"/>
                <a:ea typeface="Arial" charset="0"/>
              </a:endParaRPr>
            </a:p>
          </p:txBody>
        </p:sp>
      </p:grpSp>
    </p:spTree>
    <p:custDataLst>
      <p:tags r:id="rId1"/>
    </p:custDataLst>
    <p:extLst>
      <p:ext uri="{BB962C8B-B14F-4D97-AF65-F5344CB8AC3E}">
        <p14:creationId xmlns:p14="http://schemas.microsoft.com/office/powerpoint/2010/main" val="26649430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80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8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86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87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87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87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87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88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88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89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89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89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689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89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689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49" presetClass="entr" presetSubtype="0" decel="100000" fill="hold" grpId="0" nodeType="clickEffect">
                                  <p:stCondLst>
                                    <p:cond delay="0"/>
                                  </p:stCondLst>
                                  <p:childTnLst>
                                    <p:set>
                                      <p:cBhvr>
                                        <p:cTn id="80" dur="1" fill="hold">
                                          <p:stCondLst>
                                            <p:cond delay="0"/>
                                          </p:stCondLst>
                                        </p:cTn>
                                        <p:tgtEl>
                                          <p:spTgt spid="27704"/>
                                        </p:tgtEl>
                                        <p:attrNameLst>
                                          <p:attrName>style.visibility</p:attrName>
                                        </p:attrNameLst>
                                      </p:cBhvr>
                                      <p:to>
                                        <p:strVal val="visible"/>
                                      </p:to>
                                    </p:set>
                                    <p:anim calcmode="lin" valueType="num">
                                      <p:cBhvr>
                                        <p:cTn id="81" dur="500" fill="hold"/>
                                        <p:tgtEl>
                                          <p:spTgt spid="27704"/>
                                        </p:tgtEl>
                                        <p:attrNameLst>
                                          <p:attrName>ppt_w</p:attrName>
                                        </p:attrNameLst>
                                      </p:cBhvr>
                                      <p:tavLst>
                                        <p:tav tm="0">
                                          <p:val>
                                            <p:fltVal val="0"/>
                                          </p:val>
                                        </p:tav>
                                        <p:tav tm="100000">
                                          <p:val>
                                            <p:strVal val="#ppt_w"/>
                                          </p:val>
                                        </p:tav>
                                      </p:tavLst>
                                    </p:anim>
                                    <p:anim calcmode="lin" valueType="num">
                                      <p:cBhvr>
                                        <p:cTn id="82" dur="500" fill="hold"/>
                                        <p:tgtEl>
                                          <p:spTgt spid="27704"/>
                                        </p:tgtEl>
                                        <p:attrNameLst>
                                          <p:attrName>ppt_h</p:attrName>
                                        </p:attrNameLst>
                                      </p:cBhvr>
                                      <p:tavLst>
                                        <p:tav tm="0">
                                          <p:val>
                                            <p:fltVal val="0"/>
                                          </p:val>
                                        </p:tav>
                                        <p:tav tm="100000">
                                          <p:val>
                                            <p:strVal val="#ppt_h"/>
                                          </p:val>
                                        </p:tav>
                                      </p:tavLst>
                                    </p:anim>
                                    <p:anim calcmode="lin" valueType="num">
                                      <p:cBhvr>
                                        <p:cTn id="83" dur="500" fill="hold"/>
                                        <p:tgtEl>
                                          <p:spTgt spid="27704"/>
                                        </p:tgtEl>
                                        <p:attrNameLst>
                                          <p:attrName>style.rotation</p:attrName>
                                        </p:attrNameLst>
                                      </p:cBhvr>
                                      <p:tavLst>
                                        <p:tav tm="0">
                                          <p:val>
                                            <p:fltVal val="360"/>
                                          </p:val>
                                        </p:tav>
                                        <p:tav tm="100000">
                                          <p:val>
                                            <p:fltVal val="0"/>
                                          </p:val>
                                        </p:tav>
                                      </p:tavLst>
                                    </p:anim>
                                    <p:animEffect transition="in" filter="fade">
                                      <p:cBhvr>
                                        <p:cTn id="84" dur="500"/>
                                        <p:tgtEl>
                                          <p:spTgt spid="27704"/>
                                        </p:tgtEl>
                                      </p:cBhvr>
                                    </p:animEffect>
                                  </p:childTnLst>
                                </p:cTn>
                              </p:par>
                            </p:childTnLst>
                          </p:cTn>
                        </p:par>
                        <p:par>
                          <p:cTn id="85" fill="hold">
                            <p:stCondLst>
                              <p:cond delay="500"/>
                            </p:stCondLst>
                            <p:childTnLst>
                              <p:par>
                                <p:cTn id="86" presetID="49" presetClass="entr" presetSubtype="0" decel="100000" fill="hold" grpId="0" nodeType="afterEffect">
                                  <p:stCondLst>
                                    <p:cond delay="0"/>
                                  </p:stCondLst>
                                  <p:childTnLst>
                                    <p:set>
                                      <p:cBhvr>
                                        <p:cTn id="87" dur="1" fill="hold">
                                          <p:stCondLst>
                                            <p:cond delay="0"/>
                                          </p:stCondLst>
                                        </p:cTn>
                                        <p:tgtEl>
                                          <p:spTgt spid="27703"/>
                                        </p:tgtEl>
                                        <p:attrNameLst>
                                          <p:attrName>style.visibility</p:attrName>
                                        </p:attrNameLst>
                                      </p:cBhvr>
                                      <p:to>
                                        <p:strVal val="visible"/>
                                      </p:to>
                                    </p:set>
                                    <p:anim calcmode="lin" valueType="num">
                                      <p:cBhvr>
                                        <p:cTn id="88" dur="400" fill="hold"/>
                                        <p:tgtEl>
                                          <p:spTgt spid="27703"/>
                                        </p:tgtEl>
                                        <p:attrNameLst>
                                          <p:attrName>ppt_w</p:attrName>
                                        </p:attrNameLst>
                                      </p:cBhvr>
                                      <p:tavLst>
                                        <p:tav tm="0">
                                          <p:val>
                                            <p:fltVal val="0"/>
                                          </p:val>
                                        </p:tav>
                                        <p:tav tm="100000">
                                          <p:val>
                                            <p:strVal val="#ppt_w"/>
                                          </p:val>
                                        </p:tav>
                                      </p:tavLst>
                                    </p:anim>
                                    <p:anim calcmode="lin" valueType="num">
                                      <p:cBhvr>
                                        <p:cTn id="89" dur="400" fill="hold"/>
                                        <p:tgtEl>
                                          <p:spTgt spid="27703"/>
                                        </p:tgtEl>
                                        <p:attrNameLst>
                                          <p:attrName>ppt_h</p:attrName>
                                        </p:attrNameLst>
                                      </p:cBhvr>
                                      <p:tavLst>
                                        <p:tav tm="0">
                                          <p:val>
                                            <p:fltVal val="0"/>
                                          </p:val>
                                        </p:tav>
                                        <p:tav tm="100000">
                                          <p:val>
                                            <p:strVal val="#ppt_h"/>
                                          </p:val>
                                        </p:tav>
                                      </p:tavLst>
                                    </p:anim>
                                    <p:anim calcmode="lin" valueType="num">
                                      <p:cBhvr>
                                        <p:cTn id="90" dur="400" fill="hold"/>
                                        <p:tgtEl>
                                          <p:spTgt spid="27703"/>
                                        </p:tgtEl>
                                        <p:attrNameLst>
                                          <p:attrName>style.rotation</p:attrName>
                                        </p:attrNameLst>
                                      </p:cBhvr>
                                      <p:tavLst>
                                        <p:tav tm="0">
                                          <p:val>
                                            <p:fltVal val="360"/>
                                          </p:val>
                                        </p:tav>
                                        <p:tav tm="100000">
                                          <p:val>
                                            <p:fltVal val="0"/>
                                          </p:val>
                                        </p:tav>
                                      </p:tavLst>
                                    </p:anim>
                                    <p:animEffect transition="in" filter="fade">
                                      <p:cBhvr>
                                        <p:cTn id="91" dur="400"/>
                                        <p:tgtEl>
                                          <p:spTgt spid="27703"/>
                                        </p:tgtEl>
                                      </p:cBhvr>
                                    </p:animEffect>
                                  </p:childTnLst>
                                </p:cTn>
                              </p:par>
                            </p:childTnLst>
                          </p:cTn>
                        </p:par>
                        <p:par>
                          <p:cTn id="92" fill="hold">
                            <p:stCondLst>
                              <p:cond delay="900"/>
                            </p:stCondLst>
                            <p:childTnLst>
                              <p:par>
                                <p:cTn id="93" presetID="49" presetClass="entr" presetSubtype="0" decel="100000" fill="hold" grpId="0" nodeType="afterEffect">
                                  <p:stCondLst>
                                    <p:cond delay="0"/>
                                  </p:stCondLst>
                                  <p:childTnLst>
                                    <p:set>
                                      <p:cBhvr>
                                        <p:cTn id="94" dur="1" fill="hold">
                                          <p:stCondLst>
                                            <p:cond delay="0"/>
                                          </p:stCondLst>
                                        </p:cTn>
                                        <p:tgtEl>
                                          <p:spTgt spid="27705"/>
                                        </p:tgtEl>
                                        <p:attrNameLst>
                                          <p:attrName>style.visibility</p:attrName>
                                        </p:attrNameLst>
                                      </p:cBhvr>
                                      <p:to>
                                        <p:strVal val="visible"/>
                                      </p:to>
                                    </p:set>
                                    <p:anim calcmode="lin" valueType="num">
                                      <p:cBhvr>
                                        <p:cTn id="95" dur="400" fill="hold"/>
                                        <p:tgtEl>
                                          <p:spTgt spid="27705"/>
                                        </p:tgtEl>
                                        <p:attrNameLst>
                                          <p:attrName>ppt_w</p:attrName>
                                        </p:attrNameLst>
                                      </p:cBhvr>
                                      <p:tavLst>
                                        <p:tav tm="0">
                                          <p:val>
                                            <p:fltVal val="0"/>
                                          </p:val>
                                        </p:tav>
                                        <p:tav tm="100000">
                                          <p:val>
                                            <p:strVal val="#ppt_w"/>
                                          </p:val>
                                        </p:tav>
                                      </p:tavLst>
                                    </p:anim>
                                    <p:anim calcmode="lin" valueType="num">
                                      <p:cBhvr>
                                        <p:cTn id="96" dur="400" fill="hold"/>
                                        <p:tgtEl>
                                          <p:spTgt spid="27705"/>
                                        </p:tgtEl>
                                        <p:attrNameLst>
                                          <p:attrName>ppt_h</p:attrName>
                                        </p:attrNameLst>
                                      </p:cBhvr>
                                      <p:tavLst>
                                        <p:tav tm="0">
                                          <p:val>
                                            <p:fltVal val="0"/>
                                          </p:val>
                                        </p:tav>
                                        <p:tav tm="100000">
                                          <p:val>
                                            <p:strVal val="#ppt_h"/>
                                          </p:val>
                                        </p:tav>
                                      </p:tavLst>
                                    </p:anim>
                                    <p:anim calcmode="lin" valueType="num">
                                      <p:cBhvr>
                                        <p:cTn id="97" dur="400" fill="hold"/>
                                        <p:tgtEl>
                                          <p:spTgt spid="27705"/>
                                        </p:tgtEl>
                                        <p:attrNameLst>
                                          <p:attrName>style.rotation</p:attrName>
                                        </p:attrNameLst>
                                      </p:cBhvr>
                                      <p:tavLst>
                                        <p:tav tm="0">
                                          <p:val>
                                            <p:fltVal val="360"/>
                                          </p:val>
                                        </p:tav>
                                        <p:tav tm="100000">
                                          <p:val>
                                            <p:fltVal val="0"/>
                                          </p:val>
                                        </p:tav>
                                      </p:tavLst>
                                    </p:anim>
                                    <p:animEffect transition="in" filter="fade">
                                      <p:cBhvr>
                                        <p:cTn id="98" dur="400"/>
                                        <p:tgtEl>
                                          <p:spTgt spid="27705"/>
                                        </p:tgtEl>
                                      </p:cBhvr>
                                    </p:animEffect>
                                  </p:childTnLst>
                                </p:cTn>
                              </p:par>
                            </p:childTnLst>
                          </p:cTn>
                        </p:par>
                        <p:par>
                          <p:cTn id="99" fill="hold">
                            <p:stCondLst>
                              <p:cond delay="1300"/>
                            </p:stCondLst>
                            <p:childTnLst>
                              <p:par>
                                <p:cTn id="100" presetID="49" presetClass="entr" presetSubtype="0" decel="100000" fill="hold" grpId="0" nodeType="afterEffect">
                                  <p:stCondLst>
                                    <p:cond delay="0"/>
                                  </p:stCondLst>
                                  <p:childTnLst>
                                    <p:set>
                                      <p:cBhvr>
                                        <p:cTn id="101" dur="1" fill="hold">
                                          <p:stCondLst>
                                            <p:cond delay="0"/>
                                          </p:stCondLst>
                                        </p:cTn>
                                        <p:tgtEl>
                                          <p:spTgt spid="27701"/>
                                        </p:tgtEl>
                                        <p:attrNameLst>
                                          <p:attrName>style.visibility</p:attrName>
                                        </p:attrNameLst>
                                      </p:cBhvr>
                                      <p:to>
                                        <p:strVal val="visible"/>
                                      </p:to>
                                    </p:set>
                                    <p:anim calcmode="lin" valueType="num">
                                      <p:cBhvr>
                                        <p:cTn id="102" dur="400" fill="hold"/>
                                        <p:tgtEl>
                                          <p:spTgt spid="27701"/>
                                        </p:tgtEl>
                                        <p:attrNameLst>
                                          <p:attrName>ppt_w</p:attrName>
                                        </p:attrNameLst>
                                      </p:cBhvr>
                                      <p:tavLst>
                                        <p:tav tm="0">
                                          <p:val>
                                            <p:fltVal val="0"/>
                                          </p:val>
                                        </p:tav>
                                        <p:tav tm="100000">
                                          <p:val>
                                            <p:strVal val="#ppt_w"/>
                                          </p:val>
                                        </p:tav>
                                      </p:tavLst>
                                    </p:anim>
                                    <p:anim calcmode="lin" valueType="num">
                                      <p:cBhvr>
                                        <p:cTn id="103" dur="400" fill="hold"/>
                                        <p:tgtEl>
                                          <p:spTgt spid="27701"/>
                                        </p:tgtEl>
                                        <p:attrNameLst>
                                          <p:attrName>ppt_h</p:attrName>
                                        </p:attrNameLst>
                                      </p:cBhvr>
                                      <p:tavLst>
                                        <p:tav tm="0">
                                          <p:val>
                                            <p:fltVal val="0"/>
                                          </p:val>
                                        </p:tav>
                                        <p:tav tm="100000">
                                          <p:val>
                                            <p:strVal val="#ppt_h"/>
                                          </p:val>
                                        </p:tav>
                                      </p:tavLst>
                                    </p:anim>
                                    <p:anim calcmode="lin" valueType="num">
                                      <p:cBhvr>
                                        <p:cTn id="104" dur="400" fill="hold"/>
                                        <p:tgtEl>
                                          <p:spTgt spid="27701"/>
                                        </p:tgtEl>
                                        <p:attrNameLst>
                                          <p:attrName>style.rotation</p:attrName>
                                        </p:attrNameLst>
                                      </p:cBhvr>
                                      <p:tavLst>
                                        <p:tav tm="0">
                                          <p:val>
                                            <p:fltVal val="360"/>
                                          </p:val>
                                        </p:tav>
                                        <p:tav tm="100000">
                                          <p:val>
                                            <p:fltVal val="0"/>
                                          </p:val>
                                        </p:tav>
                                      </p:tavLst>
                                    </p:anim>
                                    <p:animEffect transition="in" filter="fade">
                                      <p:cBhvr>
                                        <p:cTn id="105" dur="400"/>
                                        <p:tgtEl>
                                          <p:spTgt spid="27701"/>
                                        </p:tgtEl>
                                      </p:cBhvr>
                                    </p:animEffect>
                                  </p:childTnLst>
                                </p:cTn>
                              </p:par>
                            </p:childTnLst>
                          </p:cTn>
                        </p:par>
                        <p:par>
                          <p:cTn id="106" fill="hold">
                            <p:stCondLst>
                              <p:cond delay="1700"/>
                            </p:stCondLst>
                            <p:childTnLst>
                              <p:par>
                                <p:cTn id="107" presetID="49" presetClass="entr" presetSubtype="0" decel="100000" fill="hold" grpId="0" nodeType="afterEffect">
                                  <p:stCondLst>
                                    <p:cond delay="0"/>
                                  </p:stCondLst>
                                  <p:childTnLst>
                                    <p:set>
                                      <p:cBhvr>
                                        <p:cTn id="108" dur="1" fill="hold">
                                          <p:stCondLst>
                                            <p:cond delay="0"/>
                                          </p:stCondLst>
                                        </p:cTn>
                                        <p:tgtEl>
                                          <p:spTgt spid="27706"/>
                                        </p:tgtEl>
                                        <p:attrNameLst>
                                          <p:attrName>style.visibility</p:attrName>
                                        </p:attrNameLst>
                                      </p:cBhvr>
                                      <p:to>
                                        <p:strVal val="visible"/>
                                      </p:to>
                                    </p:set>
                                    <p:anim calcmode="lin" valueType="num">
                                      <p:cBhvr>
                                        <p:cTn id="109" dur="400" fill="hold"/>
                                        <p:tgtEl>
                                          <p:spTgt spid="27706"/>
                                        </p:tgtEl>
                                        <p:attrNameLst>
                                          <p:attrName>ppt_w</p:attrName>
                                        </p:attrNameLst>
                                      </p:cBhvr>
                                      <p:tavLst>
                                        <p:tav tm="0">
                                          <p:val>
                                            <p:fltVal val="0"/>
                                          </p:val>
                                        </p:tav>
                                        <p:tav tm="100000">
                                          <p:val>
                                            <p:strVal val="#ppt_w"/>
                                          </p:val>
                                        </p:tav>
                                      </p:tavLst>
                                    </p:anim>
                                    <p:anim calcmode="lin" valueType="num">
                                      <p:cBhvr>
                                        <p:cTn id="110" dur="400" fill="hold"/>
                                        <p:tgtEl>
                                          <p:spTgt spid="27706"/>
                                        </p:tgtEl>
                                        <p:attrNameLst>
                                          <p:attrName>ppt_h</p:attrName>
                                        </p:attrNameLst>
                                      </p:cBhvr>
                                      <p:tavLst>
                                        <p:tav tm="0">
                                          <p:val>
                                            <p:fltVal val="0"/>
                                          </p:val>
                                        </p:tav>
                                        <p:tav tm="100000">
                                          <p:val>
                                            <p:strVal val="#ppt_h"/>
                                          </p:val>
                                        </p:tav>
                                      </p:tavLst>
                                    </p:anim>
                                    <p:anim calcmode="lin" valueType="num">
                                      <p:cBhvr>
                                        <p:cTn id="111" dur="400" fill="hold"/>
                                        <p:tgtEl>
                                          <p:spTgt spid="27706"/>
                                        </p:tgtEl>
                                        <p:attrNameLst>
                                          <p:attrName>style.rotation</p:attrName>
                                        </p:attrNameLst>
                                      </p:cBhvr>
                                      <p:tavLst>
                                        <p:tav tm="0">
                                          <p:val>
                                            <p:fltVal val="360"/>
                                          </p:val>
                                        </p:tav>
                                        <p:tav tm="100000">
                                          <p:val>
                                            <p:fltVal val="0"/>
                                          </p:val>
                                        </p:tav>
                                      </p:tavLst>
                                    </p:anim>
                                    <p:animEffect transition="in" filter="fade">
                                      <p:cBhvr>
                                        <p:cTn id="112" dur="400"/>
                                        <p:tgtEl>
                                          <p:spTgt spid="27706"/>
                                        </p:tgtEl>
                                      </p:cBhvr>
                                    </p:animEffect>
                                  </p:childTnLst>
                                </p:cTn>
                              </p:par>
                            </p:childTnLst>
                          </p:cTn>
                        </p:par>
                        <p:par>
                          <p:cTn id="113" fill="hold">
                            <p:stCondLst>
                              <p:cond delay="2100"/>
                            </p:stCondLst>
                            <p:childTnLst>
                              <p:par>
                                <p:cTn id="114" presetID="49" presetClass="entr" presetSubtype="0" decel="100000" fill="hold" grpId="0" nodeType="afterEffect">
                                  <p:stCondLst>
                                    <p:cond delay="0"/>
                                  </p:stCondLst>
                                  <p:childTnLst>
                                    <p:set>
                                      <p:cBhvr>
                                        <p:cTn id="115" dur="1" fill="hold">
                                          <p:stCondLst>
                                            <p:cond delay="0"/>
                                          </p:stCondLst>
                                        </p:cTn>
                                        <p:tgtEl>
                                          <p:spTgt spid="27707"/>
                                        </p:tgtEl>
                                        <p:attrNameLst>
                                          <p:attrName>style.visibility</p:attrName>
                                        </p:attrNameLst>
                                      </p:cBhvr>
                                      <p:to>
                                        <p:strVal val="visible"/>
                                      </p:to>
                                    </p:set>
                                    <p:anim calcmode="lin" valueType="num">
                                      <p:cBhvr>
                                        <p:cTn id="116" dur="400" fill="hold"/>
                                        <p:tgtEl>
                                          <p:spTgt spid="27707"/>
                                        </p:tgtEl>
                                        <p:attrNameLst>
                                          <p:attrName>ppt_w</p:attrName>
                                        </p:attrNameLst>
                                      </p:cBhvr>
                                      <p:tavLst>
                                        <p:tav tm="0">
                                          <p:val>
                                            <p:fltVal val="0"/>
                                          </p:val>
                                        </p:tav>
                                        <p:tav tm="100000">
                                          <p:val>
                                            <p:strVal val="#ppt_w"/>
                                          </p:val>
                                        </p:tav>
                                      </p:tavLst>
                                    </p:anim>
                                    <p:anim calcmode="lin" valueType="num">
                                      <p:cBhvr>
                                        <p:cTn id="117" dur="400" fill="hold"/>
                                        <p:tgtEl>
                                          <p:spTgt spid="27707"/>
                                        </p:tgtEl>
                                        <p:attrNameLst>
                                          <p:attrName>ppt_h</p:attrName>
                                        </p:attrNameLst>
                                      </p:cBhvr>
                                      <p:tavLst>
                                        <p:tav tm="0">
                                          <p:val>
                                            <p:fltVal val="0"/>
                                          </p:val>
                                        </p:tav>
                                        <p:tav tm="100000">
                                          <p:val>
                                            <p:strVal val="#ppt_h"/>
                                          </p:val>
                                        </p:tav>
                                      </p:tavLst>
                                    </p:anim>
                                    <p:anim calcmode="lin" valueType="num">
                                      <p:cBhvr>
                                        <p:cTn id="118" dur="400" fill="hold"/>
                                        <p:tgtEl>
                                          <p:spTgt spid="27707"/>
                                        </p:tgtEl>
                                        <p:attrNameLst>
                                          <p:attrName>style.rotation</p:attrName>
                                        </p:attrNameLst>
                                      </p:cBhvr>
                                      <p:tavLst>
                                        <p:tav tm="0">
                                          <p:val>
                                            <p:fltVal val="360"/>
                                          </p:val>
                                        </p:tav>
                                        <p:tav tm="100000">
                                          <p:val>
                                            <p:fltVal val="0"/>
                                          </p:val>
                                        </p:tav>
                                      </p:tavLst>
                                    </p:anim>
                                    <p:animEffect transition="in" filter="fade">
                                      <p:cBhvr>
                                        <p:cTn id="119" dur="400"/>
                                        <p:tgtEl>
                                          <p:spTgt spid="27707"/>
                                        </p:tgtEl>
                                      </p:cBhvr>
                                    </p:animEffect>
                                  </p:childTnLst>
                                </p:cTn>
                              </p:par>
                            </p:childTnLst>
                          </p:cTn>
                        </p:par>
                        <p:par>
                          <p:cTn id="120" fill="hold">
                            <p:stCondLst>
                              <p:cond delay="2500"/>
                            </p:stCondLst>
                            <p:childTnLst>
                              <p:par>
                                <p:cTn id="121" presetID="1" presetClass="entr" presetSubtype="0" fill="hold" nodeType="afterEffect">
                                  <p:stCondLst>
                                    <p:cond delay="0"/>
                                  </p:stCondLst>
                                  <p:childTnLst>
                                    <p:set>
                                      <p:cBhvr>
                                        <p:cTn id="122" dur="1" fill="hold">
                                          <p:stCondLst>
                                            <p:cond delay="0"/>
                                          </p:stCondLst>
                                        </p:cTn>
                                        <p:tgtEl>
                                          <p:spTgt spid="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8" grpId="0"/>
      <p:bldP spid="36889" grpId="0"/>
      <p:bldP spid="36890" grpId="0"/>
      <p:bldP spid="36891" grpId="0"/>
      <p:bldP spid="36892" grpId="0"/>
      <p:bldP spid="36893" grpId="0"/>
      <p:bldP spid="36894" grpId="0"/>
      <p:bldP spid="36895" grpId="0"/>
      <p:bldP spid="27701" grpId="0" animBg="1"/>
      <p:bldP spid="27703" grpId="0" animBg="1"/>
      <p:bldP spid="27704" grpId="0" animBg="1"/>
      <p:bldP spid="27705" grpId="0" animBg="1"/>
      <p:bldP spid="27706" grpId="0" animBg="1"/>
      <p:bldP spid="27707" grpId="0" animBg="1"/>
      <p:bldP spid="32808" grpId="0" animBg="1"/>
      <p:bldP spid="328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62" name="Title 1"/>
          <p:cNvSpPr>
            <a:spLocks noGrp="1"/>
          </p:cNvSpPr>
          <p:nvPr>
            <p:ph type="title" idx="4294967295"/>
          </p:nvPr>
        </p:nvSpPr>
        <p:spPr/>
        <p:txBody>
          <a:bodyPr/>
          <a:lstStyle/>
          <a:p>
            <a:pPr defTabSz="457200"/>
            <a:r>
              <a:rPr lang="en-US" dirty="0"/>
              <a:t>Examples of </a:t>
            </a:r>
            <a:r>
              <a:rPr lang="en-US" b="1" dirty="0" smtClean="0"/>
              <a:t>C</a:t>
            </a:r>
            <a:r>
              <a:rPr lang="en-US" dirty="0" smtClean="0"/>
              <a:t>-compliance</a:t>
            </a:r>
            <a:endParaRPr lang="en-US" dirty="0"/>
          </a:p>
        </p:txBody>
      </p:sp>
      <p:sp>
        <p:nvSpPr>
          <p:cNvPr id="39" name="Rectangle 38"/>
          <p:cNvSpPr/>
          <p:nvPr/>
        </p:nvSpPr>
        <p:spPr bwMode="auto">
          <a:xfrm>
            <a:off x="468313" y="940642"/>
            <a:ext cx="8340725" cy="874713"/>
          </a:xfrm>
          <a:prstGeom prst="rect">
            <a:avLst/>
          </a:prstGeom>
          <a:solidFill>
            <a:srgbClr val="CCFFCC"/>
          </a:solidFill>
          <a:ln w="25400" cap="flat" cmpd="sng" algn="ctr">
            <a:solidFill>
              <a:schemeClr val="accent1">
                <a:lumMod val="75000"/>
              </a:schemeClr>
            </a:solidFill>
            <a:prstDash val="solid"/>
            <a:round/>
            <a:headEnd type="none" w="med" len="med"/>
            <a:tailEnd type="none" w="med" len="med"/>
          </a:ln>
          <a:effectLst/>
        </p:spPr>
        <p:txBody>
          <a:bodyPr anchor="ctr" anchorCtr="1"/>
          <a:lstStyle/>
          <a:p>
            <a:pPr marL="342900" indent="-342900" eaLnBrk="0" hangingPunct="0">
              <a:lnSpc>
                <a:spcPct val="100000"/>
              </a:lnSpc>
              <a:spcBef>
                <a:spcPct val="20000"/>
              </a:spcBef>
            </a:pPr>
            <a:endParaRPr lang="en-US">
              <a:solidFill>
                <a:srgbClr val="000000"/>
              </a:solidFill>
            </a:endParaRPr>
          </a:p>
        </p:txBody>
      </p:sp>
      <p:sp>
        <p:nvSpPr>
          <p:cNvPr id="40" name="TextBox 39"/>
          <p:cNvSpPr txBox="1"/>
          <p:nvPr/>
        </p:nvSpPr>
        <p:spPr>
          <a:xfrm>
            <a:off x="458577" y="998543"/>
            <a:ext cx="8275638" cy="781050"/>
          </a:xfrm>
          <a:prstGeom prst="rect">
            <a:avLst/>
          </a:prstGeom>
          <a:noFill/>
        </p:spPr>
        <p:txBody>
          <a:bodyPr anchor="ctr" anchorCtr="1">
            <a:spAutoFit/>
          </a:bodyPr>
          <a:lstStyle/>
          <a:p>
            <a:r>
              <a:rPr lang="en-US" sz="2400" b="1" dirty="0">
                <a:solidFill>
                  <a:srgbClr val="000000"/>
                </a:solidFill>
                <a:latin typeface="Arial"/>
              </a:rPr>
              <a:t>correctness</a:t>
            </a:r>
            <a:r>
              <a:rPr lang="en-US" sz="2400" dirty="0">
                <a:solidFill>
                  <a:srgbClr val="000000"/>
                </a:solidFill>
                <a:latin typeface="Arial"/>
              </a:rPr>
              <a:t> is a </a:t>
            </a:r>
            <a:r>
              <a:rPr lang="en-US" sz="2400" b="1" dirty="0">
                <a:solidFill>
                  <a:srgbClr val="CC0000"/>
                </a:solidFill>
                <a:latin typeface="Arial"/>
              </a:rPr>
              <a:t>compliance predicate</a:t>
            </a:r>
            <a:r>
              <a:rPr lang="en-US" dirty="0">
                <a:solidFill>
                  <a:srgbClr val="000000"/>
                </a:solidFill>
                <a:latin typeface="Arial"/>
              </a:rPr>
              <a:t> </a:t>
            </a:r>
            <a:r>
              <a:rPr lang="en-US" b="1" dirty="0">
                <a:solidFill>
                  <a:srgbClr val="000000"/>
                </a:solidFill>
                <a:latin typeface="Arial"/>
              </a:rPr>
              <a:t>C</a:t>
            </a:r>
            <a:r>
              <a:rPr lang="en-US" dirty="0">
                <a:solidFill>
                  <a:srgbClr val="000000"/>
                </a:solidFill>
                <a:latin typeface="Arial"/>
              </a:rPr>
              <a:t>(</a:t>
            </a:r>
            <a:r>
              <a:rPr lang="en-US" dirty="0" err="1">
                <a:solidFill>
                  <a:srgbClr val="000000"/>
                </a:solidFill>
                <a:latin typeface="Arial"/>
              </a:rPr>
              <a:t>in,code,out</a:t>
            </a:r>
            <a:r>
              <a:rPr lang="en-US" dirty="0">
                <a:solidFill>
                  <a:srgbClr val="000000"/>
                </a:solidFill>
                <a:latin typeface="Arial"/>
              </a:rPr>
              <a:t>) </a:t>
            </a:r>
            <a:r>
              <a:rPr lang="en-US" sz="2400" dirty="0">
                <a:solidFill>
                  <a:srgbClr val="000000"/>
                </a:solidFill>
                <a:latin typeface="Arial"/>
              </a:rPr>
              <a:t>that must be locally fulfilled at every node</a:t>
            </a:r>
          </a:p>
        </p:txBody>
      </p:sp>
      <p:sp>
        <p:nvSpPr>
          <p:cNvPr id="42" name="Content Placeholder 2"/>
          <p:cNvSpPr txBox="1">
            <a:spLocks/>
          </p:cNvSpPr>
          <p:nvPr/>
        </p:nvSpPr>
        <p:spPr bwMode="auto">
          <a:xfrm>
            <a:off x="393700" y="2071059"/>
            <a:ext cx="8415338" cy="2693045"/>
          </a:xfrm>
          <a:prstGeom prst="rect">
            <a:avLst/>
          </a:prstGeom>
          <a:noFill/>
          <a:ln w="9525">
            <a:noFill/>
            <a:miter lim="800000"/>
            <a:headEnd/>
            <a:tailEnd/>
          </a:ln>
        </p:spPr>
        <p:txBody>
          <a:bodyPr>
            <a:spAutoFit/>
          </a:bodyPr>
          <a:lstStyle/>
          <a:p>
            <a:pPr marL="342900" indent="-342900" algn="l" defTabSz="457200">
              <a:lnSpc>
                <a:spcPct val="100000"/>
              </a:lnSpc>
              <a:spcAft>
                <a:spcPts val="1800"/>
              </a:spcAft>
              <a:tabLst>
                <a:tab pos="914400" algn="l"/>
                <a:tab pos="8229600" algn="r"/>
              </a:tabLst>
            </a:pPr>
            <a:r>
              <a:rPr lang="en-US" sz="2100" dirty="0">
                <a:solidFill>
                  <a:srgbClr val="000000"/>
                </a:solidFill>
              </a:rPr>
              <a:t>	</a:t>
            </a:r>
            <a:r>
              <a:rPr lang="en-US" sz="2100" b="1" dirty="0">
                <a:solidFill>
                  <a:srgbClr val="000000"/>
                </a:solidFill>
              </a:rPr>
              <a:t>C </a:t>
            </a:r>
            <a:r>
              <a:rPr lang="en-US" sz="2100" dirty="0">
                <a:solidFill>
                  <a:srgbClr val="000000"/>
                </a:solidFill>
              </a:rPr>
              <a:t> = “the output is the result of correctly computing a </a:t>
            </a:r>
            <a:r>
              <a:rPr lang="en-US" sz="2100" u="sng" dirty="0">
                <a:solidFill>
                  <a:srgbClr val="000000"/>
                </a:solidFill>
              </a:rPr>
              <a:t>prescribed</a:t>
            </a:r>
            <a:r>
              <a:rPr lang="en-US" sz="2100" dirty="0">
                <a:solidFill>
                  <a:srgbClr val="000000"/>
                </a:solidFill>
              </a:rPr>
              <a:t> 	program”</a:t>
            </a:r>
            <a:r>
              <a:rPr lang="en-US" sz="500" dirty="0">
                <a:solidFill>
                  <a:srgbClr val="000000"/>
                </a:solidFill>
              </a:rPr>
              <a:t> </a:t>
            </a:r>
          </a:p>
          <a:p>
            <a:pPr marL="342900" indent="-342900" algn="l" defTabSz="457200">
              <a:lnSpc>
                <a:spcPct val="100000"/>
              </a:lnSpc>
              <a:spcAft>
                <a:spcPts val="1800"/>
              </a:spcAft>
              <a:tabLst>
                <a:tab pos="914400" algn="l"/>
                <a:tab pos="8229600" algn="r"/>
              </a:tabLst>
            </a:pPr>
            <a:r>
              <a:rPr lang="en-US" sz="2100" b="1" dirty="0">
                <a:solidFill>
                  <a:srgbClr val="000000"/>
                </a:solidFill>
              </a:rPr>
              <a:t>	C  </a:t>
            </a:r>
            <a:r>
              <a:rPr lang="en-US" sz="2100" dirty="0">
                <a:solidFill>
                  <a:srgbClr val="000000"/>
                </a:solidFill>
              </a:rPr>
              <a:t>= “the output is the result of correctly executing some program</a:t>
            </a:r>
            <a:br>
              <a:rPr lang="en-US" sz="2100" dirty="0">
                <a:solidFill>
                  <a:srgbClr val="000000"/>
                </a:solidFill>
              </a:rPr>
            </a:br>
            <a:r>
              <a:rPr lang="en-US" sz="2100" dirty="0">
                <a:solidFill>
                  <a:srgbClr val="000000"/>
                </a:solidFill>
              </a:rPr>
              <a:t>	 </a:t>
            </a:r>
            <a:r>
              <a:rPr lang="en-US" sz="2100" u="sng" dirty="0">
                <a:solidFill>
                  <a:srgbClr val="000000"/>
                </a:solidFill>
              </a:rPr>
              <a:t>signed by the </a:t>
            </a:r>
            <a:r>
              <a:rPr lang="en-US" sz="2100" u="sng" dirty="0" err="1">
                <a:solidFill>
                  <a:srgbClr val="000000"/>
                </a:solidFill>
              </a:rPr>
              <a:t>sysadmin</a:t>
            </a:r>
            <a:r>
              <a:rPr lang="en-US" sz="2100" dirty="0">
                <a:solidFill>
                  <a:srgbClr val="000000"/>
                </a:solidFill>
              </a:rPr>
              <a:t>”</a:t>
            </a:r>
            <a:endParaRPr lang="en-US" sz="100" b="1" dirty="0">
              <a:solidFill>
                <a:srgbClr val="000000"/>
              </a:solidFill>
            </a:endParaRPr>
          </a:p>
          <a:p>
            <a:pPr marL="342900" indent="-342900" algn="l" defTabSz="457200">
              <a:lnSpc>
                <a:spcPts val="2200"/>
              </a:lnSpc>
              <a:spcAft>
                <a:spcPts val="1800"/>
              </a:spcAft>
              <a:tabLst>
                <a:tab pos="914400" algn="l"/>
                <a:tab pos="8229600" algn="r"/>
              </a:tabLst>
            </a:pPr>
            <a:r>
              <a:rPr lang="en-US" sz="2100" b="1" dirty="0">
                <a:solidFill>
                  <a:srgbClr val="000000"/>
                </a:solidFill>
              </a:rPr>
              <a:t>	C  </a:t>
            </a:r>
            <a:r>
              <a:rPr lang="en-US" sz="2100" dirty="0">
                <a:solidFill>
                  <a:srgbClr val="000000"/>
                </a:solidFill>
              </a:rPr>
              <a:t>= “the output is </a:t>
            </a:r>
            <a:r>
              <a:rPr lang="en-US" sz="2100" dirty="0" smtClean="0">
                <a:solidFill>
                  <a:srgbClr val="000000"/>
                </a:solidFill>
              </a:rPr>
              <a:t>a well-traced object of a given class</a:t>
            </a:r>
            <a:br>
              <a:rPr lang="en-US" sz="2100" dirty="0" smtClean="0">
                <a:solidFill>
                  <a:srgbClr val="000000"/>
                </a:solidFill>
              </a:rPr>
            </a:br>
            <a:r>
              <a:rPr lang="en-US" sz="2100" dirty="0" smtClean="0">
                <a:solidFill>
                  <a:srgbClr val="000000"/>
                </a:solidFill>
              </a:rPr>
              <a:t>	(in an object-oriented language),</a:t>
            </a:r>
            <a:br>
              <a:rPr lang="en-US" sz="2100" dirty="0" smtClean="0">
                <a:solidFill>
                  <a:srgbClr val="000000"/>
                </a:solidFill>
              </a:rPr>
            </a:br>
            <a:r>
              <a:rPr lang="en-US" sz="2100" dirty="0" smtClean="0">
                <a:solidFill>
                  <a:srgbClr val="000000"/>
                </a:solidFill>
              </a:rPr>
              <a:t>	and thus respects the class invariants”	</a:t>
            </a:r>
            <a:r>
              <a:rPr lang="en-US" sz="1600" dirty="0" smtClean="0">
                <a:solidFill>
                  <a:srgbClr val="000000"/>
                </a:solidFill>
              </a:rPr>
              <a:t>[</a:t>
            </a:r>
            <a:r>
              <a:rPr lang="en-US" sz="1600" dirty="0">
                <a:solidFill>
                  <a:srgbClr val="000000"/>
                </a:solidFill>
              </a:rPr>
              <a:t>Chong Tromer </a:t>
            </a:r>
            <a:r>
              <a:rPr lang="en-US" sz="1600" dirty="0" smtClean="0">
                <a:solidFill>
                  <a:srgbClr val="000000"/>
                </a:solidFill>
              </a:rPr>
              <a:t>Vaughan 13]</a:t>
            </a:r>
            <a:endParaRPr lang="en-US" sz="2000" dirty="0">
              <a:solidFill>
                <a:srgbClr val="000000"/>
              </a:solidFill>
            </a:endParaRPr>
          </a:p>
        </p:txBody>
      </p:sp>
      <p:sp>
        <p:nvSpPr>
          <p:cNvPr id="1474594" name="AutoShape 52"/>
          <p:cNvSpPr>
            <a:spLocks noChangeArrowheads="1"/>
          </p:cNvSpPr>
          <p:nvPr/>
        </p:nvSpPr>
        <p:spPr bwMode="white">
          <a:xfrm>
            <a:off x="611188" y="2107972"/>
            <a:ext cx="508000" cy="509588"/>
          </a:xfrm>
          <a:prstGeom prst="star8">
            <a:avLst>
              <a:gd name="adj" fmla="val 38250"/>
            </a:avLst>
          </a:prstGeom>
          <a:solidFill>
            <a:srgbClr val="00FF00"/>
          </a:solidFill>
          <a:ln w="9525">
            <a:solidFill>
              <a:schemeClr val="tx1"/>
            </a:solidFill>
            <a:miter lim="800000"/>
            <a:headEnd/>
            <a:tailEnd/>
          </a:ln>
        </p:spPr>
        <p:txBody>
          <a:bodyPr wrap="none" tIns="0" bIns="91440" anchor="t" anchorCtr="0"/>
          <a:lstStyle/>
          <a:p>
            <a:r>
              <a:rPr lang="en-US" b="1" dirty="0">
                <a:solidFill>
                  <a:srgbClr val="000000"/>
                </a:solidFill>
              </a:rPr>
              <a:t>C</a:t>
            </a:r>
            <a:endParaRPr lang="he-IL" b="1" dirty="0">
              <a:solidFill>
                <a:srgbClr val="000000"/>
              </a:solidFill>
            </a:endParaRPr>
          </a:p>
        </p:txBody>
      </p:sp>
      <p:grpSp>
        <p:nvGrpSpPr>
          <p:cNvPr id="3" name="Group 2"/>
          <p:cNvGrpSpPr/>
          <p:nvPr/>
        </p:nvGrpSpPr>
        <p:grpSpPr>
          <a:xfrm>
            <a:off x="1628768" y="5003321"/>
            <a:ext cx="6019813" cy="1662048"/>
            <a:chOff x="641350" y="4622016"/>
            <a:chExt cx="8181975" cy="2259013"/>
          </a:xfrm>
        </p:grpSpPr>
        <p:pic>
          <p:nvPicPr>
            <p:cNvPr id="1474566" name="Picture 3"/>
            <p:cNvPicPr>
              <a:picLocks noChangeAspect="1"/>
            </p:cNvPicPr>
            <p:nvPr/>
          </p:nvPicPr>
          <p:blipFill>
            <a:blip r:embed="rId3" cstate="print"/>
            <a:srcRect/>
            <a:stretch>
              <a:fillRect/>
            </a:stretch>
          </p:blipFill>
          <p:spPr bwMode="auto">
            <a:xfrm>
              <a:off x="752475" y="5422116"/>
              <a:ext cx="704850" cy="635000"/>
            </a:xfrm>
            <a:prstGeom prst="rect">
              <a:avLst/>
            </a:prstGeom>
            <a:noFill/>
            <a:ln w="9525">
              <a:noFill/>
              <a:miter lim="800000"/>
              <a:headEnd/>
              <a:tailEnd/>
            </a:ln>
          </p:spPr>
        </p:pic>
        <p:pic>
          <p:nvPicPr>
            <p:cNvPr id="1474567" name="Picture 8"/>
            <p:cNvPicPr>
              <a:picLocks noChangeAspect="1"/>
            </p:cNvPicPr>
            <p:nvPr/>
          </p:nvPicPr>
          <p:blipFill>
            <a:blip r:embed="rId3" cstate="print"/>
            <a:srcRect/>
            <a:stretch>
              <a:fillRect/>
            </a:stretch>
          </p:blipFill>
          <p:spPr bwMode="auto">
            <a:xfrm>
              <a:off x="3028950" y="4914116"/>
              <a:ext cx="704850" cy="635000"/>
            </a:xfrm>
            <a:prstGeom prst="rect">
              <a:avLst/>
            </a:prstGeom>
            <a:noFill/>
            <a:ln w="9525">
              <a:noFill/>
              <a:miter lim="800000"/>
              <a:headEnd/>
              <a:tailEnd/>
            </a:ln>
          </p:spPr>
        </p:pic>
        <p:pic>
          <p:nvPicPr>
            <p:cNvPr id="1474568" name="Picture 9"/>
            <p:cNvPicPr>
              <a:picLocks noChangeAspect="1"/>
            </p:cNvPicPr>
            <p:nvPr/>
          </p:nvPicPr>
          <p:blipFill>
            <a:blip r:embed="rId3" cstate="print"/>
            <a:srcRect/>
            <a:stretch>
              <a:fillRect/>
            </a:stretch>
          </p:blipFill>
          <p:spPr bwMode="auto">
            <a:xfrm>
              <a:off x="5473700" y="4852204"/>
              <a:ext cx="704850" cy="635000"/>
            </a:xfrm>
            <a:prstGeom prst="rect">
              <a:avLst/>
            </a:prstGeom>
            <a:noFill/>
            <a:ln w="9525">
              <a:noFill/>
              <a:miter lim="800000"/>
              <a:headEnd/>
              <a:tailEnd/>
            </a:ln>
          </p:spPr>
        </p:pic>
        <p:pic>
          <p:nvPicPr>
            <p:cNvPr id="1474569" name="Picture 17"/>
            <p:cNvPicPr>
              <a:picLocks noChangeAspect="1"/>
            </p:cNvPicPr>
            <p:nvPr/>
          </p:nvPicPr>
          <p:blipFill>
            <a:blip r:embed="rId3" cstate="print"/>
            <a:srcRect/>
            <a:stretch>
              <a:fillRect/>
            </a:stretch>
          </p:blipFill>
          <p:spPr bwMode="auto">
            <a:xfrm>
              <a:off x="3090863" y="6053941"/>
              <a:ext cx="704850" cy="635000"/>
            </a:xfrm>
            <a:prstGeom prst="rect">
              <a:avLst/>
            </a:prstGeom>
            <a:noFill/>
            <a:ln w="9525">
              <a:noFill/>
              <a:miter lim="800000"/>
              <a:headEnd/>
              <a:tailEnd/>
            </a:ln>
          </p:spPr>
        </p:pic>
        <p:pic>
          <p:nvPicPr>
            <p:cNvPr id="1474570" name="Picture 18"/>
            <p:cNvPicPr>
              <a:picLocks noChangeAspect="1"/>
            </p:cNvPicPr>
            <p:nvPr/>
          </p:nvPicPr>
          <p:blipFill>
            <a:blip r:embed="rId3" cstate="print"/>
            <a:srcRect/>
            <a:stretch>
              <a:fillRect/>
            </a:stretch>
          </p:blipFill>
          <p:spPr bwMode="auto">
            <a:xfrm>
              <a:off x="5081588" y="5995204"/>
              <a:ext cx="704850" cy="635000"/>
            </a:xfrm>
            <a:prstGeom prst="rect">
              <a:avLst/>
            </a:prstGeom>
            <a:noFill/>
            <a:ln w="9525">
              <a:noFill/>
              <a:miter lim="800000"/>
              <a:headEnd/>
              <a:tailEnd/>
            </a:ln>
          </p:spPr>
        </p:pic>
        <p:pic>
          <p:nvPicPr>
            <p:cNvPr id="1474571" name="Picture 38"/>
            <p:cNvPicPr>
              <a:picLocks noChangeAspect="1"/>
            </p:cNvPicPr>
            <p:nvPr/>
          </p:nvPicPr>
          <p:blipFill>
            <a:blip r:embed="rId3" cstate="print"/>
            <a:srcRect/>
            <a:stretch>
              <a:fillRect/>
            </a:stretch>
          </p:blipFill>
          <p:spPr bwMode="auto">
            <a:xfrm>
              <a:off x="7375525" y="5491966"/>
              <a:ext cx="704850" cy="635000"/>
            </a:xfrm>
            <a:prstGeom prst="rect">
              <a:avLst/>
            </a:prstGeom>
            <a:noFill/>
            <a:ln w="9525">
              <a:noFill/>
              <a:miter lim="800000"/>
              <a:headEnd/>
              <a:tailEnd/>
            </a:ln>
          </p:spPr>
        </p:pic>
        <p:cxnSp>
          <p:nvCxnSpPr>
            <p:cNvPr id="50" name="Straight Connector 49"/>
            <p:cNvCxnSpPr/>
            <p:nvPr/>
          </p:nvCxnSpPr>
          <p:spPr>
            <a:xfrm rot="5400000" flipH="1" flipV="1">
              <a:off x="896143" y="6132523"/>
              <a:ext cx="347663" cy="0"/>
            </a:xfrm>
            <a:prstGeom prst="line">
              <a:avLst/>
            </a:prstGeom>
            <a:ln>
              <a:solidFill>
                <a:schemeClr val="tx1"/>
              </a:solidFill>
              <a:prstDash val="sysDash"/>
              <a:tailEnd type="triangle" w="lg"/>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3247232" y="4830772"/>
              <a:ext cx="354012" cy="3175"/>
            </a:xfrm>
            <a:prstGeom prst="line">
              <a:avLst/>
            </a:prstGeom>
            <a:ln>
              <a:solidFill>
                <a:schemeClr val="tx1"/>
              </a:solidFill>
              <a:prstDash val="sysDash"/>
              <a:tailEnd type="triangle" w="lg"/>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5731669" y="4781560"/>
              <a:ext cx="319088" cy="0"/>
            </a:xfrm>
            <a:prstGeom prst="line">
              <a:avLst/>
            </a:prstGeom>
            <a:ln>
              <a:solidFill>
                <a:schemeClr val="tx1"/>
              </a:solidFill>
              <a:prstDash val="sysDash"/>
              <a:tailEnd type="triangle" w="lg"/>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flipH="1" flipV="1">
              <a:off x="7584281" y="6218248"/>
              <a:ext cx="366713" cy="0"/>
            </a:xfrm>
            <a:prstGeom prst="line">
              <a:avLst/>
            </a:prstGeom>
            <a:ln>
              <a:solidFill>
                <a:schemeClr val="tx1"/>
              </a:solidFill>
              <a:prstDash val="sysDash"/>
              <a:tailEnd type="triangle" w="lg"/>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6200000" flipV="1">
              <a:off x="5357019" y="6677035"/>
              <a:ext cx="274638" cy="0"/>
            </a:xfrm>
            <a:prstGeom prst="line">
              <a:avLst/>
            </a:prstGeom>
            <a:ln>
              <a:solidFill>
                <a:schemeClr val="tx1"/>
              </a:solidFill>
              <a:prstDash val="sysDash"/>
              <a:tailEnd type="triangle" w="lg"/>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flipH="1" flipV="1">
              <a:off x="3337719" y="6743710"/>
              <a:ext cx="274638" cy="0"/>
            </a:xfrm>
            <a:prstGeom prst="line">
              <a:avLst/>
            </a:prstGeom>
            <a:ln>
              <a:solidFill>
                <a:schemeClr val="tx1"/>
              </a:solidFill>
              <a:prstDash val="sysDash"/>
              <a:tailEnd type="triangle" w="lg"/>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1350963" y="5249079"/>
              <a:ext cx="1790700" cy="428625"/>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3703638" y="5196691"/>
              <a:ext cx="1871662" cy="52388"/>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1296988" y="5944404"/>
              <a:ext cx="1871662" cy="414337"/>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3773488" y="6346041"/>
              <a:ext cx="1400175" cy="26988"/>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3676650" y="5382429"/>
              <a:ext cx="1965325" cy="78740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6122988" y="5249079"/>
              <a:ext cx="1376362" cy="37465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5735638" y="5944404"/>
              <a:ext cx="1778000" cy="37465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8048625" y="5823754"/>
              <a:ext cx="708025" cy="6350"/>
            </a:xfrm>
            <a:prstGeom prst="line">
              <a:avLst/>
            </a:prstGeom>
            <a:ln>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1474586" name="TextBox 9"/>
            <p:cNvSpPr txBox="1">
              <a:spLocks noChangeArrowheads="1"/>
            </p:cNvSpPr>
            <p:nvPr/>
          </p:nvSpPr>
          <p:spPr bwMode="auto">
            <a:xfrm rot="20777880">
              <a:off x="1973263" y="5051447"/>
              <a:ext cx="568325" cy="355574"/>
            </a:xfrm>
            <a:prstGeom prst="rect">
              <a:avLst/>
            </a:prstGeom>
            <a:noFill/>
            <a:ln w="9525">
              <a:noFill/>
              <a:miter lim="800000"/>
              <a:headEnd/>
              <a:tailEnd/>
            </a:ln>
          </p:spPr>
          <p:txBody>
            <a:bodyPr>
              <a:spAutoFit/>
            </a:bodyPr>
            <a:lstStyle/>
            <a:p>
              <a:pPr algn="l" defTabSz="457200">
                <a:lnSpc>
                  <a:spcPct val="100000"/>
                </a:lnSpc>
              </a:pPr>
              <a:r>
                <a:rPr lang="en-US" sz="1100" dirty="0">
                  <a:solidFill>
                    <a:srgbClr val="000000"/>
                  </a:solidFill>
                  <a:ea typeface="ＭＳ Ｐゴシック" charset="-128"/>
                </a:rPr>
                <a:t>m</a:t>
              </a:r>
              <a:r>
                <a:rPr lang="en-US" sz="1100" baseline="-25000" dirty="0">
                  <a:solidFill>
                    <a:srgbClr val="000000"/>
                  </a:solidFill>
                  <a:ea typeface="ＭＳ Ｐゴシック" charset="-128"/>
                </a:rPr>
                <a:t>1</a:t>
              </a:r>
            </a:p>
          </p:txBody>
        </p:sp>
        <p:sp>
          <p:nvSpPr>
            <p:cNvPr id="1474587" name="TextBox 9"/>
            <p:cNvSpPr txBox="1">
              <a:spLocks noChangeArrowheads="1"/>
            </p:cNvSpPr>
            <p:nvPr/>
          </p:nvSpPr>
          <p:spPr bwMode="auto">
            <a:xfrm rot="847967">
              <a:off x="2193925" y="5812653"/>
              <a:ext cx="531814" cy="355574"/>
            </a:xfrm>
            <a:prstGeom prst="rect">
              <a:avLst/>
            </a:prstGeom>
            <a:noFill/>
            <a:ln w="9525">
              <a:noFill/>
              <a:miter lim="800000"/>
              <a:headEnd/>
              <a:tailEnd/>
            </a:ln>
          </p:spPr>
          <p:txBody>
            <a:bodyPr>
              <a:spAutoFit/>
            </a:bodyPr>
            <a:lstStyle/>
            <a:p>
              <a:pPr algn="l" defTabSz="457200">
                <a:lnSpc>
                  <a:spcPct val="100000"/>
                </a:lnSpc>
              </a:pPr>
              <a:r>
                <a:rPr lang="en-US" sz="1100">
                  <a:solidFill>
                    <a:srgbClr val="000000"/>
                  </a:solidFill>
                  <a:ea typeface="ＭＳ Ｐゴシック" charset="-128"/>
                </a:rPr>
                <a:t>m</a:t>
              </a:r>
              <a:r>
                <a:rPr lang="en-US" sz="1100" baseline="-25000">
                  <a:solidFill>
                    <a:srgbClr val="000000"/>
                  </a:solidFill>
                  <a:ea typeface="ＭＳ Ｐゴシック" charset="-128"/>
                </a:rPr>
                <a:t>2</a:t>
              </a:r>
            </a:p>
          </p:txBody>
        </p:sp>
        <p:sp>
          <p:nvSpPr>
            <p:cNvPr id="1474588" name="TextBox 9"/>
            <p:cNvSpPr txBox="1">
              <a:spLocks noChangeArrowheads="1"/>
            </p:cNvSpPr>
            <p:nvPr/>
          </p:nvSpPr>
          <p:spPr bwMode="auto">
            <a:xfrm>
              <a:off x="4411663" y="4807754"/>
              <a:ext cx="495299" cy="355574"/>
            </a:xfrm>
            <a:prstGeom prst="rect">
              <a:avLst/>
            </a:prstGeom>
            <a:noFill/>
            <a:ln w="9525">
              <a:noFill/>
              <a:miter lim="800000"/>
              <a:headEnd/>
              <a:tailEnd/>
            </a:ln>
          </p:spPr>
          <p:txBody>
            <a:bodyPr>
              <a:spAutoFit/>
            </a:bodyPr>
            <a:lstStyle/>
            <a:p>
              <a:pPr algn="l" defTabSz="457200">
                <a:lnSpc>
                  <a:spcPct val="100000"/>
                </a:lnSpc>
              </a:pPr>
              <a:r>
                <a:rPr lang="en-US" sz="1100">
                  <a:solidFill>
                    <a:srgbClr val="000000"/>
                  </a:solidFill>
                  <a:ea typeface="ＭＳ Ｐゴシック" charset="-128"/>
                </a:rPr>
                <a:t>m</a:t>
              </a:r>
              <a:r>
                <a:rPr lang="en-US" sz="1100" baseline="-25000">
                  <a:solidFill>
                    <a:srgbClr val="000000"/>
                  </a:solidFill>
                  <a:ea typeface="ＭＳ Ｐゴシック" charset="-128"/>
                </a:rPr>
                <a:t>3</a:t>
              </a:r>
            </a:p>
          </p:txBody>
        </p:sp>
        <p:sp>
          <p:nvSpPr>
            <p:cNvPr id="1474589" name="TextBox 9"/>
            <p:cNvSpPr txBox="1">
              <a:spLocks noChangeArrowheads="1"/>
            </p:cNvSpPr>
            <p:nvPr/>
          </p:nvSpPr>
          <p:spPr bwMode="auto">
            <a:xfrm rot="20063296">
              <a:off x="4273550" y="5357835"/>
              <a:ext cx="515938" cy="355574"/>
            </a:xfrm>
            <a:prstGeom prst="rect">
              <a:avLst/>
            </a:prstGeom>
            <a:noFill/>
            <a:ln w="9525">
              <a:noFill/>
              <a:miter lim="800000"/>
              <a:headEnd/>
              <a:tailEnd/>
            </a:ln>
          </p:spPr>
          <p:txBody>
            <a:bodyPr>
              <a:spAutoFit/>
            </a:bodyPr>
            <a:lstStyle/>
            <a:p>
              <a:pPr algn="l" defTabSz="457200">
                <a:lnSpc>
                  <a:spcPct val="100000"/>
                </a:lnSpc>
              </a:pPr>
              <a:r>
                <a:rPr lang="en-US" sz="1100">
                  <a:solidFill>
                    <a:srgbClr val="000000"/>
                  </a:solidFill>
                  <a:ea typeface="ＭＳ Ｐゴシック" charset="-128"/>
                </a:rPr>
                <a:t>m</a:t>
              </a:r>
              <a:r>
                <a:rPr lang="en-US" sz="1100" baseline="-25000">
                  <a:solidFill>
                    <a:srgbClr val="000000"/>
                  </a:solidFill>
                  <a:ea typeface="ＭＳ Ｐゴシック" charset="-128"/>
                </a:rPr>
                <a:t>4</a:t>
              </a:r>
            </a:p>
          </p:txBody>
        </p:sp>
        <p:sp>
          <p:nvSpPr>
            <p:cNvPr id="1474590" name="TextBox 9"/>
            <p:cNvSpPr txBox="1">
              <a:spLocks noChangeArrowheads="1"/>
            </p:cNvSpPr>
            <p:nvPr/>
          </p:nvSpPr>
          <p:spPr bwMode="auto">
            <a:xfrm>
              <a:off x="4276725" y="5952341"/>
              <a:ext cx="482601" cy="355574"/>
            </a:xfrm>
            <a:prstGeom prst="rect">
              <a:avLst/>
            </a:prstGeom>
            <a:noFill/>
            <a:ln w="9525">
              <a:noFill/>
              <a:miter lim="800000"/>
              <a:headEnd/>
              <a:tailEnd/>
            </a:ln>
          </p:spPr>
          <p:txBody>
            <a:bodyPr>
              <a:spAutoFit/>
            </a:bodyPr>
            <a:lstStyle/>
            <a:p>
              <a:pPr algn="l" defTabSz="457200">
                <a:lnSpc>
                  <a:spcPct val="100000"/>
                </a:lnSpc>
              </a:pPr>
              <a:r>
                <a:rPr lang="en-US" sz="1100">
                  <a:solidFill>
                    <a:srgbClr val="000000"/>
                  </a:solidFill>
                  <a:ea typeface="ＭＳ Ｐゴシック" charset="-128"/>
                </a:rPr>
                <a:t>m</a:t>
              </a:r>
              <a:r>
                <a:rPr lang="en-US" sz="1100" baseline="-25000">
                  <a:solidFill>
                    <a:srgbClr val="000000"/>
                  </a:solidFill>
                  <a:ea typeface="ＭＳ Ｐゴシック" charset="-128"/>
                </a:rPr>
                <a:t>5</a:t>
              </a:r>
            </a:p>
          </p:txBody>
        </p:sp>
        <p:sp>
          <p:nvSpPr>
            <p:cNvPr id="1474591" name="TextBox 9"/>
            <p:cNvSpPr txBox="1">
              <a:spLocks noChangeArrowheads="1"/>
            </p:cNvSpPr>
            <p:nvPr/>
          </p:nvSpPr>
          <p:spPr bwMode="auto">
            <a:xfrm rot="919468">
              <a:off x="6670676" y="5055417"/>
              <a:ext cx="495299" cy="355574"/>
            </a:xfrm>
            <a:prstGeom prst="rect">
              <a:avLst/>
            </a:prstGeom>
            <a:noFill/>
            <a:ln w="9525">
              <a:noFill/>
              <a:miter lim="800000"/>
              <a:headEnd/>
              <a:tailEnd/>
            </a:ln>
          </p:spPr>
          <p:txBody>
            <a:bodyPr>
              <a:spAutoFit/>
            </a:bodyPr>
            <a:lstStyle/>
            <a:p>
              <a:pPr algn="l" defTabSz="457200">
                <a:lnSpc>
                  <a:spcPct val="100000"/>
                </a:lnSpc>
              </a:pPr>
              <a:r>
                <a:rPr lang="en-US" sz="1100">
                  <a:solidFill>
                    <a:srgbClr val="000000"/>
                  </a:solidFill>
                  <a:ea typeface="ＭＳ Ｐゴシック" charset="-128"/>
                </a:rPr>
                <a:t>m</a:t>
              </a:r>
              <a:r>
                <a:rPr lang="en-US" sz="1100" baseline="-25000">
                  <a:solidFill>
                    <a:srgbClr val="000000"/>
                  </a:solidFill>
                  <a:ea typeface="ＭＳ Ｐゴシック" charset="-128"/>
                </a:rPr>
                <a:t>6</a:t>
              </a:r>
            </a:p>
          </p:txBody>
        </p:sp>
        <p:sp>
          <p:nvSpPr>
            <p:cNvPr id="1474592" name="TextBox 9"/>
            <p:cNvSpPr txBox="1">
              <a:spLocks noChangeArrowheads="1"/>
            </p:cNvSpPr>
            <p:nvPr/>
          </p:nvSpPr>
          <p:spPr bwMode="auto">
            <a:xfrm rot="20941568">
              <a:off x="6292850" y="5739630"/>
              <a:ext cx="496888" cy="355574"/>
            </a:xfrm>
            <a:prstGeom prst="rect">
              <a:avLst/>
            </a:prstGeom>
            <a:noFill/>
            <a:ln w="9525">
              <a:noFill/>
              <a:miter lim="800000"/>
              <a:headEnd/>
              <a:tailEnd/>
            </a:ln>
          </p:spPr>
          <p:txBody>
            <a:bodyPr>
              <a:spAutoFit/>
            </a:bodyPr>
            <a:lstStyle/>
            <a:p>
              <a:pPr algn="l" defTabSz="457200">
                <a:lnSpc>
                  <a:spcPct val="100000"/>
                </a:lnSpc>
              </a:pPr>
              <a:r>
                <a:rPr lang="en-US" sz="1100">
                  <a:solidFill>
                    <a:srgbClr val="000000"/>
                  </a:solidFill>
                  <a:ea typeface="ＭＳ Ｐゴシック" charset="-128"/>
                </a:rPr>
                <a:t>m</a:t>
              </a:r>
              <a:r>
                <a:rPr lang="en-US" sz="1100" baseline="-25000">
                  <a:solidFill>
                    <a:srgbClr val="000000"/>
                  </a:solidFill>
                  <a:ea typeface="ＭＳ Ｐゴシック" charset="-128"/>
                </a:rPr>
                <a:t>7</a:t>
              </a:r>
            </a:p>
          </p:txBody>
        </p:sp>
        <p:sp>
          <p:nvSpPr>
            <p:cNvPr id="1474593" name="TextBox 9"/>
            <p:cNvSpPr txBox="1">
              <a:spLocks noChangeArrowheads="1"/>
            </p:cNvSpPr>
            <p:nvPr/>
          </p:nvSpPr>
          <p:spPr bwMode="auto">
            <a:xfrm>
              <a:off x="8139113" y="5426880"/>
              <a:ext cx="684212" cy="355574"/>
            </a:xfrm>
            <a:prstGeom prst="rect">
              <a:avLst/>
            </a:prstGeom>
            <a:noFill/>
            <a:ln w="9525">
              <a:noFill/>
              <a:miter lim="800000"/>
              <a:headEnd/>
              <a:tailEnd/>
            </a:ln>
          </p:spPr>
          <p:txBody>
            <a:bodyPr>
              <a:spAutoFit/>
            </a:bodyPr>
            <a:lstStyle/>
            <a:p>
              <a:pPr algn="l" defTabSz="457200">
                <a:lnSpc>
                  <a:spcPct val="100000"/>
                </a:lnSpc>
              </a:pPr>
              <a:r>
                <a:rPr lang="en-US" sz="1100">
                  <a:solidFill>
                    <a:srgbClr val="000000"/>
                  </a:solidFill>
                  <a:ea typeface="ＭＳ Ｐゴシック" charset="-128"/>
                </a:rPr>
                <a:t>m</a:t>
              </a:r>
              <a:r>
                <a:rPr lang="en-US" sz="1100" baseline="-25000">
                  <a:solidFill>
                    <a:srgbClr val="000000"/>
                  </a:solidFill>
                  <a:ea typeface="ＭＳ Ｐゴシック" charset="-128"/>
                </a:rPr>
                <a:t>out</a:t>
              </a:r>
            </a:p>
          </p:txBody>
        </p:sp>
        <p:sp>
          <p:nvSpPr>
            <p:cNvPr id="1474595" name="AutoShape 53"/>
            <p:cNvSpPr>
              <a:spLocks noChangeArrowheads="1"/>
            </p:cNvSpPr>
            <p:nvPr/>
          </p:nvSpPr>
          <p:spPr bwMode="white">
            <a:xfrm>
              <a:off x="5381625" y="4737904"/>
              <a:ext cx="912813" cy="854075"/>
            </a:xfrm>
            <a:prstGeom prst="star8">
              <a:avLst>
                <a:gd name="adj" fmla="val 38250"/>
              </a:avLst>
            </a:prstGeom>
            <a:solidFill>
              <a:srgbClr val="00FF00">
                <a:alpha val="16078"/>
              </a:srgbClr>
            </a:solidFill>
            <a:ln w="9525">
              <a:solidFill>
                <a:schemeClr val="tx1"/>
              </a:solidFill>
              <a:miter lim="800000"/>
              <a:headEnd/>
              <a:tailEnd/>
            </a:ln>
          </p:spPr>
          <p:txBody>
            <a:bodyPr wrap="none" anchor="ctr"/>
            <a:lstStyle/>
            <a:p>
              <a:endParaRPr lang="en-US" sz="1600" b="1">
                <a:solidFill>
                  <a:srgbClr val="000000"/>
                </a:solidFill>
              </a:endParaRPr>
            </a:p>
          </p:txBody>
        </p:sp>
        <p:sp>
          <p:nvSpPr>
            <p:cNvPr id="1474596" name="AutoShape 55"/>
            <p:cNvSpPr>
              <a:spLocks noChangeArrowheads="1"/>
            </p:cNvSpPr>
            <p:nvPr/>
          </p:nvSpPr>
          <p:spPr bwMode="white">
            <a:xfrm>
              <a:off x="2928938" y="4814104"/>
              <a:ext cx="912812" cy="852487"/>
            </a:xfrm>
            <a:prstGeom prst="star8">
              <a:avLst>
                <a:gd name="adj" fmla="val 38250"/>
              </a:avLst>
            </a:prstGeom>
            <a:solidFill>
              <a:srgbClr val="00FF00">
                <a:alpha val="16078"/>
              </a:srgbClr>
            </a:solidFill>
            <a:ln w="9525">
              <a:solidFill>
                <a:schemeClr val="tx1"/>
              </a:solidFill>
              <a:miter lim="800000"/>
              <a:headEnd/>
              <a:tailEnd/>
            </a:ln>
          </p:spPr>
          <p:txBody>
            <a:bodyPr wrap="none" anchor="ctr"/>
            <a:lstStyle/>
            <a:p>
              <a:endParaRPr lang="en-US" sz="1600" b="1">
                <a:solidFill>
                  <a:srgbClr val="000000"/>
                </a:solidFill>
              </a:endParaRPr>
            </a:p>
          </p:txBody>
        </p:sp>
        <p:sp>
          <p:nvSpPr>
            <p:cNvPr id="1474597" name="AutoShape 56"/>
            <p:cNvSpPr>
              <a:spLocks noChangeArrowheads="1"/>
            </p:cNvSpPr>
            <p:nvPr/>
          </p:nvSpPr>
          <p:spPr bwMode="white">
            <a:xfrm>
              <a:off x="641350" y="5304641"/>
              <a:ext cx="912813" cy="854075"/>
            </a:xfrm>
            <a:prstGeom prst="star8">
              <a:avLst>
                <a:gd name="adj" fmla="val 38250"/>
              </a:avLst>
            </a:prstGeom>
            <a:solidFill>
              <a:srgbClr val="00FF00">
                <a:alpha val="16078"/>
              </a:srgbClr>
            </a:solidFill>
            <a:ln w="9525">
              <a:solidFill>
                <a:schemeClr val="tx1"/>
              </a:solidFill>
              <a:miter lim="800000"/>
              <a:headEnd/>
              <a:tailEnd/>
            </a:ln>
          </p:spPr>
          <p:txBody>
            <a:bodyPr wrap="none" anchor="ctr"/>
            <a:lstStyle/>
            <a:p>
              <a:endParaRPr lang="en-US" sz="1600" b="1">
                <a:solidFill>
                  <a:srgbClr val="000000"/>
                </a:solidFill>
              </a:endParaRPr>
            </a:p>
          </p:txBody>
        </p:sp>
        <p:sp>
          <p:nvSpPr>
            <p:cNvPr id="1474598" name="AutoShape 57"/>
            <p:cNvSpPr>
              <a:spLocks noChangeArrowheads="1"/>
            </p:cNvSpPr>
            <p:nvPr/>
          </p:nvSpPr>
          <p:spPr bwMode="white">
            <a:xfrm>
              <a:off x="2989263" y="5922179"/>
              <a:ext cx="912812" cy="852487"/>
            </a:xfrm>
            <a:prstGeom prst="star8">
              <a:avLst>
                <a:gd name="adj" fmla="val 38250"/>
              </a:avLst>
            </a:prstGeom>
            <a:solidFill>
              <a:srgbClr val="00FF00">
                <a:alpha val="16078"/>
              </a:srgbClr>
            </a:solidFill>
            <a:ln w="9525">
              <a:solidFill>
                <a:schemeClr val="tx1"/>
              </a:solidFill>
              <a:miter lim="800000"/>
              <a:headEnd/>
              <a:tailEnd/>
            </a:ln>
          </p:spPr>
          <p:txBody>
            <a:bodyPr wrap="none" anchor="ctr"/>
            <a:lstStyle/>
            <a:p>
              <a:endParaRPr lang="en-US" sz="1600" b="1">
                <a:solidFill>
                  <a:srgbClr val="000000"/>
                </a:solidFill>
              </a:endParaRPr>
            </a:p>
          </p:txBody>
        </p:sp>
        <p:sp>
          <p:nvSpPr>
            <p:cNvPr id="1474599" name="AutoShape 58"/>
            <p:cNvSpPr>
              <a:spLocks noChangeArrowheads="1"/>
            </p:cNvSpPr>
            <p:nvPr/>
          </p:nvSpPr>
          <p:spPr bwMode="white">
            <a:xfrm>
              <a:off x="4981575" y="5882491"/>
              <a:ext cx="912813" cy="854075"/>
            </a:xfrm>
            <a:prstGeom prst="star8">
              <a:avLst>
                <a:gd name="adj" fmla="val 38250"/>
              </a:avLst>
            </a:prstGeom>
            <a:solidFill>
              <a:srgbClr val="00FF00">
                <a:alpha val="16078"/>
              </a:srgbClr>
            </a:solidFill>
            <a:ln w="9525">
              <a:solidFill>
                <a:schemeClr val="tx1"/>
              </a:solidFill>
              <a:miter lim="800000"/>
              <a:headEnd/>
              <a:tailEnd/>
            </a:ln>
          </p:spPr>
          <p:txBody>
            <a:bodyPr wrap="none" anchor="ctr"/>
            <a:lstStyle/>
            <a:p>
              <a:endParaRPr lang="en-US" sz="1600" b="1">
                <a:solidFill>
                  <a:srgbClr val="000000"/>
                </a:solidFill>
              </a:endParaRPr>
            </a:p>
          </p:txBody>
        </p:sp>
        <p:sp>
          <p:nvSpPr>
            <p:cNvPr id="1474600" name="AutoShape 59"/>
            <p:cNvSpPr>
              <a:spLocks noChangeArrowheads="1"/>
            </p:cNvSpPr>
            <p:nvPr/>
          </p:nvSpPr>
          <p:spPr bwMode="white">
            <a:xfrm>
              <a:off x="7270750" y="5377666"/>
              <a:ext cx="912813" cy="852488"/>
            </a:xfrm>
            <a:prstGeom prst="star8">
              <a:avLst>
                <a:gd name="adj" fmla="val 38250"/>
              </a:avLst>
            </a:prstGeom>
            <a:solidFill>
              <a:srgbClr val="00FF00">
                <a:alpha val="16078"/>
              </a:srgbClr>
            </a:solidFill>
            <a:ln w="9525">
              <a:solidFill>
                <a:schemeClr val="tx1"/>
              </a:solidFill>
              <a:miter lim="800000"/>
              <a:headEnd/>
              <a:tailEnd/>
            </a:ln>
          </p:spPr>
          <p:txBody>
            <a:bodyPr wrap="none" anchor="ctr"/>
            <a:lstStyle/>
            <a:p>
              <a:endParaRPr lang="en-US" sz="1600" b="1">
                <a:solidFill>
                  <a:srgbClr val="000000"/>
                </a:solidFill>
              </a:endParaRPr>
            </a:p>
          </p:txBody>
        </p:sp>
      </p:grpSp>
      <p:sp>
        <p:nvSpPr>
          <p:cNvPr id="1474601" name="AutoShape 52"/>
          <p:cNvSpPr>
            <a:spLocks noChangeArrowheads="1"/>
          </p:cNvSpPr>
          <p:nvPr/>
        </p:nvSpPr>
        <p:spPr bwMode="white">
          <a:xfrm>
            <a:off x="611188" y="2930622"/>
            <a:ext cx="508000" cy="509587"/>
          </a:xfrm>
          <a:prstGeom prst="star8">
            <a:avLst>
              <a:gd name="adj" fmla="val 38250"/>
            </a:avLst>
          </a:prstGeom>
          <a:solidFill>
            <a:srgbClr val="00FF00"/>
          </a:solidFill>
          <a:ln w="9525">
            <a:solidFill>
              <a:schemeClr val="tx1"/>
            </a:solidFill>
            <a:miter lim="800000"/>
            <a:headEnd/>
            <a:tailEnd/>
          </a:ln>
        </p:spPr>
        <p:txBody>
          <a:bodyPr wrap="none" tIns="0" bIns="91440" anchor="t" anchorCtr="0"/>
          <a:lstStyle/>
          <a:p>
            <a:r>
              <a:rPr lang="en-US" b="1" dirty="0">
                <a:solidFill>
                  <a:srgbClr val="000000"/>
                </a:solidFill>
              </a:rPr>
              <a:t>C</a:t>
            </a:r>
            <a:endParaRPr lang="he-IL" b="1" dirty="0">
              <a:solidFill>
                <a:srgbClr val="000000"/>
              </a:solidFill>
            </a:endParaRPr>
          </a:p>
        </p:txBody>
      </p:sp>
      <p:sp>
        <p:nvSpPr>
          <p:cNvPr id="1474602" name="AutoShape 52"/>
          <p:cNvSpPr>
            <a:spLocks noChangeArrowheads="1"/>
          </p:cNvSpPr>
          <p:nvPr/>
        </p:nvSpPr>
        <p:spPr bwMode="white">
          <a:xfrm>
            <a:off x="611188" y="3746233"/>
            <a:ext cx="508000" cy="509587"/>
          </a:xfrm>
          <a:prstGeom prst="star8">
            <a:avLst>
              <a:gd name="adj" fmla="val 38250"/>
            </a:avLst>
          </a:prstGeom>
          <a:solidFill>
            <a:srgbClr val="00FF00"/>
          </a:solidFill>
          <a:ln w="9525">
            <a:solidFill>
              <a:schemeClr val="tx1"/>
            </a:solidFill>
            <a:miter lim="800000"/>
            <a:headEnd/>
            <a:tailEnd/>
          </a:ln>
        </p:spPr>
        <p:txBody>
          <a:bodyPr wrap="none" tIns="0" bIns="91440" anchor="t" anchorCtr="0"/>
          <a:lstStyle/>
          <a:p>
            <a:r>
              <a:rPr lang="en-US" b="1">
                <a:solidFill>
                  <a:srgbClr val="000000"/>
                </a:solidFill>
              </a:rPr>
              <a:t>C</a:t>
            </a:r>
            <a:endParaRPr lang="he-IL" b="1">
              <a:solidFill>
                <a:srgbClr val="000000"/>
              </a:solidFill>
            </a:endParaRPr>
          </a:p>
        </p:txBody>
      </p:sp>
    </p:spTree>
    <p:extLst>
      <p:ext uri="{BB962C8B-B14F-4D97-AF65-F5344CB8AC3E}">
        <p14:creationId xmlns:p14="http://schemas.microsoft.com/office/powerpoint/2010/main" val="3746899316"/>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6610" name="Rectangle 2"/>
          <p:cNvSpPr>
            <a:spLocks noGrp="1"/>
          </p:cNvSpPr>
          <p:nvPr>
            <p:ph type="title" idx="4294967295"/>
          </p:nvPr>
        </p:nvSpPr>
        <p:spPr/>
        <p:txBody>
          <a:bodyPr/>
          <a:lstStyle/>
          <a:p>
            <a:pPr defTabSz="457200"/>
            <a:r>
              <a:rPr lang="en-US"/>
              <a:t>Goals</a:t>
            </a:r>
            <a:endParaRPr lang="he-IL"/>
          </a:p>
        </p:txBody>
      </p:sp>
      <p:sp>
        <p:nvSpPr>
          <p:cNvPr id="51203" name="Rectangle 4"/>
          <p:cNvSpPr>
            <a:spLocks noGrp="1" noChangeArrowheads="1"/>
          </p:cNvSpPr>
          <p:nvPr>
            <p:ph type="body" idx="4294967295"/>
          </p:nvPr>
        </p:nvSpPr>
        <p:spPr>
          <a:xfrm>
            <a:off x="469900" y="2247900"/>
            <a:ext cx="8420100" cy="3906838"/>
          </a:xfrm>
        </p:spPr>
        <p:txBody>
          <a:bodyPr>
            <a:spAutoFit/>
          </a:bodyPr>
          <a:lstStyle/>
          <a:p>
            <a:pPr>
              <a:lnSpc>
                <a:spcPct val="150000"/>
              </a:lnSpc>
            </a:pPr>
            <a:r>
              <a:rPr lang="en-US" sz="2700"/>
              <a:t>Allow for any interaction between parties</a:t>
            </a:r>
          </a:p>
          <a:p>
            <a:pPr>
              <a:lnSpc>
                <a:spcPct val="150000"/>
              </a:lnSpc>
              <a:buFontTx/>
              <a:buNone/>
            </a:pPr>
            <a:endParaRPr lang="en-US" sz="500"/>
          </a:p>
          <a:p>
            <a:r>
              <a:rPr lang="en-US" sz="2700"/>
              <a:t>Preserve parties’ communication graph</a:t>
            </a:r>
          </a:p>
          <a:p>
            <a:pPr lvl="1"/>
            <a:r>
              <a:rPr lang="en-US" sz="2600">
                <a:solidFill>
                  <a:srgbClr val="868686"/>
                </a:solidFill>
              </a:rPr>
              <a:t>no new channels</a:t>
            </a:r>
          </a:p>
          <a:p>
            <a:pPr>
              <a:buFontTx/>
              <a:buNone/>
            </a:pPr>
            <a:endParaRPr lang="en-US" sz="500"/>
          </a:p>
          <a:p>
            <a:r>
              <a:rPr lang="en-US" sz="2700"/>
              <a:t>Allow for dynamic computations</a:t>
            </a:r>
          </a:p>
          <a:p>
            <a:pPr lvl="1"/>
            <a:r>
              <a:rPr lang="en-US" sz="2600">
                <a:solidFill>
                  <a:srgbClr val="868686"/>
                </a:solidFill>
              </a:rPr>
              <a:t>human inputs, indeterminism, programs</a:t>
            </a:r>
          </a:p>
          <a:p>
            <a:endParaRPr lang="en-US" sz="500"/>
          </a:p>
          <a:p>
            <a:r>
              <a:rPr lang="en-US" sz="2700"/>
              <a:t>Blowup in computation and communication is local and polynomial</a:t>
            </a:r>
          </a:p>
          <a:p>
            <a:pPr>
              <a:buFontTx/>
              <a:buNone/>
            </a:pPr>
            <a:endParaRPr lang="he-IL" sz="2700"/>
          </a:p>
        </p:txBody>
      </p:sp>
      <p:sp>
        <p:nvSpPr>
          <p:cNvPr id="1476612" name="TextBox 3"/>
          <p:cNvSpPr txBox="1">
            <a:spLocks noChangeArrowheads="1"/>
          </p:cNvSpPr>
          <p:nvPr/>
        </p:nvSpPr>
        <p:spPr bwMode="auto">
          <a:xfrm>
            <a:off x="1055688" y="1216025"/>
            <a:ext cx="7032625" cy="836613"/>
          </a:xfrm>
          <a:prstGeom prst="rect">
            <a:avLst/>
          </a:prstGeom>
          <a:noFill/>
          <a:ln w="9525">
            <a:noFill/>
            <a:miter lim="800000"/>
            <a:headEnd/>
            <a:tailEnd/>
          </a:ln>
        </p:spPr>
        <p:txBody>
          <a:bodyPr>
            <a:spAutoFit/>
          </a:bodyPr>
          <a:lstStyle/>
          <a:p>
            <a:r>
              <a:rPr lang="en-US">
                <a:solidFill>
                  <a:srgbClr val="000000"/>
                </a:solidFill>
              </a:rPr>
              <a:t>Ensure </a:t>
            </a:r>
            <a:r>
              <a:rPr lang="en-US" b="1">
                <a:solidFill>
                  <a:srgbClr val="000000"/>
                </a:solidFill>
              </a:rPr>
              <a:t>C</a:t>
            </a:r>
            <a:r>
              <a:rPr lang="en-US">
                <a:solidFill>
                  <a:srgbClr val="000000"/>
                </a:solidFill>
              </a:rPr>
              <a:t>-compliance while </a:t>
            </a:r>
            <a:r>
              <a:rPr lang="en-US" b="1">
                <a:solidFill>
                  <a:srgbClr val="E70000"/>
                </a:solidFill>
              </a:rPr>
              <a:t>respecting</a:t>
            </a:r>
            <a:r>
              <a:rPr lang="en-US">
                <a:solidFill>
                  <a:srgbClr val="000000"/>
                </a:solidFill>
              </a:rPr>
              <a:t> the original distributed computation.</a:t>
            </a:r>
          </a:p>
          <a:p>
            <a:endParaRPr lang="en-US">
              <a:solidFill>
                <a:srgbClr val="000000"/>
              </a:solidFill>
            </a:endParaRPr>
          </a:p>
        </p:txBody>
      </p:sp>
      <p:sp>
        <p:nvSpPr>
          <p:cNvPr id="1476613" name="Rectangle 5"/>
          <p:cNvSpPr>
            <a:spLocks noChangeArrowheads="1"/>
          </p:cNvSpPr>
          <p:nvPr/>
        </p:nvSpPr>
        <p:spPr bwMode="auto">
          <a:xfrm>
            <a:off x="1098550" y="1176338"/>
            <a:ext cx="6989763" cy="1003300"/>
          </a:xfrm>
          <a:prstGeom prst="rect">
            <a:avLst/>
          </a:prstGeom>
          <a:noFill/>
          <a:ln w="25400">
            <a:solidFill>
              <a:schemeClr val="accent1"/>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1327363216"/>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5154" name="Rectangle 2"/>
          <p:cNvSpPr>
            <a:spLocks noGrp="1" noChangeArrowheads="1"/>
          </p:cNvSpPr>
          <p:nvPr>
            <p:ph type="title" idx="4294967295"/>
          </p:nvPr>
        </p:nvSpPr>
        <p:spPr/>
        <p:txBody>
          <a:bodyPr/>
          <a:lstStyle/>
          <a:p>
            <a:r>
              <a:rPr lang="en-US"/>
              <a:t>Application:</a:t>
            </a:r>
            <a:br>
              <a:rPr lang="en-US"/>
            </a:br>
            <a:r>
              <a:rPr lang="en-US"/>
              <a:t>Correctness and integrity of IT supply chain</a:t>
            </a:r>
            <a:endParaRPr lang="he-IL"/>
          </a:p>
        </p:txBody>
      </p:sp>
      <p:sp>
        <p:nvSpPr>
          <p:cNvPr id="1585155" name="Rectangle 4"/>
          <p:cNvSpPr>
            <a:spLocks noGrp="1" noChangeArrowheads="1"/>
          </p:cNvSpPr>
          <p:nvPr>
            <p:ph type="body" idx="4294967295"/>
          </p:nvPr>
        </p:nvSpPr>
        <p:spPr>
          <a:xfrm>
            <a:off x="228600" y="1210574"/>
            <a:ext cx="8763000" cy="5029200"/>
          </a:xfrm>
        </p:spPr>
        <p:txBody>
          <a:bodyPr/>
          <a:lstStyle/>
          <a:p>
            <a:r>
              <a:rPr lang="en-US" sz="2800" dirty="0"/>
              <a:t>Consider a system as a collection of components, with specified functionalities</a:t>
            </a:r>
          </a:p>
          <a:p>
            <a:pPr lvl="1"/>
            <a:r>
              <a:rPr lang="en-US" sz="2400" dirty="0"/>
              <a:t>Chips on a motherboard</a:t>
            </a:r>
          </a:p>
          <a:p>
            <a:pPr lvl="1"/>
            <a:r>
              <a:rPr lang="en-US" sz="2400" dirty="0"/>
              <a:t>Servers in a datacenter</a:t>
            </a:r>
          </a:p>
          <a:p>
            <a:pPr lvl="1"/>
            <a:r>
              <a:rPr lang="en-US" sz="2400" dirty="0"/>
              <a:t>Software modules</a:t>
            </a:r>
          </a:p>
          <a:p>
            <a:r>
              <a:rPr lang="en-US" sz="2800" b="1" dirty="0"/>
              <a:t>C</a:t>
            </a:r>
            <a:r>
              <a:rPr lang="en-US" sz="2800" dirty="0"/>
              <a:t>(</a:t>
            </a:r>
            <a:r>
              <a:rPr lang="en-US" sz="2800" dirty="0" err="1"/>
              <a:t>in,code,out</a:t>
            </a:r>
            <a:r>
              <a:rPr lang="en-US" sz="2800" dirty="0"/>
              <a:t>) checks if the component’s specification holds</a:t>
            </a:r>
          </a:p>
          <a:p>
            <a:r>
              <a:rPr lang="en-US" sz="2800" dirty="0"/>
              <a:t>Proofs are attached across component boundaries</a:t>
            </a:r>
          </a:p>
          <a:p>
            <a:r>
              <a:rPr lang="en-US" sz="2800" dirty="0"/>
              <a:t>If a proof fails, computation is locally aborted</a:t>
            </a:r>
          </a:p>
          <a:p>
            <a:pPr lvl="1">
              <a:buFontTx/>
              <a:buNone/>
            </a:pPr>
            <a:r>
              <a:rPr lang="en-US" sz="2400" dirty="0"/>
              <a:t> </a:t>
            </a:r>
            <a:r>
              <a:rPr lang="en-US" sz="2400" dirty="0">
                <a:sym typeface="Symbol" pitchFamily="18" charset="2"/>
              </a:rPr>
              <a:t></a:t>
            </a:r>
            <a:r>
              <a:rPr lang="en-US" sz="2400" dirty="0"/>
              <a:t> </a:t>
            </a:r>
            <a:r>
              <a:rPr lang="en-US" sz="2400" dirty="0">
                <a:solidFill>
                  <a:srgbClr val="CC0000"/>
                </a:solidFill>
              </a:rPr>
              <a:t>integrity</a:t>
            </a:r>
            <a:r>
              <a:rPr lang="en-US" sz="2400" dirty="0"/>
              <a:t>, </a:t>
            </a:r>
            <a:r>
              <a:rPr lang="en-US" sz="2400" dirty="0">
                <a:solidFill>
                  <a:srgbClr val="CC0000"/>
                </a:solidFill>
              </a:rPr>
              <a:t>attribution</a:t>
            </a:r>
            <a:endParaRPr lang="he-IL" sz="2400" dirty="0">
              <a:solidFill>
                <a:srgbClr val="CC0000"/>
              </a:solidFill>
            </a:endParaRPr>
          </a:p>
          <a:p>
            <a:endParaRPr lang="he-IL" sz="2800" dirty="0"/>
          </a:p>
        </p:txBody>
      </p:sp>
    </p:spTree>
    <p:extLst>
      <p:ext uri="{BB962C8B-B14F-4D97-AF65-F5344CB8AC3E}">
        <p14:creationId xmlns:p14="http://schemas.microsoft.com/office/powerpoint/2010/main" val="786894224"/>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4802" name="Rectangle 2"/>
          <p:cNvSpPr>
            <a:spLocks noGrp="1" noChangeArrowheads="1"/>
          </p:cNvSpPr>
          <p:nvPr>
            <p:ph type="title" idx="4294967295"/>
          </p:nvPr>
        </p:nvSpPr>
        <p:spPr/>
        <p:txBody>
          <a:bodyPr/>
          <a:lstStyle/>
          <a:p>
            <a:r>
              <a:rPr lang="en-US" dirty="0"/>
              <a:t>Application: type </a:t>
            </a:r>
            <a:r>
              <a:rPr lang="en-US" dirty="0" smtClean="0"/>
              <a:t>safety		</a:t>
            </a:r>
            <a:r>
              <a:rPr lang="en-US" sz="2400" dirty="0" smtClean="0"/>
              <a:t>[Chong Tromer Vaughan]</a:t>
            </a:r>
            <a:endParaRPr lang="he-IL" dirty="0"/>
          </a:p>
        </p:txBody>
      </p:sp>
      <p:sp>
        <p:nvSpPr>
          <p:cNvPr id="57347" name="Rectangle 3"/>
          <p:cNvSpPr>
            <a:spLocks noGrp="1" noChangeArrowheads="1"/>
          </p:cNvSpPr>
          <p:nvPr>
            <p:ph type="body" idx="4294967295"/>
          </p:nvPr>
        </p:nvSpPr>
        <p:spPr>
          <a:xfrm>
            <a:off x="188913" y="2338390"/>
            <a:ext cx="8763000" cy="1376362"/>
          </a:xfrm>
        </p:spPr>
        <p:txBody>
          <a:bodyPr>
            <a:spAutoFit/>
          </a:bodyPr>
          <a:lstStyle/>
          <a:p>
            <a:r>
              <a:rPr lang="en-US" sz="2400" dirty="0"/>
              <a:t>Using PCD, type safety can be maintained</a:t>
            </a:r>
          </a:p>
          <a:p>
            <a:pPr lvl="1"/>
            <a:r>
              <a:rPr lang="en-US" sz="2300" dirty="0"/>
              <a:t>even if underlying execution platform is </a:t>
            </a:r>
            <a:r>
              <a:rPr lang="en-US" sz="2300" dirty="0" err="1"/>
              <a:t>untrusted</a:t>
            </a:r>
            <a:endParaRPr lang="en-US" sz="2300" dirty="0"/>
          </a:p>
          <a:p>
            <a:pPr lvl="1"/>
            <a:r>
              <a:rPr lang="en-US" sz="2400" dirty="0"/>
              <a:t>even across mutually untrusting platforms</a:t>
            </a:r>
          </a:p>
        </p:txBody>
      </p:sp>
      <p:grpSp>
        <p:nvGrpSpPr>
          <p:cNvPr id="1484804" name="Group 6"/>
          <p:cNvGrpSpPr>
            <a:grpSpLocks/>
          </p:cNvGrpSpPr>
          <p:nvPr/>
        </p:nvGrpSpPr>
        <p:grpSpPr bwMode="auto">
          <a:xfrm>
            <a:off x="1762125" y="1025525"/>
            <a:ext cx="5624513" cy="1204913"/>
            <a:chOff x="1762388" y="984805"/>
            <a:chExt cx="5624086" cy="1205090"/>
          </a:xfrm>
        </p:grpSpPr>
        <p:sp>
          <p:nvSpPr>
            <p:cNvPr id="8" name="Rectangle 7"/>
            <p:cNvSpPr/>
            <p:nvPr/>
          </p:nvSpPr>
          <p:spPr bwMode="auto">
            <a:xfrm>
              <a:off x="1762388" y="1049903"/>
              <a:ext cx="5624086" cy="1139992"/>
            </a:xfrm>
            <a:prstGeom prst="rect">
              <a:avLst/>
            </a:prstGeom>
            <a:solidFill>
              <a:srgbClr val="CCFFCC"/>
            </a:solidFill>
            <a:ln w="25400" cap="flat" cmpd="sng" algn="ctr">
              <a:solidFill>
                <a:schemeClr val="accent1">
                  <a:lumMod val="75000"/>
                </a:schemeClr>
              </a:solidFill>
              <a:prstDash val="solid"/>
              <a:round/>
              <a:headEnd type="none" w="med" len="med"/>
              <a:tailEnd type="none" w="med" len="med"/>
            </a:ln>
            <a:effectLst/>
          </p:spPr>
          <p:txBody>
            <a:bodyPr anchor="ctr" anchorCtr="1"/>
            <a:lstStyle/>
            <a:p>
              <a:pPr marL="342900" indent="-342900" eaLnBrk="0" hangingPunct="0">
                <a:lnSpc>
                  <a:spcPct val="100000"/>
                </a:lnSpc>
                <a:spcBef>
                  <a:spcPct val="20000"/>
                </a:spcBef>
              </a:pPr>
              <a:endParaRPr lang="en-US">
                <a:solidFill>
                  <a:srgbClr val="000000"/>
                </a:solidFill>
                <a:latin typeface="Arial"/>
              </a:endParaRPr>
            </a:p>
          </p:txBody>
        </p:sp>
        <p:sp>
          <p:nvSpPr>
            <p:cNvPr id="9" name="TextBox 8"/>
            <p:cNvSpPr txBox="1"/>
            <p:nvPr/>
          </p:nvSpPr>
          <p:spPr>
            <a:xfrm>
              <a:off x="1827471" y="984805"/>
              <a:ext cx="5508207" cy="1163809"/>
            </a:xfrm>
            <a:prstGeom prst="rect">
              <a:avLst/>
            </a:prstGeom>
            <a:noFill/>
          </p:spPr>
          <p:txBody>
            <a:bodyPr wrap="none" anchor="ctr" anchorCtr="1">
              <a:spAutoFit/>
            </a:bodyPr>
            <a:lstStyle/>
            <a:p>
              <a:pPr marL="342900" indent="-342900" eaLnBrk="0" hangingPunct="0">
                <a:lnSpc>
                  <a:spcPct val="100000"/>
                </a:lnSpc>
                <a:spcBef>
                  <a:spcPct val="20000"/>
                </a:spcBef>
              </a:pPr>
              <a:r>
                <a:rPr lang="en-US" b="1" dirty="0">
                  <a:solidFill>
                    <a:srgbClr val="000000"/>
                  </a:solidFill>
                  <a:latin typeface="Arial"/>
                </a:rPr>
                <a:t>C</a:t>
              </a:r>
              <a:r>
                <a:rPr lang="en-US" sz="3600" dirty="0">
                  <a:solidFill>
                    <a:srgbClr val="000000"/>
                  </a:solidFill>
                  <a:latin typeface="Arial"/>
                </a:rPr>
                <a:t>(</a:t>
              </a:r>
              <a:r>
                <a:rPr lang="en-US" dirty="0" err="1">
                  <a:solidFill>
                    <a:srgbClr val="000000"/>
                  </a:solidFill>
                  <a:latin typeface="Arial"/>
                </a:rPr>
                <a:t>in,code,out</a:t>
              </a:r>
              <a:r>
                <a:rPr lang="en-US" sz="3600" dirty="0">
                  <a:solidFill>
                    <a:srgbClr val="000000"/>
                  </a:solidFill>
                  <a:latin typeface="Arial"/>
                </a:rPr>
                <a:t>)</a:t>
              </a:r>
              <a:r>
                <a:rPr lang="en-US" dirty="0">
                  <a:solidFill>
                    <a:srgbClr val="000000"/>
                  </a:solidFill>
                  <a:latin typeface="Arial"/>
                </a:rPr>
                <a:t> verifies that</a:t>
              </a:r>
            </a:p>
            <a:p>
              <a:pPr marL="342900" indent="-342900" eaLnBrk="0" hangingPunct="0">
                <a:lnSpc>
                  <a:spcPct val="100000"/>
                </a:lnSpc>
                <a:spcBef>
                  <a:spcPct val="20000"/>
                </a:spcBef>
              </a:pPr>
              <a:r>
                <a:rPr lang="en-US" dirty="0">
                  <a:solidFill>
                    <a:srgbClr val="000000"/>
                  </a:solidFill>
                  <a:latin typeface="Arial"/>
                </a:rPr>
                <a:t>code is </a:t>
              </a:r>
              <a:r>
                <a:rPr lang="en-US" dirty="0" smtClean="0">
                  <a:solidFill>
                    <a:srgbClr val="000000"/>
                  </a:solidFill>
                  <a:latin typeface="Arial"/>
                </a:rPr>
                <a:t>type-safe  </a:t>
              </a:r>
              <a:r>
                <a:rPr lang="en-US" dirty="0">
                  <a:solidFill>
                    <a:srgbClr val="000000"/>
                  </a:solidFill>
                  <a:latin typeface="Arial"/>
                </a:rPr>
                <a:t>&amp;  out=code(in)</a:t>
              </a:r>
            </a:p>
          </p:txBody>
        </p:sp>
      </p:grpSp>
      <p:sp>
        <p:nvSpPr>
          <p:cNvPr id="7" name="TextBox 6"/>
          <p:cNvSpPr txBox="1"/>
          <p:nvPr/>
        </p:nvSpPr>
        <p:spPr>
          <a:xfrm>
            <a:off x="214313" y="3774610"/>
            <a:ext cx="8929687" cy="4154984"/>
          </a:xfrm>
          <a:prstGeom prst="rect">
            <a:avLst/>
          </a:prstGeom>
          <a:noFill/>
        </p:spPr>
        <p:txBody>
          <a:bodyPr wrap="square">
            <a:spAutoFit/>
          </a:bodyPr>
          <a:lstStyle/>
          <a:p>
            <a:pPr marL="342900" indent="-342900" algn="l" eaLnBrk="0" hangingPunct="0">
              <a:lnSpc>
                <a:spcPct val="100000"/>
              </a:lnSpc>
              <a:spcBef>
                <a:spcPct val="20000"/>
              </a:spcBef>
              <a:buFontTx/>
              <a:buChar char="•"/>
            </a:pPr>
            <a:r>
              <a:rPr lang="en-US" sz="2400" dirty="0">
                <a:solidFill>
                  <a:srgbClr val="000000"/>
                </a:solidFill>
              </a:rPr>
              <a:t>Type safety is very </a:t>
            </a:r>
            <a:r>
              <a:rPr lang="en-US" sz="2400" dirty="0" smtClean="0">
                <a:solidFill>
                  <a:srgbClr val="BF0000"/>
                </a:solidFill>
              </a:rPr>
              <a:t>expressive:</a:t>
            </a:r>
          </a:p>
          <a:p>
            <a:pPr marL="742950" lvl="1" indent="-285750" algn="l" eaLnBrk="0" hangingPunct="0">
              <a:lnSpc>
                <a:spcPct val="100000"/>
              </a:lnSpc>
              <a:spcBef>
                <a:spcPct val="20000"/>
              </a:spcBef>
              <a:buFont typeface="Arial" pitchFamily="34" charset="0"/>
              <a:buChar char="•"/>
            </a:pPr>
            <a:r>
              <a:rPr lang="en-US" sz="2400" dirty="0" smtClean="0">
                <a:solidFill>
                  <a:srgbClr val="000000"/>
                </a:solidFill>
              </a:rPr>
              <a:t>Using </a:t>
            </a:r>
            <a:r>
              <a:rPr lang="en-US" sz="2400" u="sng" dirty="0" smtClean="0">
                <a:solidFill>
                  <a:srgbClr val="000000"/>
                </a:solidFill>
              </a:rPr>
              <a:t>dependent types</a:t>
            </a:r>
            <a:r>
              <a:rPr lang="en-US" sz="2400" dirty="0" smtClean="0">
                <a:solidFill>
                  <a:srgbClr val="000000"/>
                </a:solidFill>
              </a:rPr>
              <a:t> (e.g., Coq) or </a:t>
            </a:r>
            <a:r>
              <a:rPr lang="en-US" sz="2400" u="sng" dirty="0" smtClean="0">
                <a:solidFill>
                  <a:srgbClr val="000000"/>
                </a:solidFill>
              </a:rPr>
              <a:t>refinement types</a:t>
            </a:r>
            <a:r>
              <a:rPr lang="en-US" sz="2400" dirty="0" smtClean="0">
                <a:solidFill>
                  <a:srgbClr val="000000"/>
                </a:solidFill>
              </a:rPr>
              <a:t>:</a:t>
            </a:r>
            <a:br>
              <a:rPr lang="en-US" sz="2400" dirty="0" smtClean="0">
                <a:solidFill>
                  <a:srgbClr val="000000"/>
                </a:solidFill>
              </a:rPr>
            </a:br>
            <a:r>
              <a:rPr lang="en-US" sz="2400" dirty="0" smtClean="0">
                <a:solidFill>
                  <a:srgbClr val="000000"/>
                </a:solidFill>
              </a:rPr>
              <a:t>Can express </a:t>
            </a:r>
            <a:r>
              <a:rPr lang="en-US" sz="2400" b="1" dirty="0" smtClean="0">
                <a:solidFill>
                  <a:srgbClr val="E70000"/>
                </a:solidFill>
              </a:rPr>
              <a:t>any computable property</a:t>
            </a:r>
            <a:r>
              <a:rPr lang="en-US" sz="2400" dirty="0" smtClean="0">
                <a:solidFill>
                  <a:srgbClr val="000000"/>
                </a:solidFill>
              </a:rPr>
              <a:t>.</a:t>
            </a:r>
            <a:br>
              <a:rPr lang="en-US" sz="2400" dirty="0" smtClean="0">
                <a:solidFill>
                  <a:srgbClr val="000000"/>
                </a:solidFill>
              </a:rPr>
            </a:br>
            <a:r>
              <a:rPr lang="en-US" sz="2400" dirty="0" smtClean="0">
                <a:solidFill>
                  <a:srgbClr val="000000"/>
                </a:solidFill>
              </a:rPr>
              <a:t>Extensive literature on what that can be verified efficiently</a:t>
            </a:r>
            <a:br>
              <a:rPr lang="en-US" sz="2400" dirty="0" smtClean="0">
                <a:solidFill>
                  <a:srgbClr val="000000"/>
                </a:solidFill>
              </a:rPr>
            </a:br>
            <a:r>
              <a:rPr lang="en-US" sz="2400" dirty="0" smtClean="0">
                <a:solidFill>
                  <a:srgbClr val="000000"/>
                </a:solidFill>
              </a:rPr>
              <a:t>(at east with heuristic completeness – good enough!)</a:t>
            </a:r>
          </a:p>
          <a:p>
            <a:pPr marL="742950" lvl="1" indent="-285750" algn="l" eaLnBrk="0" hangingPunct="0">
              <a:lnSpc>
                <a:spcPct val="100000"/>
              </a:lnSpc>
              <a:spcBef>
                <a:spcPct val="20000"/>
              </a:spcBef>
              <a:buFont typeface="Arial" pitchFamily="34" charset="0"/>
              <a:buChar char="•"/>
            </a:pPr>
            <a:r>
              <a:rPr lang="en-US" sz="2400" dirty="0" smtClean="0">
                <a:solidFill>
                  <a:srgbClr val="000000"/>
                </a:solidFill>
              </a:rPr>
              <a:t>Using </a:t>
            </a:r>
            <a:r>
              <a:rPr lang="en-US" sz="2400" u="sng" dirty="0" smtClean="0">
                <a:solidFill>
                  <a:srgbClr val="000000"/>
                </a:solidFill>
              </a:rPr>
              <a:t>object-oriented model</a:t>
            </a:r>
            <a:r>
              <a:rPr lang="en-US" sz="2400" dirty="0" smtClean="0">
                <a:solidFill>
                  <a:srgbClr val="000000"/>
                </a:solidFill>
              </a:rPr>
              <a:t> (</a:t>
            </a:r>
            <a:r>
              <a:rPr lang="en-US" sz="2400" dirty="0" err="1" smtClean="0">
                <a:solidFill>
                  <a:srgbClr val="000000"/>
                </a:solidFill>
              </a:rPr>
              <a:t>subclassing</a:t>
            </a:r>
            <a:r>
              <a:rPr lang="en-US" sz="2400" dirty="0" smtClean="0">
                <a:solidFill>
                  <a:srgbClr val="000000"/>
                </a:solidFill>
              </a:rPr>
              <a:t> as constraint specification): </a:t>
            </a:r>
            <a:r>
              <a:rPr lang="en-US" sz="2400" b="1" dirty="0" smtClean="0">
                <a:solidFill>
                  <a:srgbClr val="E70000"/>
                </a:solidFill>
              </a:rPr>
              <a:t>leverage OO programming methodology</a:t>
            </a:r>
            <a:r>
              <a:rPr lang="en-US" sz="2400" dirty="0" smtClean="0">
                <a:solidFill>
                  <a:srgbClr val="000000"/>
                </a:solidFill>
              </a:rPr>
              <a:t>.</a:t>
            </a:r>
          </a:p>
          <a:p>
            <a:pPr marL="742950" lvl="1" indent="-285750" algn="l" eaLnBrk="0" hangingPunct="0">
              <a:lnSpc>
                <a:spcPct val="100000"/>
              </a:lnSpc>
              <a:spcBef>
                <a:spcPct val="20000"/>
              </a:spcBef>
              <a:buFont typeface="Arial" pitchFamily="34" charset="0"/>
              <a:buChar char="•"/>
            </a:pPr>
            <a:endParaRPr lang="en-US" sz="2400" dirty="0" smtClean="0">
              <a:solidFill>
                <a:srgbClr val="000000"/>
              </a:solidFill>
            </a:endParaRPr>
          </a:p>
          <a:p>
            <a:pPr marL="742950" lvl="1" indent="-285750" algn="l" eaLnBrk="0" hangingPunct="0">
              <a:lnSpc>
                <a:spcPct val="100000"/>
              </a:lnSpc>
              <a:spcBef>
                <a:spcPct val="20000"/>
              </a:spcBef>
              <a:buFont typeface="Arial" pitchFamily="34" charset="0"/>
              <a:buChar char="•"/>
            </a:pPr>
            <a:endParaRPr lang="en-US" sz="2400" dirty="0" smtClean="0">
              <a:solidFill>
                <a:srgbClr val="000000"/>
              </a:solidFill>
            </a:endParaRPr>
          </a:p>
          <a:p>
            <a:pPr marL="742950" lvl="1" indent="-285750" algn="l" eaLnBrk="0" hangingPunct="0">
              <a:lnSpc>
                <a:spcPct val="100000"/>
              </a:lnSpc>
              <a:spcBef>
                <a:spcPct val="20000"/>
              </a:spcBef>
            </a:pPr>
            <a:endParaRPr lang="en-US" sz="2400" dirty="0">
              <a:solidFill>
                <a:srgbClr val="000000"/>
              </a:solidFill>
            </a:endParaRPr>
          </a:p>
        </p:txBody>
      </p:sp>
    </p:spTree>
    <p:custDataLst>
      <p:tags r:id="rId1"/>
    </p:custDataLst>
    <p:extLst>
      <p:ext uri="{BB962C8B-B14F-4D97-AF65-F5344CB8AC3E}">
        <p14:creationId xmlns:p14="http://schemas.microsoft.com/office/powerpoint/2010/main" val="41015021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Oval 110"/>
          <p:cNvSpPr>
            <a:spLocks noChangeAspect="1" noChangeArrowheads="1"/>
          </p:cNvSpPr>
          <p:nvPr/>
        </p:nvSpPr>
        <p:spPr bwMode="auto">
          <a:xfrm>
            <a:off x="4319588" y="4159250"/>
            <a:ext cx="73025" cy="73025"/>
          </a:xfrm>
          <a:prstGeom prst="ellipse">
            <a:avLst/>
          </a:prstGeom>
          <a:solidFill>
            <a:schemeClr val="tx1"/>
          </a:solidFill>
          <a:ln w="9525">
            <a:solidFill>
              <a:schemeClr val="tx1"/>
            </a:solidFill>
            <a:round/>
            <a:headEnd/>
            <a:tailEnd/>
          </a:ln>
        </p:spPr>
        <p:txBody>
          <a:bodyPr/>
          <a:lstStyle/>
          <a:p>
            <a:endParaRPr lang="en-US" sz="2400"/>
          </a:p>
        </p:txBody>
      </p:sp>
      <p:sp>
        <p:nvSpPr>
          <p:cNvPr id="42" name="Oval 111"/>
          <p:cNvSpPr>
            <a:spLocks noChangeAspect="1" noChangeArrowheads="1"/>
          </p:cNvSpPr>
          <p:nvPr/>
        </p:nvSpPr>
        <p:spPr bwMode="auto">
          <a:xfrm>
            <a:off x="4319588" y="3851275"/>
            <a:ext cx="73025" cy="73025"/>
          </a:xfrm>
          <a:prstGeom prst="ellipse">
            <a:avLst/>
          </a:prstGeom>
          <a:solidFill>
            <a:schemeClr val="tx1"/>
          </a:solidFill>
          <a:ln w="9525">
            <a:solidFill>
              <a:schemeClr val="tx1"/>
            </a:solidFill>
            <a:round/>
            <a:headEnd/>
            <a:tailEnd/>
          </a:ln>
        </p:spPr>
        <p:txBody>
          <a:bodyPr/>
          <a:lstStyle/>
          <a:p>
            <a:endParaRPr lang="en-US" sz="2400"/>
          </a:p>
        </p:txBody>
      </p:sp>
      <p:sp>
        <p:nvSpPr>
          <p:cNvPr id="43" name="Oval 112"/>
          <p:cNvSpPr>
            <a:spLocks noChangeAspect="1" noChangeArrowheads="1"/>
          </p:cNvSpPr>
          <p:nvPr/>
        </p:nvSpPr>
        <p:spPr bwMode="auto">
          <a:xfrm>
            <a:off x="4319588" y="3543300"/>
            <a:ext cx="73025" cy="73025"/>
          </a:xfrm>
          <a:prstGeom prst="ellipse">
            <a:avLst/>
          </a:prstGeom>
          <a:solidFill>
            <a:schemeClr val="tx1"/>
          </a:solidFill>
          <a:ln w="9525">
            <a:solidFill>
              <a:schemeClr val="tx1"/>
            </a:solidFill>
            <a:round/>
            <a:headEnd/>
            <a:tailEnd/>
          </a:ln>
        </p:spPr>
        <p:txBody>
          <a:bodyPr/>
          <a:lstStyle/>
          <a:p>
            <a:endParaRPr lang="en-US" sz="2400"/>
          </a:p>
        </p:txBody>
      </p:sp>
      <p:sp>
        <p:nvSpPr>
          <p:cNvPr id="1511429" name="Rectangle 2"/>
          <p:cNvSpPr>
            <a:spLocks noGrp="1" noChangeArrowheads="1"/>
          </p:cNvSpPr>
          <p:nvPr>
            <p:ph type="title" idx="4294967295"/>
          </p:nvPr>
        </p:nvSpPr>
        <p:spPr/>
        <p:txBody>
          <a:bodyPr/>
          <a:lstStyle/>
          <a:p>
            <a:r>
              <a:rPr lang="en-US"/>
              <a:t>Vision</a:t>
            </a:r>
            <a:endParaRPr lang="he-IL"/>
          </a:p>
        </p:txBody>
      </p:sp>
      <p:sp>
        <p:nvSpPr>
          <p:cNvPr id="14" name="TextBox 7"/>
          <p:cNvSpPr txBox="1">
            <a:spLocks noChangeArrowheads="1"/>
          </p:cNvSpPr>
          <p:nvPr/>
        </p:nvSpPr>
        <p:spPr bwMode="auto">
          <a:xfrm>
            <a:off x="3127375" y="1865313"/>
            <a:ext cx="914400" cy="457200"/>
          </a:xfrm>
          <a:prstGeom prst="rect">
            <a:avLst/>
          </a:prstGeom>
          <a:noFill/>
          <a:ln w="9525">
            <a:noFill/>
            <a:miter lim="800000"/>
            <a:headEnd/>
            <a:tailEnd/>
          </a:ln>
        </p:spPr>
        <p:txBody>
          <a:bodyPr>
            <a:spAutoFit/>
          </a:bodyPr>
          <a:lstStyle/>
          <a:p>
            <a:pPr defTabSz="457200">
              <a:lnSpc>
                <a:spcPct val="100000"/>
              </a:lnSpc>
            </a:pPr>
            <a:r>
              <a:rPr lang="en-US" sz="2400">
                <a:solidFill>
                  <a:srgbClr val="000000"/>
                </a:solidFill>
                <a:ea typeface="ＭＳ Ｐゴシック" charset="-128"/>
              </a:rPr>
              <a:t>PCD</a:t>
            </a:r>
          </a:p>
        </p:txBody>
      </p:sp>
      <p:cxnSp>
        <p:nvCxnSpPr>
          <p:cNvPr id="26" name="Straight Connector 25"/>
          <p:cNvCxnSpPr/>
          <p:nvPr/>
        </p:nvCxnSpPr>
        <p:spPr>
          <a:xfrm flipV="1">
            <a:off x="3983038" y="1270000"/>
            <a:ext cx="882650" cy="614363"/>
          </a:xfrm>
          <a:prstGeom prst="line">
            <a:avLst/>
          </a:prstGeom>
          <a:ln w="38100">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30" name="TextBox 7"/>
          <p:cNvSpPr txBox="1">
            <a:spLocks noChangeArrowheads="1"/>
          </p:cNvSpPr>
          <p:nvPr/>
        </p:nvSpPr>
        <p:spPr bwMode="auto">
          <a:xfrm>
            <a:off x="4848225" y="935038"/>
            <a:ext cx="1760538" cy="457200"/>
          </a:xfrm>
          <a:prstGeom prst="rect">
            <a:avLst/>
          </a:prstGeom>
          <a:noFill/>
          <a:ln w="9525">
            <a:noFill/>
            <a:miter lim="800000"/>
            <a:headEnd/>
            <a:tailEnd/>
          </a:ln>
        </p:spPr>
        <p:txBody>
          <a:bodyPr>
            <a:spAutoFit/>
          </a:bodyPr>
          <a:lstStyle/>
          <a:p>
            <a:pPr algn="l" defTabSz="457200">
              <a:lnSpc>
                <a:spcPct val="100000"/>
              </a:lnSpc>
            </a:pPr>
            <a:r>
              <a:rPr lang="en-US" sz="2400">
                <a:solidFill>
                  <a:srgbClr val="000000"/>
                </a:solidFill>
                <a:ea typeface="ＭＳ Ｐゴシック" charset="-128"/>
              </a:rPr>
              <a:t>type safety</a:t>
            </a:r>
          </a:p>
        </p:txBody>
      </p:sp>
      <p:cxnSp>
        <p:nvCxnSpPr>
          <p:cNvPr id="31" name="Straight Connector 30"/>
          <p:cNvCxnSpPr/>
          <p:nvPr/>
        </p:nvCxnSpPr>
        <p:spPr>
          <a:xfrm flipV="1">
            <a:off x="3983038" y="1644650"/>
            <a:ext cx="869950" cy="306388"/>
          </a:xfrm>
          <a:prstGeom prst="line">
            <a:avLst/>
          </a:prstGeom>
          <a:ln w="38100">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34" name="TextBox 7"/>
          <p:cNvSpPr txBox="1">
            <a:spLocks noChangeArrowheads="1"/>
          </p:cNvSpPr>
          <p:nvPr/>
        </p:nvSpPr>
        <p:spPr bwMode="auto">
          <a:xfrm>
            <a:off x="4848225" y="1370013"/>
            <a:ext cx="4416425" cy="457200"/>
          </a:xfrm>
          <a:prstGeom prst="rect">
            <a:avLst/>
          </a:prstGeom>
          <a:noFill/>
          <a:ln w="9525">
            <a:noFill/>
            <a:miter lim="800000"/>
            <a:headEnd/>
            <a:tailEnd/>
          </a:ln>
        </p:spPr>
        <p:txBody>
          <a:bodyPr>
            <a:spAutoFit/>
          </a:bodyPr>
          <a:lstStyle/>
          <a:p>
            <a:pPr algn="l" defTabSz="457200">
              <a:lnSpc>
                <a:spcPct val="100000"/>
              </a:lnSpc>
            </a:pPr>
            <a:r>
              <a:rPr lang="en-US" sz="2400">
                <a:solidFill>
                  <a:srgbClr val="000000"/>
                </a:solidFill>
                <a:ea typeface="ＭＳ Ｐゴシック" charset="-128"/>
              </a:rPr>
              <a:t>fault isolation &amp; accountability</a:t>
            </a:r>
          </a:p>
        </p:txBody>
      </p:sp>
      <p:cxnSp>
        <p:nvCxnSpPr>
          <p:cNvPr id="37" name="Straight Connector 36"/>
          <p:cNvCxnSpPr/>
          <p:nvPr/>
        </p:nvCxnSpPr>
        <p:spPr>
          <a:xfrm>
            <a:off x="3983038" y="2005013"/>
            <a:ext cx="882650" cy="80962"/>
          </a:xfrm>
          <a:prstGeom prst="line">
            <a:avLst/>
          </a:prstGeom>
          <a:ln w="38100">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40" name="TextBox 7"/>
          <p:cNvSpPr txBox="1">
            <a:spLocks noChangeArrowheads="1"/>
          </p:cNvSpPr>
          <p:nvPr/>
        </p:nvSpPr>
        <p:spPr bwMode="auto">
          <a:xfrm>
            <a:off x="4848225" y="1806575"/>
            <a:ext cx="2717800" cy="457200"/>
          </a:xfrm>
          <a:prstGeom prst="rect">
            <a:avLst/>
          </a:prstGeom>
          <a:noFill/>
          <a:ln w="9525">
            <a:noFill/>
            <a:miter lim="800000"/>
            <a:headEnd/>
            <a:tailEnd/>
          </a:ln>
        </p:spPr>
        <p:txBody>
          <a:bodyPr>
            <a:spAutoFit/>
          </a:bodyPr>
          <a:lstStyle/>
          <a:p>
            <a:pPr algn="l" defTabSz="457200">
              <a:lnSpc>
                <a:spcPct val="100000"/>
              </a:lnSpc>
            </a:pPr>
            <a:r>
              <a:rPr lang="en-US" sz="2400">
                <a:solidFill>
                  <a:srgbClr val="000000"/>
                </a:solidFill>
                <a:ea typeface="ＭＳ Ｐゴシック" charset="-128"/>
              </a:rPr>
              <a:t>multilevel security</a:t>
            </a:r>
          </a:p>
        </p:txBody>
      </p:sp>
      <p:sp>
        <p:nvSpPr>
          <p:cNvPr id="48" name="TextBox 7"/>
          <p:cNvSpPr txBox="1">
            <a:spLocks noChangeArrowheads="1"/>
          </p:cNvSpPr>
          <p:nvPr/>
        </p:nvSpPr>
        <p:spPr bwMode="auto">
          <a:xfrm>
            <a:off x="4848225" y="2241550"/>
            <a:ext cx="2717800" cy="457200"/>
          </a:xfrm>
          <a:prstGeom prst="rect">
            <a:avLst/>
          </a:prstGeom>
          <a:noFill/>
          <a:ln w="9525">
            <a:noFill/>
            <a:miter lim="800000"/>
            <a:headEnd/>
            <a:tailEnd/>
          </a:ln>
        </p:spPr>
        <p:txBody>
          <a:bodyPr>
            <a:spAutoFit/>
          </a:bodyPr>
          <a:lstStyle/>
          <a:p>
            <a:pPr algn="l" defTabSz="457200">
              <a:lnSpc>
                <a:spcPct val="100000"/>
              </a:lnSpc>
            </a:pPr>
            <a:r>
              <a:rPr lang="en-US" sz="2400">
                <a:solidFill>
                  <a:srgbClr val="000000"/>
                </a:solidFill>
                <a:ea typeface="ＭＳ Ｐゴシック" charset="-128"/>
              </a:rPr>
              <a:t>financial systems</a:t>
            </a:r>
          </a:p>
        </p:txBody>
      </p:sp>
      <p:sp>
        <p:nvSpPr>
          <p:cNvPr id="49" name="TextBox 7"/>
          <p:cNvSpPr txBox="1">
            <a:spLocks noChangeArrowheads="1"/>
          </p:cNvSpPr>
          <p:nvPr/>
        </p:nvSpPr>
        <p:spPr bwMode="auto">
          <a:xfrm>
            <a:off x="4848225" y="2678113"/>
            <a:ext cx="2881313" cy="822325"/>
          </a:xfrm>
          <a:prstGeom prst="rect">
            <a:avLst/>
          </a:prstGeom>
          <a:noFill/>
          <a:ln w="9525">
            <a:noFill/>
            <a:miter lim="800000"/>
            <a:headEnd/>
            <a:tailEnd/>
          </a:ln>
        </p:spPr>
        <p:txBody>
          <a:bodyPr>
            <a:spAutoFit/>
          </a:bodyPr>
          <a:lstStyle/>
          <a:p>
            <a:pPr algn="l" defTabSz="457200">
              <a:lnSpc>
                <a:spcPct val="100000"/>
              </a:lnSpc>
            </a:pPr>
            <a:r>
              <a:rPr lang="en-US" sz="2400">
                <a:solidFill>
                  <a:srgbClr val="000000"/>
                </a:solidFill>
                <a:ea typeface="ＭＳ Ｐゴシック" charset="-128"/>
              </a:rPr>
              <a:t>distributed dynamic</a:t>
            </a:r>
          </a:p>
          <a:p>
            <a:pPr algn="l" defTabSz="457200">
              <a:lnSpc>
                <a:spcPct val="100000"/>
              </a:lnSpc>
            </a:pPr>
            <a:r>
              <a:rPr lang="en-US" sz="2400">
                <a:solidFill>
                  <a:srgbClr val="000000"/>
                </a:solidFill>
                <a:ea typeface="ＭＳ Ｐゴシック" charset="-128"/>
              </a:rPr>
              <a:t>  program analysis </a:t>
            </a:r>
          </a:p>
        </p:txBody>
      </p:sp>
      <p:sp>
        <p:nvSpPr>
          <p:cNvPr id="50" name="TextBox 7"/>
          <p:cNvSpPr txBox="1">
            <a:spLocks noChangeArrowheads="1"/>
          </p:cNvSpPr>
          <p:nvPr/>
        </p:nvSpPr>
        <p:spPr bwMode="auto">
          <a:xfrm>
            <a:off x="4848225" y="3917950"/>
            <a:ext cx="3443288" cy="457200"/>
          </a:xfrm>
          <a:prstGeom prst="rect">
            <a:avLst/>
          </a:prstGeom>
          <a:noFill/>
          <a:ln w="9525">
            <a:noFill/>
            <a:miter lim="800000"/>
            <a:headEnd/>
            <a:tailEnd/>
          </a:ln>
        </p:spPr>
        <p:txBody>
          <a:bodyPr>
            <a:spAutoFit/>
          </a:bodyPr>
          <a:lstStyle/>
          <a:p>
            <a:pPr algn="l" defTabSz="457200">
              <a:lnSpc>
                <a:spcPct val="100000"/>
              </a:lnSpc>
            </a:pPr>
            <a:r>
              <a:rPr lang="en-US" sz="2400">
                <a:solidFill>
                  <a:srgbClr val="000000"/>
                </a:solidFill>
                <a:ea typeface="ＭＳ Ｐゴシック" charset="-128"/>
              </a:rPr>
              <a:t>antispam email policies</a:t>
            </a:r>
          </a:p>
        </p:txBody>
      </p:sp>
      <p:cxnSp>
        <p:nvCxnSpPr>
          <p:cNvPr id="51" name="Straight Connector 50"/>
          <p:cNvCxnSpPr/>
          <p:nvPr/>
        </p:nvCxnSpPr>
        <p:spPr>
          <a:xfrm>
            <a:off x="3983038" y="2058988"/>
            <a:ext cx="882650" cy="333375"/>
          </a:xfrm>
          <a:prstGeom prst="line">
            <a:avLst/>
          </a:prstGeom>
          <a:ln w="38100">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983038" y="2125663"/>
            <a:ext cx="896937" cy="695325"/>
          </a:xfrm>
          <a:prstGeom prst="line">
            <a:avLst/>
          </a:prstGeom>
          <a:ln w="38100">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74" name="TextBox 7"/>
          <p:cNvSpPr txBox="1">
            <a:spLocks noChangeArrowheads="1"/>
          </p:cNvSpPr>
          <p:nvPr/>
        </p:nvSpPr>
        <p:spPr bwMode="auto">
          <a:xfrm>
            <a:off x="4848225" y="3482975"/>
            <a:ext cx="3443288" cy="457200"/>
          </a:xfrm>
          <a:prstGeom prst="rect">
            <a:avLst/>
          </a:prstGeom>
          <a:noFill/>
          <a:ln w="9525">
            <a:noFill/>
            <a:miter lim="800000"/>
            <a:headEnd/>
            <a:tailEnd/>
          </a:ln>
        </p:spPr>
        <p:txBody>
          <a:bodyPr>
            <a:spAutoFit/>
          </a:bodyPr>
          <a:lstStyle/>
          <a:p>
            <a:pPr algn="l" defTabSz="457200">
              <a:lnSpc>
                <a:spcPct val="100000"/>
              </a:lnSpc>
            </a:pPr>
            <a:r>
              <a:rPr lang="en-US" sz="2400">
                <a:solidFill>
                  <a:srgbClr val="000000"/>
                </a:solidFill>
                <a:ea typeface="ＭＳ Ｐゴシック" charset="-128"/>
              </a:rPr>
              <a:t>proof-carrying </a:t>
            </a:r>
            <a:r>
              <a:rPr lang="en-US" sz="2400" u="sng">
                <a:solidFill>
                  <a:srgbClr val="000000"/>
                </a:solidFill>
                <a:ea typeface="ＭＳ Ｐゴシック" charset="-128"/>
              </a:rPr>
              <a:t>code</a:t>
            </a:r>
          </a:p>
        </p:txBody>
      </p:sp>
      <p:cxnSp>
        <p:nvCxnSpPr>
          <p:cNvPr id="80" name="Straight Connector 79"/>
          <p:cNvCxnSpPr/>
          <p:nvPr/>
        </p:nvCxnSpPr>
        <p:spPr>
          <a:xfrm rot="16200000" flipH="1">
            <a:off x="3762375" y="2519363"/>
            <a:ext cx="1350963" cy="909637"/>
          </a:xfrm>
          <a:prstGeom prst="line">
            <a:avLst/>
          </a:prstGeom>
          <a:ln w="38100">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16200000" flipH="1">
            <a:off x="3589338" y="2786063"/>
            <a:ext cx="1684337" cy="896937"/>
          </a:xfrm>
          <a:prstGeom prst="line">
            <a:avLst/>
          </a:prstGeom>
          <a:ln w="38100">
            <a:solidFill>
              <a:schemeClr val="tx1"/>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113" name="Up Arrow Callout 112"/>
          <p:cNvSpPr>
            <a:spLocks noChangeArrowheads="1"/>
          </p:cNvSpPr>
          <p:nvPr/>
        </p:nvSpPr>
        <p:spPr bwMode="auto">
          <a:xfrm>
            <a:off x="334963" y="4437063"/>
            <a:ext cx="8088312" cy="1879600"/>
          </a:xfrm>
          <a:prstGeom prst="upArrowCallout">
            <a:avLst>
              <a:gd name="adj1" fmla="val 21675"/>
              <a:gd name="adj2" fmla="val 20580"/>
              <a:gd name="adj3" fmla="val 31880"/>
              <a:gd name="adj4" fmla="val 54644"/>
            </a:avLst>
          </a:prstGeom>
          <a:solidFill>
            <a:srgbClr val="FFFFFF"/>
          </a:solidFill>
          <a:ln w="25400">
            <a:solidFill>
              <a:srgbClr val="224682"/>
            </a:solidFill>
            <a:round/>
            <a:headEnd/>
            <a:tailEnd/>
          </a:ln>
        </p:spPr>
        <p:txBody>
          <a:bodyPr/>
          <a:lstStyle/>
          <a:p>
            <a:endParaRPr lang="en-US"/>
          </a:p>
        </p:txBody>
      </p:sp>
      <p:sp>
        <p:nvSpPr>
          <p:cNvPr id="114" name="TextBox 113"/>
          <p:cNvSpPr txBox="1">
            <a:spLocks noChangeArrowheads="1"/>
          </p:cNvSpPr>
          <p:nvPr/>
        </p:nvSpPr>
        <p:spPr bwMode="auto">
          <a:xfrm>
            <a:off x="93663" y="5461000"/>
            <a:ext cx="8583612" cy="1063625"/>
          </a:xfrm>
          <a:prstGeom prst="rect">
            <a:avLst/>
          </a:prstGeom>
          <a:noFill/>
          <a:ln w="9525">
            <a:noFill/>
            <a:miter lim="800000"/>
            <a:headEnd/>
            <a:tailEnd/>
          </a:ln>
        </p:spPr>
        <p:txBody>
          <a:bodyPr>
            <a:spAutoFit/>
          </a:bodyPr>
          <a:lstStyle/>
          <a:p>
            <a:r>
              <a:rPr lang="en-US" sz="2500" b="1">
                <a:solidFill>
                  <a:srgbClr val="000000"/>
                </a:solidFill>
              </a:rPr>
              <a:t>Security design</a:t>
            </a:r>
            <a:r>
              <a:rPr lang="en-US" sz="2500">
                <a:solidFill>
                  <a:srgbClr val="000000"/>
                </a:solidFill>
              </a:rPr>
              <a:t> reduces to “</a:t>
            </a:r>
            <a:r>
              <a:rPr lang="en-US" sz="2500" b="1">
                <a:solidFill>
                  <a:srgbClr val="CC0000"/>
                </a:solidFill>
              </a:rPr>
              <a:t>compliance engineering</a:t>
            </a:r>
            <a:r>
              <a:rPr lang="en-US" sz="2500">
                <a:solidFill>
                  <a:srgbClr val="000000"/>
                </a:solidFill>
              </a:rPr>
              <a:t>”:</a:t>
            </a:r>
            <a:br>
              <a:rPr lang="en-US" sz="2500">
                <a:solidFill>
                  <a:srgbClr val="000000"/>
                </a:solidFill>
              </a:rPr>
            </a:br>
            <a:r>
              <a:rPr lang="en-US" sz="2500">
                <a:solidFill>
                  <a:srgbClr val="000000"/>
                </a:solidFill>
              </a:rPr>
              <a:t>write down a suitable compliance predicate </a:t>
            </a:r>
            <a:r>
              <a:rPr lang="en-US" sz="2500" b="1">
                <a:solidFill>
                  <a:srgbClr val="000000"/>
                </a:solidFill>
              </a:rPr>
              <a:t>C</a:t>
            </a:r>
            <a:r>
              <a:rPr lang="en-US" sz="2500">
                <a:solidFill>
                  <a:srgbClr val="000000"/>
                </a:solidFill>
              </a:rPr>
              <a:t>.</a:t>
            </a:r>
          </a:p>
          <a:p>
            <a:endParaRPr lang="en-US" sz="2500">
              <a:solidFill>
                <a:srgbClr val="000000"/>
              </a:solidFill>
            </a:endParaRPr>
          </a:p>
        </p:txBody>
      </p:sp>
    </p:spTree>
    <p:custDataLst>
      <p:tags r:id="rId1"/>
    </p:custDataLst>
    <p:extLst>
      <p:ext uri="{BB962C8B-B14F-4D97-AF65-F5344CB8AC3E}">
        <p14:creationId xmlns:p14="http://schemas.microsoft.com/office/powerpoint/2010/main" val="2723214993"/>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SNARKs and Proof-Carrying Data:</a:t>
            </a:r>
            <a:br>
              <a:rPr lang="en-US" dirty="0" smtClean="0"/>
            </a:br>
            <a:r>
              <a:rPr lang="en-US" dirty="0" smtClean="0"/>
              <a:t>prospective applications</a:t>
            </a:r>
            <a:endParaRPr lang="en-US" dirty="0"/>
          </a:p>
        </p:txBody>
      </p:sp>
      <p:sp>
        <p:nvSpPr>
          <p:cNvPr id="3" name="Content Placeholder 2"/>
          <p:cNvSpPr>
            <a:spLocks noGrp="1"/>
          </p:cNvSpPr>
          <p:nvPr>
            <p:ph idx="1"/>
          </p:nvPr>
        </p:nvSpPr>
        <p:spPr/>
        <p:txBody>
          <a:bodyPr/>
          <a:lstStyle/>
          <a:p>
            <a:pPr>
              <a:tabLst>
                <a:tab pos="8462963" algn="r"/>
              </a:tabLst>
            </a:pPr>
            <a:r>
              <a:rPr lang="en-US" dirty="0" smtClean="0"/>
              <a:t>Bitcoin</a:t>
            </a:r>
            <a:br>
              <a:rPr lang="en-US" dirty="0" smtClean="0"/>
            </a:br>
            <a:r>
              <a:rPr lang="en-US" sz="2800" dirty="0" smtClean="0"/>
              <a:t>(</a:t>
            </a:r>
            <a:r>
              <a:rPr lang="en-US" sz="2800" dirty="0" err="1" smtClean="0"/>
              <a:t>Zerocash</a:t>
            </a:r>
            <a:r>
              <a:rPr lang="en-US" sz="2800" dirty="0"/>
              <a:t>, compression)</a:t>
            </a:r>
          </a:p>
          <a:p>
            <a:pPr>
              <a:tabLst>
                <a:tab pos="8462963" algn="r"/>
              </a:tabLst>
            </a:pPr>
            <a:r>
              <a:rPr lang="en-US" dirty="0" smtClean="0"/>
              <a:t>Platform integrity</a:t>
            </a:r>
            <a:br>
              <a:rPr lang="en-US" dirty="0" smtClean="0"/>
            </a:br>
            <a:r>
              <a:rPr lang="en-US" sz="2800" dirty="0" smtClean="0"/>
              <a:t>(supply </a:t>
            </a:r>
            <a:r>
              <a:rPr lang="en-US" sz="2800" dirty="0"/>
              <a:t>chain, BYOD, cloud)</a:t>
            </a:r>
          </a:p>
          <a:p>
            <a:pPr>
              <a:tabLst>
                <a:tab pos="8462963" algn="r"/>
              </a:tabLst>
            </a:pPr>
            <a:r>
              <a:rPr lang="en-US" dirty="0"/>
              <a:t>Information provenance</a:t>
            </a:r>
          </a:p>
          <a:p>
            <a:pPr>
              <a:tabLst>
                <a:tab pos="8462963" algn="r"/>
              </a:tabLst>
            </a:pPr>
            <a:r>
              <a:rPr lang="en-US" dirty="0" smtClean="0"/>
              <a:t>Safe deserialization in distributed programs</a:t>
            </a:r>
            <a:br>
              <a:rPr lang="en-US" dirty="0" smtClean="0"/>
            </a:br>
            <a:r>
              <a:rPr lang="en-US" sz="2000" dirty="0" smtClean="0"/>
              <a:t>	[Chong Tromer Vaughan 2013]</a:t>
            </a:r>
            <a:endParaRPr lang="en-US" dirty="0" smtClean="0"/>
          </a:p>
          <a:p>
            <a:pPr>
              <a:tabLst>
                <a:tab pos="8462963" algn="r"/>
              </a:tabLst>
            </a:pPr>
            <a:r>
              <a:rPr lang="en-US" dirty="0"/>
              <a:t>Software whitelists</a:t>
            </a:r>
          </a:p>
          <a:p>
            <a:pPr>
              <a:tabLst>
                <a:tab pos="8462963" algn="r"/>
              </a:tabLst>
            </a:pPr>
            <a:r>
              <a:rPr lang="en-US" dirty="0" smtClean="0"/>
              <a:t>MMO virtual worlds</a:t>
            </a:r>
          </a:p>
          <a:p>
            <a:pPr>
              <a:tabLst>
                <a:tab pos="8462963" algn="r"/>
              </a:tabLst>
            </a:pPr>
            <a:r>
              <a:rPr lang="en-US" dirty="0" smtClean="0"/>
              <a:t>“Compliance engineering”</a:t>
            </a:r>
          </a:p>
        </p:txBody>
      </p:sp>
    </p:spTree>
    <p:extLst>
      <p:ext uri="{BB962C8B-B14F-4D97-AF65-F5344CB8AC3E}">
        <p14:creationId xmlns:p14="http://schemas.microsoft.com/office/powerpoint/2010/main" val="2008911398"/>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416175"/>
            <a:ext cx="7772400" cy="1470025"/>
          </a:xfrm>
        </p:spPr>
        <p:txBody>
          <a:bodyPr/>
          <a:lstStyle/>
          <a:p>
            <a:r>
              <a:rPr lang="en-US" sz="6000" b="1" dirty="0" smtClean="0"/>
              <a:t>Conclusion</a:t>
            </a:r>
            <a:endParaRPr lang="en-US" sz="6000" b="1" dirty="0"/>
          </a:p>
        </p:txBody>
      </p:sp>
      <p:sp>
        <p:nvSpPr>
          <p:cNvPr id="6" name="Subtitle 5"/>
          <p:cNvSpPr>
            <a:spLocks noGrp="1"/>
          </p:cNvSpPr>
          <p:nvPr>
            <p:ph type="subTitle" idx="1"/>
          </p:nvPr>
        </p:nvSpPr>
        <p:spPr/>
        <p:txBody>
          <a:bodyPr/>
          <a:lstStyle/>
          <a:p>
            <a:endParaRPr lang="en-US"/>
          </a:p>
        </p:txBody>
      </p:sp>
      <p:sp>
        <p:nvSpPr>
          <p:cNvPr id="7" name="Text Placeholder 6"/>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541289090"/>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smtClean="0">
                <a:ea typeface="ＭＳ Ｐゴシック" panose="020B0600070205080204" pitchFamily="34" charset="-128"/>
              </a:rPr>
              <a:t>v</a:t>
            </a:r>
          </a:p>
        </p:txBody>
      </p:sp>
      <p:graphicFrame>
        <p:nvGraphicFramePr>
          <p:cNvPr id="4" name="Table 3"/>
          <p:cNvGraphicFramePr>
            <a:graphicFrameLocks noGrp="1"/>
          </p:cNvGraphicFramePr>
          <p:nvPr>
            <p:extLst>
              <p:ext uri="{D42A27DB-BD31-4B8C-83A1-F6EECF244321}">
                <p14:modId xmlns:p14="http://schemas.microsoft.com/office/powerpoint/2010/main" val="745170341"/>
              </p:ext>
            </p:extLst>
          </p:nvPr>
        </p:nvGraphicFramePr>
        <p:xfrm>
          <a:off x="0" y="-26988"/>
          <a:ext cx="9144000" cy="6910390"/>
        </p:xfrm>
        <a:graphic>
          <a:graphicData uri="http://schemas.openxmlformats.org/drawingml/2006/table">
            <a:tbl>
              <a:tblPr firstRow="1" bandRow="1">
                <a:tableStyleId>{7DF18680-E054-41AD-8BC1-D1AEF772440D}</a:tableStyleId>
              </a:tblPr>
              <a:tblGrid>
                <a:gridCol w="1187624"/>
                <a:gridCol w="844376"/>
                <a:gridCol w="811808"/>
                <a:gridCol w="792088"/>
                <a:gridCol w="936104"/>
                <a:gridCol w="1080120"/>
                <a:gridCol w="1152128"/>
                <a:gridCol w="1080120"/>
                <a:gridCol w="1259632"/>
              </a:tblGrid>
              <a:tr h="754531">
                <a:tc rowSpan="2">
                  <a:txBody>
                    <a:bodyPr/>
                    <a:lstStyle/>
                    <a:p>
                      <a:r>
                        <a:rPr lang="en-US" sz="1400" dirty="0" smtClean="0">
                          <a:solidFill>
                            <a:schemeClr val="tx1"/>
                          </a:solidFill>
                        </a:rPr>
                        <a:t>Primitive</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B3FF"/>
                    </a:solidFill>
                  </a:tcPr>
                </a:tc>
                <a:tc gridSpan="2">
                  <a:txBody>
                    <a:bodyPr/>
                    <a:lstStyle/>
                    <a:p>
                      <a:r>
                        <a:rPr lang="en-US" sz="1400" dirty="0" smtClean="0">
                          <a:solidFill>
                            <a:schemeClr val="tx1"/>
                          </a:solidFill>
                        </a:rPr>
                        <a:t>Attacks</a:t>
                      </a:r>
                      <a:endParaRPr lang="en-US" sz="14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endParaRPr>
                    </a:p>
                    <a:p>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B3FF"/>
                    </a:solidFill>
                  </a:tcPr>
                </a:tc>
                <a:tc hMerge="1">
                  <a:txBody>
                    <a:bodyPr/>
                    <a:lstStyle/>
                    <a:p>
                      <a:endParaRPr lang="en-US" dirty="0">
                        <a:solidFill>
                          <a:schemeClr val="tx1"/>
                        </a:solidFill>
                      </a:endParaRPr>
                    </a:p>
                  </a:txBody>
                  <a:tcPr>
                    <a:lnB w="12700" cap="flat" cmpd="sng" algn="ctr">
                      <a:solidFill>
                        <a:schemeClr val="tx1"/>
                      </a:solidFill>
                      <a:prstDash val="solid"/>
                      <a:round/>
                      <a:headEnd type="none" w="med" len="med"/>
                      <a:tailEnd type="none" w="med" len="med"/>
                    </a:lnB>
                  </a:tcPr>
                </a:tc>
                <a:tc gridSpan="2">
                  <a:txBody>
                    <a:bodyPr/>
                    <a:lstStyle/>
                    <a:p>
                      <a:r>
                        <a:rPr lang="en-US" sz="1400" dirty="0" smtClean="0">
                          <a:solidFill>
                            <a:schemeClr val="tx1"/>
                          </a:solidFill>
                        </a:rPr>
                        <a:t>Guarantees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B3FF"/>
                    </a:solidFill>
                  </a:tcPr>
                </a:tc>
                <a:tc hMerge="1">
                  <a:txBody>
                    <a:bodyPr/>
                    <a:lstStyle/>
                    <a:p>
                      <a:endParaRPr lang="en-US">
                        <a:solidFill>
                          <a:schemeClr val="tx1"/>
                        </a:solidFill>
                      </a:endParaRPr>
                    </a:p>
                  </a:txBody>
                  <a:tcPr>
                    <a:lnB w="12700" cap="flat" cmpd="sng" algn="ctr">
                      <a:solidFill>
                        <a:schemeClr val="tx1"/>
                      </a:solidFill>
                      <a:prstDash val="solid"/>
                      <a:round/>
                      <a:headEnd type="none" w="med" len="med"/>
                      <a:tailEnd type="none" w="med" len="med"/>
                    </a:lnB>
                  </a:tcPr>
                </a:tc>
                <a:tc>
                  <a:txBody>
                    <a:bodyPr/>
                    <a:lstStyle/>
                    <a:p>
                      <a:r>
                        <a:rPr lang="en-US" sz="1400" dirty="0" smtClean="0">
                          <a:solidFill>
                            <a:schemeClr val="tx1"/>
                          </a:solidFill>
                        </a:rPr>
                        <a:t>Functionality</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B3FF"/>
                    </a:solidFill>
                  </a:tcPr>
                </a:tc>
                <a:tc>
                  <a:txBody>
                    <a:bodyPr/>
                    <a:lstStyle/>
                    <a:p>
                      <a:endParaRPr lang="en-US" sz="14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B3FF"/>
                    </a:solidFill>
                  </a:tcPr>
                </a:tc>
                <a:tc rowSpan="2">
                  <a:txBody>
                    <a:bodyPr/>
                    <a:lstStyle/>
                    <a:p>
                      <a:r>
                        <a:rPr lang="en-US" sz="1400" dirty="0" smtClean="0">
                          <a:solidFill>
                            <a:schemeClr val="tx1"/>
                          </a:solidFill>
                        </a:rPr>
                        <a:t>Communication</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B3FF"/>
                    </a:solidFill>
                  </a:tcPr>
                </a:tc>
                <a:tc rowSpan="2">
                  <a:txBody>
                    <a:bodyPr/>
                    <a:lstStyle/>
                    <a:p>
                      <a:r>
                        <a:rPr lang="en-US" sz="1400" dirty="0" smtClean="0">
                          <a:solidFill>
                            <a:schemeClr val="tx1"/>
                          </a:solidFill>
                        </a:rPr>
                        <a:t>Assumptions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B3FF"/>
                    </a:solidFill>
                  </a:tcPr>
                </a:tc>
              </a:tr>
              <a:tr h="534459">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B3FF"/>
                    </a:solidFill>
                  </a:tcPr>
                </a:tc>
                <a:tc>
                  <a:txBody>
                    <a:bodyPr/>
                    <a:lstStyle/>
                    <a:p>
                      <a:r>
                        <a:rPr lang="en-US" sz="1400" dirty="0" smtClean="0">
                          <a:solidFill>
                            <a:schemeClr val="tx1"/>
                          </a:solidFill>
                        </a:rPr>
                        <a:t>Leakage</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B3FF"/>
                    </a:solidFill>
                  </a:tcPr>
                </a:tc>
                <a:tc>
                  <a:txBody>
                    <a:bodyPr/>
                    <a:lstStyle/>
                    <a:p>
                      <a:r>
                        <a:rPr lang="en-US" sz="1400" dirty="0" smtClean="0">
                          <a:solidFill>
                            <a:schemeClr val="tx1"/>
                          </a:solidFill>
                        </a:rPr>
                        <a:t>Tampering</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B3FF"/>
                    </a:solidFill>
                  </a:tcPr>
                </a:tc>
                <a:tc>
                  <a:txBody>
                    <a:bodyPr/>
                    <a:lstStyle/>
                    <a:p>
                      <a:r>
                        <a:rPr lang="en-US" sz="1400" dirty="0" smtClean="0">
                          <a:solidFill>
                            <a:schemeClr val="tx1"/>
                          </a:solidFill>
                        </a:rPr>
                        <a:t>Correctness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B3FF"/>
                    </a:solidFill>
                  </a:tcPr>
                </a:tc>
                <a:tc>
                  <a:txBody>
                    <a:bodyPr/>
                    <a:lstStyle/>
                    <a:p>
                      <a:r>
                        <a:rPr lang="en-US" sz="1400" dirty="0" smtClean="0">
                          <a:solidFill>
                            <a:schemeClr val="tx1"/>
                          </a:solidFill>
                        </a:rPr>
                        <a:t>Secrecy</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B3FF"/>
                    </a:solidFill>
                  </a:tcPr>
                </a:tc>
                <a:tc>
                  <a:txBody>
                    <a:bodyPr/>
                    <a:lstStyle/>
                    <a:p>
                      <a:r>
                        <a:rPr lang="en-US" sz="1400" dirty="0" smtClean="0">
                          <a:solidFill>
                            <a:schemeClr val="tx1"/>
                          </a:solidFill>
                        </a:rPr>
                        <a:t>Function class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B3FF"/>
                    </a:solidFill>
                  </a:tcPr>
                </a:tc>
                <a:tc>
                  <a:txBody>
                    <a:bodyPr/>
                    <a:lstStyle/>
                    <a:p>
                      <a:r>
                        <a:rPr lang="en-US" sz="1400" dirty="0" smtClean="0">
                          <a:solidFill>
                            <a:schemeClr val="tx1"/>
                          </a:solidFill>
                        </a:rPr>
                        <a:t>Output form</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B3FF"/>
                    </a:solidFill>
                  </a:tcPr>
                </a:tc>
                <a:tc vMerge="1">
                  <a:txBody>
                    <a:bodyPr/>
                    <a:lstStyle/>
                    <a:p>
                      <a:endParaRPr lang="en-US"/>
                    </a:p>
                  </a:txBody>
                  <a:tcPr/>
                </a:tc>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B3FF"/>
                    </a:solidFill>
                  </a:tcPr>
                </a:tc>
              </a:tr>
              <a:tr h="304813">
                <a:tc rowSpan="2">
                  <a:txBody>
                    <a:bodyPr/>
                    <a:lstStyle/>
                    <a:p>
                      <a:r>
                        <a:rPr lang="en-US" sz="1400" kern="1200" dirty="0" smtClean="0">
                          <a:solidFill>
                            <a:schemeClr val="tx1"/>
                          </a:solidFill>
                          <a:latin typeface="+mn-lt"/>
                          <a:ea typeface="+mn-ea"/>
                          <a:cs typeface="+mn-cs"/>
                        </a:rPr>
                        <a:t>FHE</a:t>
                      </a:r>
                      <a:endParaRPr lang="en-US" sz="1400" kern="1200" dirty="0">
                        <a:solidFill>
                          <a:schemeClr val="tx1"/>
                        </a:solidFill>
                        <a:latin typeface="+mn-lt"/>
                        <a:ea typeface="+mn-ea"/>
                        <a:cs typeface="+mn-cs"/>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rowSpan="2">
                  <a:txBody>
                    <a:bodyPr/>
                    <a:lstStyle/>
                    <a:p>
                      <a:r>
                        <a:rPr lang="en-US" sz="1400" dirty="0" smtClean="0">
                          <a:solidFill>
                            <a:schemeClr val="tx1"/>
                          </a:solidFill>
                        </a:rPr>
                        <a:t>ANY</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none</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yes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1400" dirty="0" smtClean="0">
                          <a:solidFill>
                            <a:schemeClr val="tx1"/>
                          </a:solidFill>
                        </a:rPr>
                        <a:t>YES</a:t>
                      </a:r>
                      <a:endParaRPr lang="en-US" sz="1400" dirty="0">
                        <a:solidFill>
                          <a:schemeClr val="tx1"/>
                        </a:solidFill>
                      </a:endParaRPr>
                    </a:p>
                    <a:p>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1400" dirty="0" smtClean="0">
                          <a:solidFill>
                            <a:schemeClr val="tx1"/>
                          </a:solidFill>
                        </a:rPr>
                        <a:t>Circuits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1400" dirty="0" smtClean="0">
                          <a:solidFill>
                            <a:schemeClr val="tx1"/>
                          </a:solidFill>
                        </a:rPr>
                        <a:t>Encrypted</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1400" dirty="0" smtClean="0">
                          <a:solidFill>
                            <a:schemeClr val="tx1"/>
                          </a:solidFill>
                        </a:rPr>
                        <a:t>Minimal</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1200" dirty="0" smtClean="0">
                          <a:solidFill>
                            <a:schemeClr val="tx1"/>
                          </a:solidFill>
                        </a:rPr>
                        <a:t>Computational</a:t>
                      </a:r>
                      <a:endParaRPr lang="en-US" sz="12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04813">
                <a:tc vMerge="1">
                  <a:txBody>
                    <a:bodyPr/>
                    <a:lstStyle/>
                    <a:p>
                      <a:endParaRPr lang="en-US"/>
                    </a:p>
                  </a:txBody>
                  <a:tcPr/>
                </a:tc>
                <a:tc vMerge="1">
                  <a:txBody>
                    <a:bodyPr/>
                    <a:lstStyle/>
                    <a:p>
                      <a:endParaRPr lang="en-US"/>
                    </a:p>
                  </a:txBody>
                  <a:tcPr/>
                </a:tc>
                <a:tc>
                  <a:txBody>
                    <a:bodyPr/>
                    <a:lstStyle/>
                    <a:p>
                      <a:r>
                        <a:rPr lang="en-US" sz="1400" dirty="0" smtClean="0">
                          <a:solidFill>
                            <a:schemeClr val="tx1"/>
                          </a:solidFill>
                        </a:rPr>
                        <a:t>ANY</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no</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594384">
                <a:tc>
                  <a:txBody>
                    <a:bodyPr/>
                    <a:lstStyle/>
                    <a:p>
                      <a:pPr marL="0" algn="l" defTabSz="914400" rtl="0" eaLnBrk="1" latinLnBrk="0" hangingPunct="1"/>
                      <a:r>
                        <a:rPr lang="en-US" sz="1400" kern="1200" dirty="0" smtClean="0">
                          <a:solidFill>
                            <a:schemeClr val="tx1"/>
                          </a:solidFill>
                          <a:latin typeface="+mn-lt"/>
                          <a:ea typeface="+mn-ea"/>
                          <a:cs typeface="+mn-cs"/>
                        </a:rPr>
                        <a:t>Obfuscation</a:t>
                      </a:r>
                      <a:br>
                        <a:rPr lang="en-US" sz="1400" kern="1200" dirty="0" smtClean="0">
                          <a:solidFill>
                            <a:schemeClr val="tx1"/>
                          </a:solidFill>
                          <a:latin typeface="+mn-lt"/>
                          <a:ea typeface="+mn-ea"/>
                          <a:cs typeface="+mn-cs"/>
                        </a:rPr>
                      </a:br>
                      <a:r>
                        <a:rPr lang="en-US" sz="1400" kern="1200" dirty="0" smtClean="0">
                          <a:solidFill>
                            <a:schemeClr val="tx1"/>
                          </a:solidFill>
                          <a:latin typeface="+mn-lt"/>
                          <a:ea typeface="+mn-ea"/>
                          <a:cs typeface="+mn-cs"/>
                        </a:rPr>
                        <a:t>(VBB)</a:t>
                      </a:r>
                      <a:endParaRPr lang="en-US" sz="1400" kern="1200" dirty="0">
                        <a:solidFill>
                          <a:schemeClr val="tx1"/>
                        </a:solidFill>
                        <a:latin typeface="+mn-lt"/>
                        <a:ea typeface="+mn-ea"/>
                        <a:cs typeface="+mn-cs"/>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F3F7"/>
                    </a:solidFill>
                  </a:tcPr>
                </a:tc>
                <a:tc>
                  <a:txBody>
                    <a:bodyPr/>
                    <a:lstStyle/>
                    <a:p>
                      <a:pPr marL="0" algn="l" defTabSz="914400" rtl="0" eaLnBrk="1" latinLnBrk="0" hangingPunct="1"/>
                      <a:r>
                        <a:rPr lang="en-US" sz="1400" kern="1200" dirty="0" smtClean="0">
                          <a:solidFill>
                            <a:schemeClr val="tx1"/>
                          </a:solidFill>
                          <a:latin typeface="+mn-lt"/>
                          <a:ea typeface="+mn-ea"/>
                          <a:cs typeface="+mn-cs"/>
                        </a:rPr>
                        <a:t>ANY</a:t>
                      </a:r>
                      <a:endParaRPr lang="en-US" sz="1400" kern="1200" dirty="0">
                        <a:solidFill>
                          <a:schemeClr val="tx1"/>
                        </a:solidFill>
                        <a:latin typeface="+mn-lt"/>
                        <a:ea typeface="+mn-ea"/>
                        <a:cs typeface="+mn-cs"/>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ANY</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YES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YES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YES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Plaintext</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Minimal</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tx1"/>
                          </a:solidFill>
                        </a:rPr>
                        <a:t>Impossible. Special</a:t>
                      </a:r>
                      <a:r>
                        <a:rPr lang="en-US" sz="1100" baseline="0" dirty="0" smtClean="0">
                          <a:solidFill>
                            <a:schemeClr val="tx1"/>
                          </a:solidFill>
                        </a:rPr>
                        <a:t> cases/heuristic</a:t>
                      </a:r>
                      <a:endParaRPr lang="en-US" sz="11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18181">
                <a:tc>
                  <a:txBody>
                    <a:bodyPr/>
                    <a:lstStyle/>
                    <a:p>
                      <a:r>
                        <a:rPr lang="en-US" sz="1400" kern="1200" dirty="0" smtClean="0">
                          <a:solidFill>
                            <a:schemeClr val="tx1"/>
                          </a:solidFill>
                          <a:latin typeface="+mn-lt"/>
                          <a:ea typeface="+mn-ea"/>
                          <a:cs typeface="+mn-cs"/>
                        </a:rPr>
                        <a:t>Leakage resilience</a:t>
                      </a:r>
                      <a:endParaRPr lang="en-US" sz="1400" kern="1200" dirty="0">
                        <a:solidFill>
                          <a:schemeClr val="tx1"/>
                        </a:solidFill>
                        <a:latin typeface="+mn-lt"/>
                        <a:ea typeface="+mn-ea"/>
                        <a:cs typeface="+mn-cs"/>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400" dirty="0" smtClean="0">
                          <a:solidFill>
                            <a:schemeClr val="tx1"/>
                          </a:solidFill>
                        </a:rPr>
                        <a:t>Varies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none</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yes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YES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Varies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Plaintext</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Minimal</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solidFill>
                            <a:schemeClr val="tx1"/>
                          </a:solidFill>
                        </a:rPr>
                        <a:t>Varies</a:t>
                      </a:r>
                      <a:endParaRPr lang="en-US" sz="12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18181">
                <a:tc>
                  <a:txBody>
                    <a:bodyPr/>
                    <a:lstStyle/>
                    <a:p>
                      <a:r>
                        <a:rPr lang="en-US" sz="1400" kern="1200" dirty="0" smtClean="0">
                          <a:solidFill>
                            <a:schemeClr val="tx1"/>
                          </a:solidFill>
                          <a:latin typeface="+mn-lt"/>
                          <a:ea typeface="+mn-ea"/>
                          <a:cs typeface="+mn-cs"/>
                        </a:rPr>
                        <a:t>Tamper resilience</a:t>
                      </a:r>
                      <a:endParaRPr lang="en-US" sz="1400" kern="1200" dirty="0">
                        <a:solidFill>
                          <a:schemeClr val="tx1"/>
                        </a:solidFill>
                        <a:latin typeface="+mn-lt"/>
                        <a:ea typeface="+mn-ea"/>
                        <a:cs typeface="+mn-cs"/>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Varies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Varies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Varies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Varies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Varies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Plaintext</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Minimal</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solidFill>
                            <a:schemeClr val="tx1"/>
                          </a:solidFill>
                        </a:rPr>
                        <a:t>Varies</a:t>
                      </a:r>
                      <a:endParaRPr lang="en-US" sz="12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57219">
                <a:tc>
                  <a:txBody>
                    <a:bodyPr/>
                    <a:lstStyle/>
                    <a:p>
                      <a:r>
                        <a:rPr lang="en-US" sz="1400" kern="1200" dirty="0" smtClean="0">
                          <a:solidFill>
                            <a:schemeClr val="tx1"/>
                          </a:solidFill>
                          <a:latin typeface="+mn-lt"/>
                          <a:ea typeface="+mn-ea"/>
                          <a:cs typeface="+mn-cs"/>
                        </a:rPr>
                        <a:t>TPM, SGX</a:t>
                      </a:r>
                      <a:endParaRPr lang="en-US" sz="1400" kern="1200" dirty="0">
                        <a:solidFill>
                          <a:schemeClr val="tx1"/>
                        </a:solidFill>
                        <a:latin typeface="+mn-lt"/>
                        <a:ea typeface="+mn-ea"/>
                        <a:cs typeface="+mn-cs"/>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400" dirty="0" smtClean="0">
                          <a:solidFill>
                            <a:schemeClr val="tx1"/>
                          </a:solidFill>
                        </a:rPr>
                        <a:t>Some</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Some</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Yes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Yes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ANY</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Plaintext</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Minimal</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solidFill>
                            <a:schemeClr val="tx1"/>
                          </a:solidFill>
                        </a:rPr>
                        <a:t>Secure hardware</a:t>
                      </a:r>
                      <a:endParaRPr lang="en-US" sz="12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4147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Computational proofs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(SNARK/</a:t>
                      </a:r>
                      <a:br>
                        <a:rPr lang="en-US" sz="1400" kern="1200" dirty="0" smtClean="0">
                          <a:solidFill>
                            <a:schemeClr val="tx1"/>
                          </a:solidFill>
                          <a:latin typeface="+mn-lt"/>
                          <a:ea typeface="+mn-ea"/>
                          <a:cs typeface="+mn-cs"/>
                        </a:rPr>
                      </a:br>
                      <a:r>
                        <a:rPr lang="en-US" sz="1400" kern="1200" dirty="0" smtClean="0">
                          <a:solidFill>
                            <a:schemeClr val="tx1"/>
                          </a:solidFill>
                          <a:latin typeface="+mn-lt"/>
                          <a:ea typeface="+mn-ea"/>
                          <a:cs typeface="+mn-cs"/>
                        </a:rPr>
                        <a:t>PCD)</a:t>
                      </a:r>
                      <a:endParaRPr lang="en-US" sz="1400" kern="1200" dirty="0">
                        <a:solidFill>
                          <a:schemeClr val="tx1"/>
                        </a:solidFill>
                        <a:latin typeface="+mn-lt"/>
                        <a:ea typeface="+mn-ea"/>
                        <a:cs typeface="+mn-cs"/>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400" dirty="0" smtClean="0">
                          <a:solidFill>
                            <a:schemeClr val="tx1"/>
                          </a:solidFill>
                        </a:rPr>
                        <a:t>ANY</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ANY</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YES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no</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aseline="0" dirty="0" smtClean="0">
                          <a:solidFill>
                            <a:schemeClr val="tx1"/>
                          </a:solidFill>
                        </a:rPr>
                        <a:t>RAM, distributed</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Plaintext + proof</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Minimal</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solidFill>
                            <a:schemeClr val="tx1"/>
                          </a:solidFill>
                        </a:rPr>
                        <a:t>Exotic computational / oracle</a:t>
                      </a:r>
                      <a:endParaRPr lang="en-US" sz="12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54531">
                <a:tc>
                  <a:txBody>
                    <a:bodyPr/>
                    <a:lstStyle/>
                    <a:p>
                      <a:r>
                        <a:rPr lang="en-US" sz="1400" dirty="0" smtClean="0">
                          <a:solidFill>
                            <a:schemeClr val="tx1"/>
                          </a:solidFill>
                        </a:rPr>
                        <a:t>Multiparty </a:t>
                      </a:r>
                      <a:r>
                        <a:rPr lang="en-US" sz="1400" kern="1200" dirty="0" smtClean="0">
                          <a:solidFill>
                            <a:schemeClr val="tx1"/>
                          </a:solidFill>
                          <a:latin typeface="+mn-lt"/>
                          <a:ea typeface="+mn-ea"/>
                          <a:cs typeface="+mn-cs"/>
                        </a:rPr>
                        <a:t>computation</a:t>
                      </a:r>
                      <a:endParaRPr lang="en-US" sz="1400" kern="1200" dirty="0">
                        <a:solidFill>
                          <a:schemeClr val="tx1"/>
                        </a:solidFill>
                        <a:latin typeface="+mn-lt"/>
                        <a:ea typeface="+mn-ea"/>
                        <a:cs typeface="+mn-cs"/>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E5EF"/>
                    </a:solidFill>
                  </a:tcPr>
                </a:tc>
                <a:tc>
                  <a:txBody>
                    <a:bodyPr/>
                    <a:lstStyle/>
                    <a:p>
                      <a:r>
                        <a:rPr lang="en-US" sz="1400" dirty="0" smtClean="0">
                          <a:solidFill>
                            <a:schemeClr val="tx1"/>
                          </a:solidFill>
                        </a:rPr>
                        <a:t>ANY</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ANY</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YES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YES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ANY</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Plaintext</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Heavy interaction</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smtClean="0">
                          <a:solidFill>
                            <a:schemeClr val="tx1"/>
                          </a:solidFill>
                        </a:rPr>
                        <a:t>Mild</a:t>
                      </a:r>
                      <a:r>
                        <a:rPr lang="en-US" sz="1200" baseline="0" dirty="0" smtClean="0">
                          <a:solidFill>
                            <a:schemeClr val="tx1"/>
                          </a:solidFill>
                        </a:rPr>
                        <a:t> </a:t>
                      </a:r>
                      <a:r>
                        <a:rPr lang="en-US" sz="1200" dirty="0" smtClean="0">
                          <a:solidFill>
                            <a:schemeClr val="tx1"/>
                          </a:solidFill>
                        </a:rPr>
                        <a:t>computational</a:t>
                      </a:r>
                      <a:endParaRPr lang="en-US" sz="12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7267">
                <a:tc rowSpan="2">
                  <a:txBody>
                    <a:bodyPr/>
                    <a:lstStyle/>
                    <a:p>
                      <a:pPr marL="0" algn="l" defTabSz="914400" rtl="0" eaLnBrk="1" latinLnBrk="0" hangingPunct="1"/>
                      <a:r>
                        <a:rPr lang="en-US" sz="1400" kern="1200" dirty="0" smtClean="0">
                          <a:solidFill>
                            <a:schemeClr val="tx1"/>
                          </a:solidFill>
                          <a:latin typeface="+mn-lt"/>
                          <a:ea typeface="+mn-ea"/>
                          <a:cs typeface="+mn-cs"/>
                        </a:rPr>
                        <a:t>Garbled circuits</a:t>
                      </a:r>
                      <a:endParaRPr lang="en-US" sz="1400" kern="1200" dirty="0">
                        <a:solidFill>
                          <a:schemeClr val="tx1"/>
                        </a:solidFill>
                        <a:latin typeface="+mn-lt"/>
                        <a:ea typeface="+mn-ea"/>
                        <a:cs typeface="+mn-cs"/>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rowSpan="2">
                  <a:txBody>
                    <a:bodyPr/>
                    <a:lstStyle/>
                    <a:p>
                      <a:pPr marL="0" algn="l" defTabSz="914400" rtl="0" eaLnBrk="1" latinLnBrk="0" hangingPunct="1"/>
                      <a:r>
                        <a:rPr lang="en-US" sz="1400" kern="1200" dirty="0" smtClean="0">
                          <a:solidFill>
                            <a:schemeClr val="tx1"/>
                          </a:solidFill>
                          <a:latin typeface="+mn-lt"/>
                          <a:ea typeface="+mn-ea"/>
                          <a:cs typeface="+mn-cs"/>
                        </a:rPr>
                        <a:t>ANY</a:t>
                      </a:r>
                      <a:endParaRPr lang="en-US" sz="1400" kern="1200" dirty="0">
                        <a:solidFill>
                          <a:schemeClr val="tx1"/>
                        </a:solidFill>
                        <a:latin typeface="+mn-lt"/>
                        <a:ea typeface="+mn-ea"/>
                        <a:cs typeface="+mn-cs"/>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none</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yes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1400" dirty="0" smtClean="0">
                          <a:solidFill>
                            <a:schemeClr val="tx1"/>
                          </a:solidFill>
                        </a:rPr>
                        <a:t>YES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1400" dirty="0" smtClean="0">
                          <a:solidFill>
                            <a:schemeClr val="tx1"/>
                          </a:solidFill>
                        </a:rPr>
                        <a:t>Circuits</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1400" dirty="0" smtClean="0">
                          <a:solidFill>
                            <a:schemeClr val="tx1"/>
                          </a:solidFill>
                        </a:rPr>
                        <a:t>Plaintext</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1400" dirty="0" smtClean="0">
                          <a:solidFill>
                            <a:schemeClr val="tx1"/>
                          </a:solidFill>
                        </a:rPr>
                        <a:t>Preprocessing + minimal</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Mild</a:t>
                      </a:r>
                      <a:r>
                        <a:rPr lang="en-US" sz="1200" baseline="0" dirty="0" smtClean="0">
                          <a:solidFill>
                            <a:schemeClr val="tx1"/>
                          </a:solidFill>
                        </a:rPr>
                        <a:t> </a:t>
                      </a:r>
                      <a:r>
                        <a:rPr lang="en-US" sz="1200" dirty="0" smtClean="0">
                          <a:solidFill>
                            <a:schemeClr val="tx1"/>
                          </a:solidFill>
                        </a:rPr>
                        <a:t>computational</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7267">
                <a:tc vMerge="1">
                  <a:txBody>
                    <a:bodyPr/>
                    <a:lstStyle/>
                    <a:p>
                      <a:endParaRPr lang="en-US"/>
                    </a:p>
                  </a:txBody>
                  <a:tcPr/>
                </a:tc>
                <a:tc vMerge="1">
                  <a:txBody>
                    <a:bodyPr/>
                    <a:lstStyle/>
                    <a:p>
                      <a:endParaRPr lang="en-US"/>
                    </a:p>
                  </a:txBody>
                  <a:tcPr/>
                </a:tc>
                <a:tc>
                  <a:txBody>
                    <a:bodyPr/>
                    <a:lstStyle/>
                    <a:p>
                      <a:r>
                        <a:rPr lang="en-US" sz="1400" dirty="0" smtClean="0">
                          <a:solidFill>
                            <a:schemeClr val="tx1"/>
                          </a:solidFill>
                        </a:rPr>
                        <a:t>ANY</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solidFill>
                            <a:schemeClr val="tx1"/>
                          </a:solidFill>
                        </a:rPr>
                        <a:t>no</a:t>
                      </a:r>
                      <a:endParaRPr lang="en-US" sz="14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068668708"/>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8"/>
          <p:cNvSpPr>
            <a:spLocks noChangeArrowheads="1"/>
          </p:cNvSpPr>
          <p:nvPr/>
        </p:nvSpPr>
        <p:spPr bwMode="white">
          <a:xfrm>
            <a:off x="539750" y="3327400"/>
            <a:ext cx="8424863" cy="936625"/>
          </a:xfrm>
          <a:prstGeom prst="rect">
            <a:avLst/>
          </a:prstGeom>
          <a:solidFill>
            <a:srgbClr val="FF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x-none" altLang="x-none"/>
          </a:p>
        </p:txBody>
      </p:sp>
      <p:sp>
        <p:nvSpPr>
          <p:cNvPr id="57347" name="Rectangle 9"/>
          <p:cNvSpPr>
            <a:spLocks noChangeArrowheads="1"/>
          </p:cNvSpPr>
          <p:nvPr/>
        </p:nvSpPr>
        <p:spPr bwMode="white">
          <a:xfrm>
            <a:off x="539750" y="2103438"/>
            <a:ext cx="8424863" cy="504825"/>
          </a:xfrm>
          <a:prstGeom prst="rect">
            <a:avLst/>
          </a:prstGeom>
          <a:solidFill>
            <a:srgbClr val="FF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x-none" altLang="x-none"/>
          </a:p>
        </p:txBody>
      </p:sp>
      <p:sp>
        <p:nvSpPr>
          <p:cNvPr id="57348" name="Rectangle 7"/>
          <p:cNvSpPr>
            <a:spLocks noChangeArrowheads="1"/>
          </p:cNvSpPr>
          <p:nvPr/>
        </p:nvSpPr>
        <p:spPr bwMode="white">
          <a:xfrm>
            <a:off x="539750" y="4911725"/>
            <a:ext cx="8424863" cy="1368425"/>
          </a:xfrm>
          <a:prstGeom prst="rect">
            <a:avLst/>
          </a:prstGeom>
          <a:solidFill>
            <a:srgbClr val="FF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x-none" altLang="x-none"/>
          </a:p>
        </p:txBody>
      </p:sp>
      <p:sp>
        <p:nvSpPr>
          <p:cNvPr id="57349" name="Rectangle 2"/>
          <p:cNvSpPr>
            <a:spLocks noGrp="1" noChangeArrowheads="1"/>
          </p:cNvSpPr>
          <p:nvPr>
            <p:ph type="title"/>
          </p:nvPr>
        </p:nvSpPr>
        <p:spPr/>
        <p:txBody>
          <a:bodyPr/>
          <a:lstStyle/>
          <a:p>
            <a:r>
              <a:rPr lang="en-US" altLang="x-none" dirty="0" smtClean="0"/>
              <a:t>IT supply chain threats</a:t>
            </a:r>
            <a:endParaRPr lang="en-US" altLang="x-none" b="1" u="sng" dirty="0" smtClean="0">
              <a:solidFill>
                <a:schemeClr val="accent1"/>
              </a:solidFill>
              <a:latin typeface="Times New Roman" pitchFamily="18" charset="0"/>
              <a:cs typeface="Times New Roman" pitchFamily="18" charset="0"/>
            </a:endParaRPr>
          </a:p>
        </p:txBody>
      </p:sp>
      <p:sp>
        <p:nvSpPr>
          <p:cNvPr id="57350" name="Rectangle 3"/>
          <p:cNvSpPr>
            <a:spLocks noGrp="1" noChangeArrowheads="1"/>
          </p:cNvSpPr>
          <p:nvPr>
            <p:ph type="body" idx="1"/>
          </p:nvPr>
        </p:nvSpPr>
        <p:spPr>
          <a:xfrm>
            <a:off x="228600" y="1693863"/>
            <a:ext cx="8763000" cy="5029200"/>
          </a:xfrm>
        </p:spPr>
        <p:txBody>
          <a:bodyPr/>
          <a:lstStyle/>
          <a:p>
            <a:pPr>
              <a:buFontTx/>
              <a:buNone/>
              <a:tabLst>
                <a:tab pos="3309938" algn="l"/>
              </a:tabLst>
            </a:pPr>
            <a:r>
              <a:rPr lang="en-US" altLang="x-none" sz="1800" dirty="0" smtClean="0">
                <a:solidFill>
                  <a:schemeClr val="tx1"/>
                </a:solidFill>
                <a:latin typeface="Times New Roman" pitchFamily="18" charset="0"/>
                <a:cs typeface="Times New Roman" pitchFamily="18" charset="0"/>
              </a:rPr>
              <a:t>		</a:t>
            </a:r>
          </a:p>
          <a:p>
            <a:pPr>
              <a:buFontTx/>
              <a:buNone/>
              <a:tabLst>
                <a:tab pos="3309938" algn="l"/>
              </a:tabLst>
            </a:pPr>
            <a:r>
              <a:rPr lang="en-US" altLang="x-none" sz="2800" dirty="0" smtClean="0">
                <a:solidFill>
                  <a:schemeClr val="tx1"/>
                </a:solidFill>
                <a:latin typeface="Times New Roman" pitchFamily="18" charset="0"/>
                <a:cs typeface="Times New Roman" pitchFamily="18" charset="0"/>
              </a:rPr>
              <a:t>	“F.B.I. Says the Military Had Bogus Computer Gear”</a:t>
            </a:r>
            <a:endParaRPr lang="en-US" altLang="x-none" sz="2000" dirty="0" smtClean="0">
              <a:solidFill>
                <a:schemeClr val="tx1"/>
              </a:solidFill>
              <a:latin typeface="Times New Roman" pitchFamily="18" charset="0"/>
              <a:cs typeface="Times New Roman" pitchFamily="18" charset="0"/>
            </a:endParaRPr>
          </a:p>
          <a:p>
            <a:pPr>
              <a:tabLst>
                <a:tab pos="3309938" algn="l"/>
              </a:tabLst>
            </a:pPr>
            <a:endParaRPr lang="en-US" altLang="x-none" sz="2000" dirty="0" smtClean="0">
              <a:solidFill>
                <a:schemeClr val="tx1"/>
              </a:solidFill>
              <a:latin typeface="Times New Roman" pitchFamily="18" charset="0"/>
              <a:cs typeface="Times New Roman" pitchFamily="18" charset="0"/>
            </a:endParaRPr>
          </a:p>
          <a:p>
            <a:pPr>
              <a:buFontTx/>
              <a:buNone/>
              <a:tabLst>
                <a:tab pos="3309938" algn="l"/>
              </a:tabLst>
            </a:pPr>
            <a:r>
              <a:rPr lang="en-US" altLang="x-none" sz="1800" dirty="0" smtClean="0">
                <a:solidFill>
                  <a:schemeClr val="tx1"/>
                </a:solidFill>
                <a:latin typeface="Times New Roman" pitchFamily="18" charset="0"/>
                <a:cs typeface="Times New Roman" pitchFamily="18" charset="0"/>
              </a:rPr>
              <a:t>		</a:t>
            </a:r>
          </a:p>
          <a:p>
            <a:pPr>
              <a:buFontTx/>
              <a:buNone/>
              <a:tabLst>
                <a:tab pos="3309938" algn="l"/>
              </a:tabLst>
            </a:pPr>
            <a:r>
              <a:rPr lang="en-US" altLang="x-none" sz="2800" dirty="0" smtClean="0">
                <a:solidFill>
                  <a:schemeClr val="tx1"/>
                </a:solidFill>
                <a:latin typeface="Times New Roman" pitchFamily="18" charset="0"/>
                <a:cs typeface="Times New Roman" pitchFamily="18" charset="0"/>
              </a:rPr>
              <a:t>	“Chinese counterfeit chips causing military hardware crashes”</a:t>
            </a:r>
            <a:endParaRPr lang="en-US" altLang="x-none" sz="2000" dirty="0" smtClean="0">
              <a:solidFill>
                <a:schemeClr val="tx1"/>
              </a:solidFill>
              <a:latin typeface="Times New Roman" pitchFamily="18" charset="0"/>
              <a:cs typeface="Times New Roman" pitchFamily="18" charset="0"/>
            </a:endParaRPr>
          </a:p>
          <a:p>
            <a:pPr>
              <a:tabLst>
                <a:tab pos="3309938" algn="l"/>
              </a:tabLst>
            </a:pPr>
            <a:endParaRPr lang="en-US" altLang="x-none" sz="2000" dirty="0" smtClean="0">
              <a:solidFill>
                <a:schemeClr val="tx1"/>
              </a:solidFill>
              <a:latin typeface="Times New Roman" pitchFamily="18" charset="0"/>
              <a:cs typeface="Times New Roman" pitchFamily="18" charset="0"/>
            </a:endParaRPr>
          </a:p>
          <a:p>
            <a:pPr>
              <a:buFontTx/>
              <a:buNone/>
              <a:tabLst>
                <a:tab pos="3309938" algn="l"/>
              </a:tabLst>
            </a:pPr>
            <a:r>
              <a:rPr lang="en-US" altLang="x-none" sz="1800" dirty="0" smtClean="0">
                <a:solidFill>
                  <a:schemeClr val="tx1"/>
                </a:solidFill>
                <a:latin typeface="Times New Roman" pitchFamily="18" charset="0"/>
                <a:cs typeface="Times New Roman" pitchFamily="18" charset="0"/>
              </a:rPr>
              <a:t>		</a:t>
            </a:r>
          </a:p>
          <a:p>
            <a:pPr>
              <a:buFontTx/>
              <a:buNone/>
              <a:tabLst>
                <a:tab pos="3309938" algn="l"/>
              </a:tabLst>
            </a:pPr>
            <a:r>
              <a:rPr lang="en-US" altLang="x-none" sz="2800" dirty="0" smtClean="0">
                <a:solidFill>
                  <a:schemeClr val="tx1"/>
                </a:solidFill>
                <a:latin typeface="Times New Roman" pitchFamily="18" charset="0"/>
                <a:cs typeface="Times New Roman" pitchFamily="18" charset="0"/>
              </a:rPr>
              <a:t>	“</a:t>
            </a:r>
            <a:r>
              <a:rPr lang="en-US" altLang="x-none" sz="2800" dirty="0" smtClean="0">
                <a:latin typeface="Times New Roman" pitchFamily="18" charset="0"/>
                <a:cs typeface="Times New Roman" pitchFamily="18" charset="0"/>
              </a:rPr>
              <a:t>A Saudi man was sentenced </a:t>
            </a:r>
            <a:r>
              <a:rPr lang="en-US" altLang="x-none" sz="1400" dirty="0" smtClean="0">
                <a:latin typeface="Times New Roman" pitchFamily="18" charset="0"/>
                <a:cs typeface="Times New Roman" pitchFamily="18" charset="0"/>
              </a:rPr>
              <a:t>[…]</a:t>
            </a:r>
            <a:r>
              <a:rPr lang="en-US" altLang="x-none" sz="2800" dirty="0" smtClean="0">
                <a:latin typeface="Times New Roman" pitchFamily="18" charset="0"/>
                <a:cs typeface="Times New Roman" pitchFamily="18" charset="0"/>
              </a:rPr>
              <a:t> to four years in prison for selling counterfeit computer parts to the Marine Corps for use in Iraq and Afghanistan.”</a:t>
            </a:r>
            <a:endParaRPr lang="en-US" altLang="x-none" sz="2800" dirty="0" smtClean="0">
              <a:solidFill>
                <a:schemeClr val="tx1"/>
              </a:solidFill>
              <a:latin typeface="Times New Roman" pitchFamily="18" charset="0"/>
              <a:cs typeface="Times New Roman" pitchFamily="18" charset="0"/>
            </a:endParaRPr>
          </a:p>
          <a:p>
            <a:pPr>
              <a:tabLst>
                <a:tab pos="3309938" algn="l"/>
              </a:tabLst>
            </a:pPr>
            <a:endParaRPr lang="en-US" altLang="x-none" sz="2800" dirty="0" smtClean="0">
              <a:latin typeface="Times New Roman" pitchFamily="18" charset="0"/>
              <a:cs typeface="Times New Roman" pitchFamily="18" charset="0"/>
            </a:endParaRPr>
          </a:p>
        </p:txBody>
      </p:sp>
      <p:pic>
        <p:nvPicPr>
          <p:cNvPr id="57351" name="Picture 4" descr="nyt-lo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4533900"/>
            <a:ext cx="302418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5" descr="nyt-lo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1676400"/>
            <a:ext cx="29527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6" descr="arstechnica-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878137"/>
            <a:ext cx="15843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990600"/>
            <a:ext cx="8763938" cy="458587"/>
          </a:xfrm>
          <a:prstGeom prst="rect">
            <a:avLst/>
          </a:prstGeom>
          <a:noFill/>
        </p:spPr>
        <p:txBody>
          <a:bodyPr wrap="none" rtlCol="0">
            <a:spAutoFit/>
          </a:bodyPr>
          <a:lstStyle/>
          <a:p>
            <a:pPr algn="l"/>
            <a:r>
              <a:rPr lang="en-US" dirty="0" smtClean="0">
                <a:solidFill>
                  <a:schemeClr val="tx1"/>
                </a:solidFill>
              </a:rPr>
              <a:t>Can you trust the hardware and software you bought?</a:t>
            </a:r>
            <a:endParaRPr lang="en-US" dirty="0">
              <a:solidFill>
                <a:schemeClr val="tx1"/>
              </a:solidFill>
            </a:endParaRPr>
          </a:p>
        </p:txBody>
      </p:sp>
    </p:spTree>
    <p:extLst>
      <p:ext uri="{BB962C8B-B14F-4D97-AF65-F5344CB8AC3E}">
        <p14:creationId xmlns:p14="http://schemas.microsoft.com/office/powerpoint/2010/main" val="1384131907"/>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x-none" dirty="0" smtClean="0"/>
              <a:t>Supply chain for the F-35 Joint Strike Fighter</a:t>
            </a:r>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white">
          <a:xfrm>
            <a:off x="1357313" y="1214438"/>
            <a:ext cx="62865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6324" name="32-Point Star 5"/>
          <p:cNvSpPr>
            <a:spLocks noChangeArrowheads="1"/>
          </p:cNvSpPr>
          <p:nvPr/>
        </p:nvSpPr>
        <p:spPr bwMode="auto">
          <a:xfrm rot="-6153929">
            <a:off x="1499394" y="4058444"/>
            <a:ext cx="2071688" cy="2000250"/>
          </a:xfrm>
          <a:prstGeom prst="star32">
            <a:avLst>
              <a:gd name="adj" fmla="val 38949"/>
            </a:avLst>
          </a:prstGeom>
          <a:solidFill>
            <a:srgbClr val="FFFFFF"/>
          </a:solidFill>
          <a:ln w="9525" algn="ctr">
            <a:solidFill>
              <a:schemeClr val="tx1"/>
            </a:solidFill>
            <a:round/>
            <a:headEnd/>
            <a:tailEnd/>
          </a:ln>
        </p:spPr>
        <p:txBody>
          <a:bodyPr vert="eaVert" wrap="none" anchor="ctr"/>
          <a:lstStyle/>
          <a:p>
            <a:r>
              <a:rPr lang="en-US" altLang="x-none" dirty="0"/>
              <a:t>73 chips</a:t>
            </a:r>
          </a:p>
        </p:txBody>
      </p:sp>
      <p:sp>
        <p:nvSpPr>
          <p:cNvPr id="56325" name="32-Point Star 6"/>
          <p:cNvSpPr>
            <a:spLocks noChangeArrowheads="1"/>
          </p:cNvSpPr>
          <p:nvPr/>
        </p:nvSpPr>
        <p:spPr bwMode="auto">
          <a:xfrm rot="-4321069">
            <a:off x="5450681" y="4063207"/>
            <a:ext cx="2071687" cy="2000250"/>
          </a:xfrm>
          <a:prstGeom prst="star32">
            <a:avLst>
              <a:gd name="adj" fmla="val 38949"/>
            </a:avLst>
          </a:prstGeom>
          <a:solidFill>
            <a:srgbClr val="FFFFFF"/>
          </a:solidFill>
          <a:ln w="9525" algn="ctr">
            <a:solidFill>
              <a:schemeClr val="tx1"/>
            </a:solidFill>
            <a:round/>
            <a:headEnd/>
            <a:tailEnd/>
          </a:ln>
        </p:spPr>
        <p:txBody>
          <a:bodyPr vert="eaVert" wrap="none" anchor="ctr"/>
          <a:lstStyle/>
          <a:p>
            <a:r>
              <a:rPr lang="en-US" altLang="x-none" dirty="0" smtClean="0"/>
              <a:t>Made in </a:t>
            </a:r>
            <a:br>
              <a:rPr lang="en-US" altLang="x-none" dirty="0" smtClean="0"/>
            </a:br>
            <a:r>
              <a:rPr lang="en-US" altLang="x-none" dirty="0" smtClean="0"/>
              <a:t>the USA</a:t>
            </a:r>
            <a:endParaRPr lang="en-US" altLang="x-none" dirty="0"/>
          </a:p>
        </p:txBody>
      </p:sp>
      <p:sp>
        <p:nvSpPr>
          <p:cNvPr id="7" name="32-Point Star 6"/>
          <p:cNvSpPr>
            <a:spLocks noChangeArrowheads="1"/>
          </p:cNvSpPr>
          <p:nvPr/>
        </p:nvSpPr>
        <p:spPr bwMode="auto">
          <a:xfrm rot="-4321069">
            <a:off x="5450680" y="4063206"/>
            <a:ext cx="2071687" cy="2000250"/>
          </a:xfrm>
          <a:prstGeom prst="star32">
            <a:avLst>
              <a:gd name="adj" fmla="val 38949"/>
            </a:avLst>
          </a:prstGeom>
          <a:solidFill>
            <a:srgbClr val="FFFFFF"/>
          </a:solidFill>
          <a:ln w="9525" algn="ctr">
            <a:solidFill>
              <a:schemeClr val="tx1"/>
            </a:solidFill>
            <a:round/>
            <a:headEnd/>
            <a:tailEnd/>
          </a:ln>
        </p:spPr>
        <p:txBody>
          <a:bodyPr vert="eaVert" wrap="none" anchor="ctr"/>
          <a:lstStyle/>
          <a:p>
            <a:r>
              <a:rPr lang="en-US" altLang="x-none" smtClean="0"/>
              <a:t>Made</a:t>
            </a:r>
            <a:br>
              <a:rPr lang="en-US" altLang="x-none" smtClean="0"/>
            </a:br>
            <a:r>
              <a:rPr lang="en-US" altLang="x-none" smtClean="0"/>
              <a:t>by </a:t>
            </a:r>
            <a:r>
              <a:rPr lang="en-US" altLang="x-none" dirty="0" smtClean="0"/>
              <a:t>the</a:t>
            </a:r>
            <a:br>
              <a:rPr lang="en-US" altLang="x-none" dirty="0" smtClean="0"/>
            </a:br>
            <a:r>
              <a:rPr lang="en-US" altLang="x-none" dirty="0" smtClean="0"/>
              <a:t>cheapest</a:t>
            </a:r>
            <a:br>
              <a:rPr lang="en-US" altLang="x-none" dirty="0" smtClean="0"/>
            </a:br>
            <a:r>
              <a:rPr lang="en-US" altLang="x-none" dirty="0" smtClean="0"/>
              <a:t>bidder</a:t>
            </a:r>
            <a:endParaRPr lang="en-US" altLang="x-none" dirty="0"/>
          </a:p>
        </p:txBody>
      </p:sp>
    </p:spTree>
    <p:extLst>
      <p:ext uri="{BB962C8B-B14F-4D97-AF65-F5344CB8AC3E}">
        <p14:creationId xmlns:p14="http://schemas.microsoft.com/office/powerpoint/2010/main" val="28911921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anim calcmode="lin" valueType="num">
                                      <p:cBhvr>
                                        <p:cTn id="7" dur="1000" fill="hold"/>
                                        <p:tgtEl>
                                          <p:spTgt spid="56324"/>
                                        </p:tgtEl>
                                        <p:attrNameLst>
                                          <p:attrName>ppt_w</p:attrName>
                                        </p:attrNameLst>
                                      </p:cBhvr>
                                      <p:tavLst>
                                        <p:tav tm="0">
                                          <p:val>
                                            <p:fltVal val="0"/>
                                          </p:val>
                                        </p:tav>
                                        <p:tav tm="100000">
                                          <p:val>
                                            <p:strVal val="#ppt_w"/>
                                          </p:val>
                                        </p:tav>
                                      </p:tavLst>
                                    </p:anim>
                                    <p:anim calcmode="lin" valueType="num">
                                      <p:cBhvr>
                                        <p:cTn id="8" dur="1000" fill="hold"/>
                                        <p:tgtEl>
                                          <p:spTgt spid="56324"/>
                                        </p:tgtEl>
                                        <p:attrNameLst>
                                          <p:attrName>ppt_h</p:attrName>
                                        </p:attrNameLst>
                                      </p:cBhvr>
                                      <p:tavLst>
                                        <p:tav tm="0">
                                          <p:val>
                                            <p:fltVal val="0"/>
                                          </p:val>
                                        </p:tav>
                                        <p:tav tm="100000">
                                          <p:val>
                                            <p:strVal val="#ppt_h"/>
                                          </p:val>
                                        </p:tav>
                                      </p:tavLst>
                                    </p:anim>
                                    <p:anim calcmode="lin" valueType="num">
                                      <p:cBhvr>
                                        <p:cTn id="9" dur="1000" fill="hold"/>
                                        <p:tgtEl>
                                          <p:spTgt spid="56324"/>
                                        </p:tgtEl>
                                        <p:attrNameLst>
                                          <p:attrName>style.rotation</p:attrName>
                                        </p:attrNameLst>
                                      </p:cBhvr>
                                      <p:tavLst>
                                        <p:tav tm="0">
                                          <p:val>
                                            <p:fltVal val="90"/>
                                          </p:val>
                                        </p:tav>
                                        <p:tav tm="100000">
                                          <p:val>
                                            <p:fltVal val="0"/>
                                          </p:val>
                                        </p:tav>
                                      </p:tavLst>
                                    </p:anim>
                                    <p:animEffect transition="in" filter="fade">
                                      <p:cBhvr>
                                        <p:cTn id="10" dur="1000"/>
                                        <p:tgtEl>
                                          <p:spTgt spid="563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6325"/>
                                        </p:tgtEl>
                                        <p:attrNameLst>
                                          <p:attrName>style.visibility</p:attrName>
                                        </p:attrNameLst>
                                      </p:cBhvr>
                                      <p:to>
                                        <p:strVal val="visible"/>
                                      </p:to>
                                    </p:set>
                                    <p:anim calcmode="lin" valueType="num">
                                      <p:cBhvr>
                                        <p:cTn id="15" dur="1000" fill="hold"/>
                                        <p:tgtEl>
                                          <p:spTgt spid="56325"/>
                                        </p:tgtEl>
                                        <p:attrNameLst>
                                          <p:attrName>ppt_w</p:attrName>
                                        </p:attrNameLst>
                                      </p:cBhvr>
                                      <p:tavLst>
                                        <p:tav tm="0">
                                          <p:val>
                                            <p:fltVal val="0"/>
                                          </p:val>
                                        </p:tav>
                                        <p:tav tm="100000">
                                          <p:val>
                                            <p:strVal val="#ppt_w"/>
                                          </p:val>
                                        </p:tav>
                                      </p:tavLst>
                                    </p:anim>
                                    <p:anim calcmode="lin" valueType="num">
                                      <p:cBhvr>
                                        <p:cTn id="16" dur="1000" fill="hold"/>
                                        <p:tgtEl>
                                          <p:spTgt spid="56325"/>
                                        </p:tgtEl>
                                        <p:attrNameLst>
                                          <p:attrName>ppt_h</p:attrName>
                                        </p:attrNameLst>
                                      </p:cBhvr>
                                      <p:tavLst>
                                        <p:tav tm="0">
                                          <p:val>
                                            <p:fltVal val="0"/>
                                          </p:val>
                                        </p:tav>
                                        <p:tav tm="100000">
                                          <p:val>
                                            <p:strVal val="#ppt_h"/>
                                          </p:val>
                                        </p:tav>
                                      </p:tavLst>
                                    </p:anim>
                                    <p:anim calcmode="lin" valueType="num">
                                      <p:cBhvr>
                                        <p:cTn id="17" dur="1000" fill="hold"/>
                                        <p:tgtEl>
                                          <p:spTgt spid="56325"/>
                                        </p:tgtEl>
                                        <p:attrNameLst>
                                          <p:attrName>style.rotation</p:attrName>
                                        </p:attrNameLst>
                                      </p:cBhvr>
                                      <p:tavLst>
                                        <p:tav tm="0">
                                          <p:val>
                                            <p:fltVal val="90"/>
                                          </p:val>
                                        </p:tav>
                                        <p:tav tm="100000">
                                          <p:val>
                                            <p:fltVal val="0"/>
                                          </p:val>
                                        </p:tav>
                                      </p:tavLst>
                                    </p:anim>
                                    <p:animEffect transition="in" filter="fade">
                                      <p:cBhvr>
                                        <p:cTn id="18" dur="1000"/>
                                        <p:tgtEl>
                                          <p:spTgt spid="5632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P spid="5632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3014133"/>
            <a:ext cx="7772400" cy="1470025"/>
          </a:xfrm>
        </p:spPr>
        <p:txBody>
          <a:bodyPr/>
          <a:lstStyle/>
          <a:p>
            <a:r>
              <a:rPr lang="en-US" dirty="0" smtClean="0"/>
              <a:t>SNARK motivation 3:</a:t>
            </a:r>
            <a:br>
              <a:rPr lang="en-US" dirty="0" smtClean="0"/>
            </a:br>
            <a:r>
              <a:rPr lang="en-US" dirty="0" smtClean="0"/>
              <a:t>Privacy for Bitcoin</a:t>
            </a:r>
            <a:br>
              <a:rPr lang="en-US" dirty="0" smtClean="0"/>
            </a:br>
            <a:endParaRPr lang="en-US" dirty="0"/>
          </a:p>
        </p:txBody>
      </p:sp>
      <p:sp>
        <p:nvSpPr>
          <p:cNvPr id="8" name="Subtitle 7"/>
          <p:cNvSpPr>
            <a:spLocks noGrp="1"/>
          </p:cNvSpPr>
          <p:nvPr>
            <p:ph type="subTitle" idx="1"/>
          </p:nvPr>
        </p:nvSpPr>
        <p:spPr>
          <a:xfrm>
            <a:off x="1371600" y="4330700"/>
            <a:ext cx="6400800" cy="1752600"/>
          </a:xfrm>
        </p:spPr>
        <p:txBody>
          <a:bodyPr/>
          <a:lstStyle/>
          <a:p>
            <a:r>
              <a:rPr lang="en-US" sz="2400" i="1" dirty="0" err="1" smtClean="0">
                <a:solidFill>
                  <a:srgbClr val="A42700"/>
                </a:solidFill>
                <a:ea typeface="+mj-ea"/>
                <a:cs typeface="+mj-cs"/>
              </a:rPr>
              <a:t>Zerocash</a:t>
            </a:r>
            <a:r>
              <a:rPr lang="en-US" sz="2400" i="1" dirty="0" smtClean="0">
                <a:solidFill>
                  <a:srgbClr val="A42700"/>
                </a:solidFill>
                <a:ea typeface="+mj-ea"/>
                <a:cs typeface="+mj-cs"/>
              </a:rPr>
              <a:t/>
            </a:r>
            <a:br>
              <a:rPr lang="en-US" sz="2400" i="1" dirty="0" smtClean="0">
                <a:solidFill>
                  <a:srgbClr val="A42700"/>
                </a:solidFill>
                <a:ea typeface="+mj-ea"/>
                <a:cs typeface="+mj-cs"/>
              </a:rPr>
            </a:br>
            <a:r>
              <a:rPr lang="en-US" sz="2400" dirty="0" smtClean="0">
                <a:solidFill>
                  <a:schemeClr val="tx1"/>
                </a:solidFill>
                <a:latin typeface="Courier New" panose="02070309020205020404" pitchFamily="49" charset="0"/>
                <a:cs typeface="Courier New" panose="02070309020205020404" pitchFamily="49" charset="0"/>
              </a:rPr>
              <a:t>zerocash-project.org</a:t>
            </a:r>
            <a:endParaRPr lang="en-US" sz="2400" i="1" dirty="0" smtClean="0">
              <a:solidFill>
                <a:srgbClr val="A42700"/>
              </a:solidFill>
              <a:ea typeface="+mj-ea"/>
              <a:cs typeface="+mj-cs"/>
            </a:endParaRPr>
          </a:p>
          <a:p>
            <a:r>
              <a:rPr lang="en-US" sz="1800" dirty="0" smtClean="0">
                <a:solidFill>
                  <a:srgbClr val="A42700"/>
                </a:solidFill>
                <a:ea typeface="+mj-ea"/>
                <a:cs typeface="+mj-cs"/>
              </a:rPr>
              <a:t>[</a:t>
            </a:r>
            <a:r>
              <a:rPr lang="it-IT" sz="1800" dirty="0">
                <a:solidFill>
                  <a:srgbClr val="A42700"/>
                </a:solidFill>
                <a:ea typeface="+mj-ea"/>
                <a:cs typeface="+mj-cs"/>
              </a:rPr>
              <a:t>Ben-Sasson Chiesa Garman Gree Miers Tromer Virza 2014]</a:t>
            </a:r>
            <a:br>
              <a:rPr lang="it-IT" sz="1800" dirty="0">
                <a:solidFill>
                  <a:srgbClr val="A42700"/>
                </a:solidFill>
                <a:ea typeface="+mj-ea"/>
                <a:cs typeface="+mj-cs"/>
              </a:rPr>
            </a:br>
            <a:endParaRPr lang="en-US" dirty="0"/>
          </a:p>
        </p:txBody>
      </p:sp>
      <p:sp>
        <p:nvSpPr>
          <p:cNvPr id="9" name="Text Placeholder 8"/>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825240114"/>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7.8"/>
</p:tagLst>
</file>

<file path=ppt/tags/tag2.xml><?xml version="1.0" encoding="utf-8"?>
<p:tagLst xmlns:a="http://schemas.openxmlformats.org/drawingml/2006/main" xmlns:r="http://schemas.openxmlformats.org/officeDocument/2006/relationships" xmlns:p="http://schemas.openxmlformats.org/presentationml/2006/main">
  <p:tag name="TIMING" val="|47.9"/>
</p:tagLst>
</file>

<file path=ppt/tags/tag3.xml><?xml version="1.0" encoding="utf-8"?>
<p:tagLst xmlns:a="http://schemas.openxmlformats.org/drawingml/2006/main" xmlns:r="http://schemas.openxmlformats.org/officeDocument/2006/relationships" xmlns:p="http://schemas.openxmlformats.org/presentationml/2006/main">
  <p:tag name="TIMING" val="|4.7|5.7|28|12.5|6.6"/>
</p:tagLst>
</file>

<file path=ppt/tags/tag4.xml><?xml version="1.0" encoding="utf-8"?>
<p:tagLst xmlns:a="http://schemas.openxmlformats.org/drawingml/2006/main" xmlns:r="http://schemas.openxmlformats.org/officeDocument/2006/relationships" xmlns:p="http://schemas.openxmlformats.org/presentationml/2006/main">
  <p:tag name="TIMING" val="|29.3|6.4|0.6|7.5"/>
</p:tagLst>
</file>

<file path=ppt/tags/tag5.xml><?xml version="1.0" encoding="utf-8"?>
<p:tagLst xmlns:a="http://schemas.openxmlformats.org/drawingml/2006/main" xmlns:r="http://schemas.openxmlformats.org/officeDocument/2006/relationships" xmlns:p="http://schemas.openxmlformats.org/presentationml/2006/main">
  <p:tag name="TIMING" val="|24.3|15.4"/>
</p:tagLst>
</file>

<file path=ppt/tags/tag6.xml><?xml version="1.0" encoding="utf-8"?>
<p:tagLst xmlns:a="http://schemas.openxmlformats.org/drawingml/2006/main" xmlns:r="http://schemas.openxmlformats.org/officeDocument/2006/relationships" xmlns:p="http://schemas.openxmlformats.org/presentationml/2006/main">
  <p:tag name="TIMING" val="|4.7|9.2|5.2|3.5"/>
</p:tagLst>
</file>

<file path=ppt/theme/theme1.xml><?xml version="1.0" encoding="utf-8"?>
<a:theme xmlns:a="http://schemas.openxmlformats.org/drawingml/2006/main" name="GrayGrad">
  <a:themeElements>
    <a:clrScheme name="">
      <a:dk1>
        <a:srgbClr val="000000"/>
      </a:dk1>
      <a:lt1>
        <a:srgbClr val="B2B2B2"/>
      </a:lt1>
      <a:dk2>
        <a:srgbClr val="FFFFFF"/>
      </a:dk2>
      <a:lt2>
        <a:srgbClr val="969696"/>
      </a:lt2>
      <a:accent1>
        <a:srgbClr val="2D5DAD"/>
      </a:accent1>
      <a:accent2>
        <a:srgbClr val="FF0000"/>
      </a:accent2>
      <a:accent3>
        <a:srgbClr val="D5D5D5"/>
      </a:accent3>
      <a:accent4>
        <a:srgbClr val="000000"/>
      </a:accent4>
      <a:accent5>
        <a:srgbClr val="ADB6D3"/>
      </a:accent5>
      <a:accent6>
        <a:srgbClr val="E70000"/>
      </a:accent6>
      <a:hlink>
        <a:srgbClr val="FF6600"/>
      </a:hlink>
      <a:folHlink>
        <a:srgbClr val="FFCC00"/>
      </a:folHlink>
    </a:clrScheme>
    <a:fontScheme name="RSA2006ConferenceTemplate1">
      <a:majorFont>
        <a:latin typeface="Arial"/>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sz="2800" b="0" i="0" u="none" strike="noStrike" cap="none" normalizeH="0" baseline="0" dirty="0" smtClean="0">
            <a:ln>
              <a:noFill/>
            </a:ln>
            <a:solidFill>
              <a:srgbClr val="A42700"/>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2800" b="0" i="0" u="none" strike="noStrike" cap="none" normalizeH="0" baseline="0" smtClean="0">
            <a:ln>
              <a:noFill/>
            </a:ln>
            <a:solidFill>
              <a:srgbClr val="A42700"/>
            </a:solidFill>
            <a:effectLst/>
            <a:latin typeface="Arial" charset="0"/>
          </a:defRPr>
        </a:defPPr>
      </a:lstStyle>
    </a:lnDef>
  </a:objectDefaults>
  <a:extraClrSchemeLst>
    <a:extraClrScheme>
      <a:clrScheme name="RSA2006ConferenceTemplate1 1">
        <a:dk1>
          <a:srgbClr val="000000"/>
        </a:dk1>
        <a:lt1>
          <a:srgbClr val="FFFFFF"/>
        </a:lt1>
        <a:dk2>
          <a:srgbClr val="000000"/>
        </a:dk2>
        <a:lt2>
          <a:srgbClr val="969696"/>
        </a:lt2>
        <a:accent1>
          <a:srgbClr val="6666FF"/>
        </a:accent1>
        <a:accent2>
          <a:srgbClr val="000099"/>
        </a:accent2>
        <a:accent3>
          <a:srgbClr val="FFFFFF"/>
        </a:accent3>
        <a:accent4>
          <a:srgbClr val="000000"/>
        </a:accent4>
        <a:accent5>
          <a:srgbClr val="B8B8FF"/>
        </a:accent5>
        <a:accent6>
          <a:srgbClr val="00008A"/>
        </a:accent6>
        <a:hlink>
          <a:srgbClr val="808080"/>
        </a:hlink>
        <a:folHlink>
          <a:srgbClr val="1C1C1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GrayGrad</Template>
  <TotalTime>10420</TotalTime>
  <Words>3816</Words>
  <Application>Microsoft Office PowerPoint</Application>
  <PresentationFormat>On-screen Show (4:3)</PresentationFormat>
  <Paragraphs>1332</Paragraphs>
  <Slides>68</Slides>
  <Notes>36</Notes>
  <HiddenSlides>6</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68</vt:i4>
      </vt:variant>
    </vt:vector>
  </HeadingPairs>
  <TitlesOfParts>
    <vt:vector size="82" baseType="lpstr">
      <vt:lpstr>Cambria Math</vt:lpstr>
      <vt:lpstr>ＭＳ Ｐゴシック</vt:lpstr>
      <vt:lpstr>Calibri</vt:lpstr>
      <vt:lpstr>Myriad Web</vt:lpstr>
      <vt:lpstr>Palatino Linotype</vt:lpstr>
      <vt:lpstr>Times New Roman</vt:lpstr>
      <vt:lpstr>Courier New</vt:lpstr>
      <vt:lpstr>Arial</vt:lpstr>
      <vt:lpstr>Stencil</vt:lpstr>
      <vt:lpstr>Wingdings</vt:lpstr>
      <vt:lpstr>cmr12</vt:lpstr>
      <vt:lpstr>Segoe</vt:lpstr>
      <vt:lpstr>Symbol</vt:lpstr>
      <vt:lpstr>GrayGrad</vt:lpstr>
      <vt:lpstr>Information Security – Theory vs. Reality   0368-4474-01, Winter 2015-2016  Lecture 12: Verified computation and its applications, course conclusion</vt:lpstr>
      <vt:lpstr>Verified computation using computational proofs</vt:lpstr>
      <vt:lpstr>Motivation 1: cloud computing</vt:lpstr>
      <vt:lpstr>Integrity of data: digital signatures / message authentication codes</vt:lpstr>
      <vt:lpstr>SNARKs for Clouds</vt:lpstr>
      <vt:lpstr>SNARK motivation 2: IT supply chain</vt:lpstr>
      <vt:lpstr>IT supply chain threats</vt:lpstr>
      <vt:lpstr>Supply chain for the F-35 Joint Strike Fighter</vt:lpstr>
      <vt:lpstr>SNARK motivation 3: Privacy for Bitcoin </vt:lpstr>
      <vt:lpstr>Bitcoin’s privacy problem</vt:lpstr>
      <vt:lpstr>Bitcoin’s privacy problem</vt:lpstr>
      <vt:lpstr>Bitcoin’s privacy problem (cont.)</vt:lpstr>
      <vt:lpstr>Zerocash: divisible anonymous payments</vt:lpstr>
      <vt:lpstr>More about Zerocash</vt:lpstr>
      <vt:lpstr>Zerocash: in proofs we trust</vt:lpstr>
      <vt:lpstr>Requisite proof properties</vt:lpstr>
      <vt:lpstr>PowerPoint Presentation</vt:lpstr>
      <vt:lpstr>Basic anonymous e-cash  (#1)</vt:lpstr>
      <vt:lpstr>Basic anonymous e-cash (#2) [Sander Ta-Shma 1999]</vt:lpstr>
      <vt:lpstr>Basic anonymous e-cash (#3)  [Sander Ta-Shma 1999]</vt:lpstr>
      <vt:lpstr>Basic anonymous e-cash – requisite proofs</vt:lpstr>
      <vt:lpstr>zkSNARK with great power comes great functionality</vt:lpstr>
      <vt:lpstr>Adding variable denomination (#4)</vt:lpstr>
      <vt:lpstr>Adding direct anonymous payments (#5)</vt:lpstr>
      <vt:lpstr>Sending direct anonymous payments</vt:lpstr>
      <vt:lpstr>Pouring Zerocash coins (#6)</vt:lpstr>
      <vt:lpstr>Pouring Zerocash coins</vt:lpstr>
      <vt:lpstr>Example of a Zerocash Pour transaction</vt:lpstr>
      <vt:lpstr>Decentralized Anonymous Payment (DAP) system</vt:lpstr>
      <vt:lpstr>Zerocash implementation</vt:lpstr>
      <vt:lpstr>Integration</vt:lpstr>
      <vt:lpstr>Trusted setup</vt:lpstr>
      <vt:lpstr>Other applications of zk-SNARK for Bitcoin</vt:lpstr>
      <vt:lpstr>Building SNARKs</vt:lpstr>
      <vt:lpstr>zkSNARK for NP: setting</vt:lpstr>
      <vt:lpstr>zkSNARK for NP: setting</vt:lpstr>
      <vt:lpstr>Preprocessing zkSNARK for NP: setting</vt:lpstr>
      <vt:lpstr>SNARK constructions for general NP statement</vt:lpstr>
      <vt:lpstr>Which SNARK?</vt:lpstr>
      <vt:lpstr>Preprocessing SNARKs for NP</vt:lpstr>
      <vt:lpstr>zkSNARK construction via QAP and Linear PCPs</vt:lpstr>
      <vt:lpstr>Computation ⇒ Arithmetic Circuit</vt:lpstr>
      <vt:lpstr>Arithmetic Circuit ⇒ R1CS (Rank-1 Quadratic System)  [GGPR13]</vt:lpstr>
      <vt:lpstr>Expressing gates as constraints:</vt:lpstr>
      <vt:lpstr>R1CS (Rank-1 Quadratic Constraint System) ⇒ QAP (Quadratic Arithmetic Program)       [GGPR13]</vt:lpstr>
      <vt:lpstr>R1CS ⇒ QAP (cont.)</vt:lpstr>
      <vt:lpstr>QAP ⇒ Linear PCP       [GGPR13] [BCIOP13] [BCGTV13]</vt:lpstr>
      <vt:lpstr>QAP ⇒ Linear PCP: the algorithms</vt:lpstr>
      <vt:lpstr>QAP ⇒ Linear PCP: adding ZK</vt:lpstr>
      <vt:lpstr>Linear PCP ⇒ SNARK      [BCIOP13]</vt:lpstr>
      <vt:lpstr>zkSNARK construction via QAP and Linear PCPs</vt:lpstr>
      <vt:lpstr>Full [PGHR13] protocol ([BCTV14USENIX] variant)</vt:lpstr>
      <vt:lpstr>[PGHR13] assumptions</vt:lpstr>
      <vt:lpstr>SNARKs for C: a peek under the hood</vt:lpstr>
      <vt:lpstr>zkSNARK backend implementations</vt:lpstr>
      <vt:lpstr>Example: libsnark backends</vt:lpstr>
      <vt:lpstr>SNARKs for C general programs</vt:lpstr>
      <vt:lpstr>Proof-Carrying Data</vt:lpstr>
      <vt:lpstr>Proof-Carrying Data (cont.)</vt:lpstr>
      <vt:lpstr>C-compliance</vt:lpstr>
      <vt:lpstr>Examples of C-compliance</vt:lpstr>
      <vt:lpstr>Goals</vt:lpstr>
      <vt:lpstr>Application: Correctness and integrity of IT supply chain</vt:lpstr>
      <vt:lpstr>Application: type safety  [Chong Tromer Vaughan]</vt:lpstr>
      <vt:lpstr>Vision</vt:lpstr>
      <vt:lpstr>SNARKs and Proof-Carrying Data: prospective applications</vt:lpstr>
      <vt:lpstr>Conclusion</vt:lpstr>
      <vt:lpstr>v</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Zerocash</dc:title>
  <dc:creator>Eran</dc:creator>
  <cp:lastModifiedBy>Eran</cp:lastModifiedBy>
  <cp:revision>461</cp:revision>
  <dcterms:created xsi:type="dcterms:W3CDTF">2014-05-17T09:23:16Z</dcterms:created>
  <dcterms:modified xsi:type="dcterms:W3CDTF">2016-01-17T18:17:42Z</dcterms:modified>
</cp:coreProperties>
</file>