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  <p:sldMasterId id="2147483656" r:id="rId2"/>
    <p:sldMasterId id="2147484200" r:id="rId3"/>
  </p:sldMasterIdLst>
  <p:notesMasterIdLst>
    <p:notesMasterId r:id="rId13"/>
  </p:notesMasterIdLst>
  <p:handoutMasterIdLst>
    <p:handoutMasterId r:id="rId14"/>
  </p:handoutMasterIdLst>
  <p:sldIdLst>
    <p:sldId id="365" r:id="rId4"/>
    <p:sldId id="622" r:id="rId5"/>
    <p:sldId id="639" r:id="rId6"/>
    <p:sldId id="640" r:id="rId7"/>
    <p:sldId id="641" r:id="rId8"/>
    <p:sldId id="642" r:id="rId9"/>
    <p:sldId id="643" r:id="rId10"/>
    <p:sldId id="644" r:id="rId11"/>
    <p:sldId id="630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66"/>
    <a:srgbClr val="967720"/>
    <a:srgbClr val="FFFFFF"/>
    <a:srgbClr val="9900CC"/>
    <a:srgbClr val="FFFF00"/>
    <a:srgbClr val="0033CC"/>
    <a:srgbClr val="FF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9" autoAdjust="0"/>
    <p:restoredTop sz="88543" autoAdjust="0"/>
  </p:normalViewPr>
  <p:slideViewPr>
    <p:cSldViewPr>
      <p:cViewPr varScale="1">
        <p:scale>
          <a:sx n="166" d="100"/>
          <a:sy n="166" d="100"/>
        </p:scale>
        <p:origin x="149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29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9" tIns="45615" rIns="91229" bIns="45615" numCol="1" anchor="t" anchorCtr="0" compatLnSpc="1">
            <a:prstTxWarp prst="textNoShape">
              <a:avLst/>
            </a:prstTxWarp>
          </a:bodyPr>
          <a:lstStyle>
            <a:lvl1pPr algn="l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9" tIns="45615" rIns="91229" bIns="45615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3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9" tIns="45615" rIns="91229" bIns="45615" numCol="1" anchor="b" anchorCtr="0" compatLnSpc="1">
            <a:prstTxWarp prst="textNoShape">
              <a:avLst/>
            </a:prstTxWarp>
          </a:bodyPr>
          <a:lstStyle>
            <a:lvl1pPr algn="l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3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9" tIns="45615" rIns="91229" bIns="45615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CA3CC83-73F9-47E4-BCB0-61C80A15CDCC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379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29" tIns="45615" rIns="91229" bIns="45615" numCol="1" anchor="t" anchorCtr="0" compatLnSpc="1">
            <a:prstTxWarp prst="textNoShape">
              <a:avLst/>
            </a:prstTxWarp>
          </a:bodyPr>
          <a:lstStyle>
            <a:lvl1pPr algn="l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29" tIns="45615" rIns="91229" bIns="45615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82625"/>
            <a:ext cx="4554538" cy="3416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55688" y="4410075"/>
            <a:ext cx="5029200" cy="4097338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29" tIns="45615" rIns="91229" bIns="45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2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1875"/>
            <a:ext cx="2971800" cy="455613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29" tIns="45615" rIns="91229" bIns="45615" numCol="1" anchor="b" anchorCtr="0" compatLnSpc="1">
            <a:prstTxWarp prst="textNoShape">
              <a:avLst/>
            </a:prstTxWarp>
          </a:bodyPr>
          <a:lstStyle>
            <a:lvl1pPr algn="l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51875"/>
            <a:ext cx="2971800" cy="455613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29" tIns="45615" rIns="91229" bIns="45615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63FF6D1-B022-4E5F-A6FA-905DD9DB9D4C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76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301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6037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8897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968375" indent="-492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29C883-C5AB-42CB-BEEF-C698B880924D}" type="slidenum">
              <a:rPr lang="he-IL" altLang="en-US" sz="1200" smtClean="0"/>
              <a:pPr>
                <a:spcBef>
                  <a:spcPct val="0"/>
                </a:spcBef>
              </a:pPr>
              <a:t>1</a:t>
            </a:fld>
            <a:endParaRPr lang="en-US" altLang="en-US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0413" cy="3427412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7613" cy="39925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80846" tIns="40424" rIns="80846" bIns="40424" anchor="ctr"/>
          <a:lstStyle/>
          <a:p>
            <a:pPr defTabSz="457200"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246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668888-4F9F-458A-9E9B-172F5A586576}" type="slidenum">
              <a:rPr lang="he-IL" altLang="en-US" sz="1200" smtClean="0"/>
              <a:pPr>
                <a:spcBef>
                  <a:spcPct val="0"/>
                </a:spcBef>
              </a:pPr>
              <a:t>2</a:t>
            </a:fld>
            <a:endParaRPr lang="en-US" altLang="en-US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0413" cy="3427412"/>
          </a:xfrm>
          <a:ln/>
        </p:spPr>
      </p:sp>
      <p:sp>
        <p:nvSpPr>
          <p:cNvPr id="27652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7613" cy="39925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80846" tIns="40424" rIns="80846" bIns="40424" anchor="ctr"/>
          <a:lstStyle/>
          <a:p>
            <a:pPr defTabSz="457200"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68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white">
          <a:xfrm rot="10800000">
            <a:off x="0" y="4581525"/>
            <a:ext cx="9144000" cy="227647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defRPr/>
            </a:pPr>
            <a:endParaRPr lang="en-US" altLang="en-US" smtClean="0"/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white">
          <a:xfrm>
            <a:off x="0" y="6553200"/>
            <a:ext cx="865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BAB9AA8C-5E57-4098-A319-C03AAAB59DF1}" type="slidenum">
              <a:rPr lang="he-IL" altLang="en-US" sz="1400" smtClean="0">
                <a:solidFill>
                  <a:srgbClr val="4D4D4D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smtClean="0">
              <a:solidFill>
                <a:srgbClr val="4D4D4D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white">
          <a:xfrm>
            <a:off x="0" y="0"/>
            <a:ext cx="9144000" cy="21336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defRPr/>
            </a:pPr>
            <a:endParaRPr lang="en-US" altLang="en-US" smtClean="0"/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75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7643883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093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-26988"/>
            <a:ext cx="2286000" cy="6275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26988"/>
            <a:ext cx="6705600" cy="6275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50815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19200"/>
            <a:ext cx="43053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219200"/>
            <a:ext cx="43053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810000"/>
            <a:ext cx="4305300" cy="2438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492540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3053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219200"/>
            <a:ext cx="43053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228600" y="3810000"/>
            <a:ext cx="87630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33920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white">
          <a:xfrm>
            <a:off x="0" y="6553200"/>
            <a:ext cx="865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B8118AB6-1AA7-40A6-ABB6-1B68E9083532}" type="slidenum">
              <a:rPr lang="he-IL" altLang="en-US" sz="1400" smtClean="0">
                <a:solidFill>
                  <a:schemeClr val="tx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white">
          <a:xfrm>
            <a:off x="0" y="6497638"/>
            <a:ext cx="9144000" cy="366712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B2B2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chemeClr val="accent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white">
          <a:xfrm rot="10800000">
            <a:off x="0" y="0"/>
            <a:ext cx="9144000" cy="36671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B2B2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chemeClr val="accent1"/>
              </a:solidFill>
            </a:endParaRPr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55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62827272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32741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884761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78901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50143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8366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96233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700961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6189879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5463539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62779"/>
      </p:ext>
    </p:extLst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-26988"/>
            <a:ext cx="2286000" cy="6275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26988"/>
            <a:ext cx="6705600" cy="6275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62680"/>
      </p:ext>
    </p:extLst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white">
          <a:xfrm rot="10800000">
            <a:off x="0" y="4581525"/>
            <a:ext cx="9144000" cy="227647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defRPr/>
            </a:pPr>
            <a:endParaRPr lang="en-US" altLang="en-US" smtClean="0"/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white">
          <a:xfrm>
            <a:off x="0" y="6553200"/>
            <a:ext cx="865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4C7D9E8C-9ED5-4973-86A4-6691010AA15A}" type="slidenum">
              <a:rPr lang="he-IL" altLang="en-US" sz="1400" smtClean="0">
                <a:solidFill>
                  <a:srgbClr val="4D4D4D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smtClean="0">
              <a:solidFill>
                <a:srgbClr val="4D4D4D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white">
          <a:xfrm>
            <a:off x="0" y="0"/>
            <a:ext cx="9144000" cy="21336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defRPr/>
            </a:pPr>
            <a:endParaRPr lang="en-US" altLang="en-US" smtClean="0"/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75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75925099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55302"/>
      </p:ext>
    </p:extLst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3276491"/>
      </p:ext>
    </p:extLst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38535"/>
      </p:ext>
    </p:extLst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65956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756273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42855"/>
      </p:ext>
    </p:extLst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9551896"/>
      </p:ext>
    </p:extLst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3558434"/>
      </p:ext>
    </p:extLst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7424372"/>
      </p:ext>
    </p:extLst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284590"/>
      </p:ext>
    </p:extLst>
  </p:cSld>
  <p:clrMapOvr>
    <a:masterClrMapping/>
  </p:clrMapOvr>
  <p:transition spd="slow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-26988"/>
            <a:ext cx="2286000" cy="6275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26988"/>
            <a:ext cx="6705600" cy="6275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60734"/>
      </p:ext>
    </p:extLst>
  </p:cSld>
  <p:clrMapOvr>
    <a:masterClrMapping/>
  </p:clrMapOvr>
  <p:transition spd="slow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19200"/>
            <a:ext cx="43053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219200"/>
            <a:ext cx="43053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810000"/>
            <a:ext cx="4305300" cy="2438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45777"/>
      </p:ext>
    </p:extLst>
  </p:cSld>
  <p:clrMapOvr>
    <a:masterClrMapping/>
  </p:clrMapOvr>
  <p:transition spd="slow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3053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219200"/>
            <a:ext cx="43053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228600" y="3810000"/>
            <a:ext cx="87630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2587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1422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4862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8063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0585926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21346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988680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7"/>
          <p:cNvSpPr>
            <a:spLocks noChangeArrowheads="1"/>
          </p:cNvSpPr>
          <p:nvPr userDrawn="1"/>
        </p:nvSpPr>
        <p:spPr bwMode="white">
          <a:xfrm>
            <a:off x="0" y="6497638"/>
            <a:ext cx="9144000" cy="366712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B2B2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chemeClr val="accent1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0" y="-26988"/>
            <a:ext cx="9144000" cy="838201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763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Text Box 55"/>
          <p:cNvSpPr txBox="1">
            <a:spLocks noChangeArrowheads="1"/>
          </p:cNvSpPr>
          <p:nvPr userDrawn="1"/>
        </p:nvSpPr>
        <p:spPr bwMode="white">
          <a:xfrm>
            <a:off x="0" y="6610350"/>
            <a:ext cx="865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BFDD5F28-A4F4-45DC-BB77-1A70F5C3855C}" type="slidenum">
              <a:rPr lang="he-IL" altLang="en-US" sz="1200" smtClean="0">
                <a:solidFill>
                  <a:srgbClr val="4D4D4D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200" smtClean="0">
              <a:solidFill>
                <a:srgbClr val="4D4D4D"/>
              </a:solidFill>
            </a:endParaRPr>
          </a:p>
        </p:txBody>
      </p:sp>
      <p:sp>
        <p:nvSpPr>
          <p:cNvPr id="1030" name="Rectangle 68"/>
          <p:cNvSpPr>
            <a:spLocks noChangeArrowheads="1"/>
          </p:cNvSpPr>
          <p:nvPr userDrawn="1"/>
        </p:nvSpPr>
        <p:spPr bwMode="white">
          <a:xfrm rot="10800000">
            <a:off x="0" y="765175"/>
            <a:ext cx="9150350" cy="36671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chemeClr val="accent1"/>
              </a:solidFill>
            </a:endParaRPr>
          </a:p>
        </p:txBody>
      </p:sp>
      <p:pic>
        <p:nvPicPr>
          <p:cNvPr id="1031" name="Picture 8" descr="logo_tau.gif"/>
          <p:cNvPicPr>
            <a:picLocks noChangeAspect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8" r="31374" b="20425"/>
          <a:stretch>
            <a:fillRect/>
          </a:stretch>
        </p:blipFill>
        <p:spPr bwMode="auto">
          <a:xfrm>
            <a:off x="8715375" y="6376988"/>
            <a:ext cx="428625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61" r:id="rId1"/>
    <p:sldLayoutId id="2147484415" r:id="rId2"/>
    <p:sldLayoutId id="2147484416" r:id="rId3"/>
    <p:sldLayoutId id="2147484417" r:id="rId4"/>
    <p:sldLayoutId id="2147484418" r:id="rId5"/>
    <p:sldLayoutId id="2147484419" r:id="rId6"/>
    <p:sldLayoutId id="2147484420" r:id="rId7"/>
    <p:sldLayoutId id="2147484421" r:id="rId8"/>
    <p:sldLayoutId id="2147484422" r:id="rId9"/>
    <p:sldLayoutId id="2147484423" r:id="rId10"/>
    <p:sldLayoutId id="2147484424" r:id="rId11"/>
    <p:sldLayoutId id="2147484425" r:id="rId12"/>
    <p:sldLayoutId id="2147484426" r:id="rId13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white">
          <a:xfrm>
            <a:off x="0" y="6497638"/>
            <a:ext cx="9144000" cy="366712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B2B2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chemeClr val="accent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0" y="-26988"/>
            <a:ext cx="9144000" cy="838201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763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3" name="Text Box 5"/>
          <p:cNvSpPr txBox="1">
            <a:spLocks noChangeArrowheads="1"/>
          </p:cNvSpPr>
          <p:nvPr userDrawn="1"/>
        </p:nvSpPr>
        <p:spPr bwMode="white">
          <a:xfrm>
            <a:off x="0" y="6610350"/>
            <a:ext cx="865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416E1B72-FED4-46B4-A94F-D5ED9923289E}" type="slidenum">
              <a:rPr lang="he-IL" altLang="en-US" sz="1200" smtClean="0">
                <a:solidFill>
                  <a:schemeClr val="tx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  <p:pic>
        <p:nvPicPr>
          <p:cNvPr id="2054" name="Picture 6" descr="mit-redgrey-display3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599238"/>
            <a:ext cx="46831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csail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7" t="7521" r="23166" b="21240"/>
          <a:stretch>
            <a:fillRect/>
          </a:stretch>
        </p:blipFill>
        <p:spPr bwMode="auto">
          <a:xfrm>
            <a:off x="8196263" y="6570663"/>
            <a:ext cx="40957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csail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38" t="78760" r="11137" b="-1239"/>
          <a:stretch>
            <a:fillRect/>
          </a:stretch>
        </p:blipFill>
        <p:spPr bwMode="auto">
          <a:xfrm>
            <a:off x="7092950" y="6581775"/>
            <a:ext cx="112871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9"/>
          <p:cNvSpPr>
            <a:spLocks noChangeArrowheads="1"/>
          </p:cNvSpPr>
          <p:nvPr userDrawn="1"/>
        </p:nvSpPr>
        <p:spPr bwMode="white">
          <a:xfrm rot="10800000">
            <a:off x="0" y="765175"/>
            <a:ext cx="9150350" cy="36671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27" r:id="rId2"/>
    <p:sldLayoutId id="2147484428" r:id="rId3"/>
    <p:sldLayoutId id="2147484429" r:id="rId4"/>
    <p:sldLayoutId id="2147484430" r:id="rId5"/>
    <p:sldLayoutId id="2147484431" r:id="rId6"/>
    <p:sldLayoutId id="2147484432" r:id="rId7"/>
    <p:sldLayoutId id="2147484433" r:id="rId8"/>
    <p:sldLayoutId id="2147484434" r:id="rId9"/>
    <p:sldLayoutId id="2147484435" r:id="rId10"/>
    <p:sldLayoutId id="2147484436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7"/>
          <p:cNvSpPr>
            <a:spLocks noChangeArrowheads="1"/>
          </p:cNvSpPr>
          <p:nvPr userDrawn="1"/>
        </p:nvSpPr>
        <p:spPr bwMode="white">
          <a:xfrm>
            <a:off x="0" y="6497638"/>
            <a:ext cx="9144000" cy="366712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B2B2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2D5DAD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0" y="-26988"/>
            <a:ext cx="9144000" cy="838201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763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Text Box 55"/>
          <p:cNvSpPr txBox="1">
            <a:spLocks noChangeArrowheads="1"/>
          </p:cNvSpPr>
          <p:nvPr userDrawn="1"/>
        </p:nvSpPr>
        <p:spPr bwMode="white">
          <a:xfrm>
            <a:off x="0" y="6610350"/>
            <a:ext cx="865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A63F17-66EA-4754-ACB0-5FDCEB1DA800}" type="slidenum">
              <a:rPr lang="he-IL" altLang="en-US" sz="1200" smtClean="0">
                <a:solidFill>
                  <a:srgbClr val="4D4D4D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200" smtClean="0">
              <a:solidFill>
                <a:srgbClr val="4D4D4D"/>
              </a:solidFill>
            </a:endParaRPr>
          </a:p>
        </p:txBody>
      </p:sp>
      <p:sp>
        <p:nvSpPr>
          <p:cNvPr id="1030" name="Rectangle 68"/>
          <p:cNvSpPr>
            <a:spLocks noChangeArrowheads="1"/>
          </p:cNvSpPr>
          <p:nvPr userDrawn="1"/>
        </p:nvSpPr>
        <p:spPr bwMode="white">
          <a:xfrm rot="10800000">
            <a:off x="0" y="765175"/>
            <a:ext cx="9150350" cy="36671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2D5DAD"/>
              </a:solidFill>
            </a:endParaRPr>
          </a:p>
        </p:txBody>
      </p:sp>
      <p:pic>
        <p:nvPicPr>
          <p:cNvPr id="3079" name="Picture 8" descr="logo_tau.gif"/>
          <p:cNvPicPr>
            <a:picLocks noChangeAspect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8" r="31374" b="20425"/>
          <a:stretch>
            <a:fillRect/>
          </a:stretch>
        </p:blipFill>
        <p:spPr bwMode="auto">
          <a:xfrm>
            <a:off x="8715375" y="6376988"/>
            <a:ext cx="428625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63" r:id="rId1"/>
    <p:sldLayoutId id="2147484437" r:id="rId2"/>
    <p:sldLayoutId id="2147484438" r:id="rId3"/>
    <p:sldLayoutId id="2147484439" r:id="rId4"/>
    <p:sldLayoutId id="2147484440" r:id="rId5"/>
    <p:sldLayoutId id="2147484441" r:id="rId6"/>
    <p:sldLayoutId id="2147484442" r:id="rId7"/>
    <p:sldLayoutId id="2147484443" r:id="rId8"/>
    <p:sldLayoutId id="2147484444" r:id="rId9"/>
    <p:sldLayoutId id="2147484445" r:id="rId10"/>
    <p:sldLayoutId id="2147484446" r:id="rId11"/>
    <p:sldLayoutId id="2147484447" r:id="rId12"/>
    <p:sldLayoutId id="2147484448" r:id="rId13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525713"/>
            <a:ext cx="8610600" cy="2711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en-US" altLang="en-US" sz="3600" dirty="0" smtClean="0"/>
              <a:t>Information Security – Theory vs. Reality</a:t>
            </a:r>
            <a:br>
              <a:rPr lang="en-US" altLang="en-US" sz="3600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2800" dirty="0" smtClean="0"/>
              <a:t> 0368-4474, Winter 2015-2016</a:t>
            </a:r>
            <a:br>
              <a:rPr lang="en-US" altLang="en-US" sz="2800" dirty="0" smtClean="0"/>
            </a:b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3200" b="1" dirty="0" smtClean="0"/>
              <a:t>Lecture 2:</a:t>
            </a:r>
            <a:br>
              <a:rPr lang="en-US" altLang="en-US" sz="3200" b="1" dirty="0" smtClean="0"/>
            </a:br>
            <a:r>
              <a:rPr lang="en-US" altLang="en-US" sz="3200" b="1" dirty="0" smtClean="0"/>
              <a:t>Architectural </a:t>
            </a:r>
            <a:r>
              <a:rPr lang="en-US" altLang="en-US" sz="3200" b="1" dirty="0" smtClean="0"/>
              <a:t>side-channels (2/2)</a:t>
            </a:r>
            <a:endParaRPr lang="he-IL" altLang="en-US" sz="3600" b="1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373688"/>
            <a:ext cx="9144000" cy="893762"/>
          </a:xfrm>
        </p:spPr>
        <p:txBody>
          <a:bodyPr lIns="90000" tIns="46800" rIns="90000" bIns="46800">
            <a:spAutoFit/>
          </a:bodyPr>
          <a:lstStyle/>
          <a:p>
            <a:pPr defTabSz="457200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2400" smtClean="0">
                <a:latin typeface="cmr12" pitchFamily="34" charset="0"/>
              </a:rPr>
              <a:t>Lecturer:</a:t>
            </a:r>
            <a:br>
              <a:rPr lang="en-GB" altLang="en-US" sz="2400" smtClean="0">
                <a:latin typeface="cmr12" pitchFamily="34" charset="0"/>
              </a:rPr>
            </a:br>
            <a:r>
              <a:rPr lang="en-GB" altLang="en-US" sz="2800" smtClean="0">
                <a:latin typeface="cmr12" pitchFamily="34" charset="0"/>
              </a:rPr>
              <a:t>Eran Tromer</a:t>
            </a:r>
            <a:endParaRPr lang="en-GB" altLang="en-US" sz="1800" b="1" smtClean="0">
              <a:latin typeface="cmr12" pitchFamily="34" charset="0"/>
            </a:endParaRPr>
          </a:p>
        </p:txBody>
      </p:sp>
      <p:sp>
        <p:nvSpPr>
          <p:cNvPr id="24580" name="Rectangle 11"/>
          <p:cNvSpPr>
            <a:spLocks noChangeArrowheads="1"/>
          </p:cNvSpPr>
          <p:nvPr/>
        </p:nvSpPr>
        <p:spPr bwMode="white">
          <a:xfrm>
            <a:off x="0" y="6524625"/>
            <a:ext cx="250825" cy="3333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A42700"/>
              </a:solidFill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4925" y="6586538"/>
            <a:ext cx="91090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102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solidFill>
                <a:srgbClr val="FFFFFF"/>
              </a:solidFill>
              <a:latin typeface="Myriad Web" charset="0"/>
            </a:endParaRPr>
          </a:p>
        </p:txBody>
      </p:sp>
      <p:pic>
        <p:nvPicPr>
          <p:cNvPr id="24582" name="Picture 8" descr="logo_tau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285750"/>
            <a:ext cx="2571750" cy="15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rincess_and_pe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844675"/>
            <a:ext cx="3868738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4" descr="pea-small-simple-shadow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956300"/>
            <a:ext cx="360362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439738"/>
            <a:ext cx="8610600" cy="723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pPr defTabSz="457200" eaLnBrk="1" hangingPunct="1">
              <a:lnSpc>
                <a:spcPct val="93000"/>
              </a:lnSpc>
              <a:buClr>
                <a:srgbClr val="00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4400" smtClean="0">
                <a:latin typeface="Korinthia" pitchFamily="34" charset="0"/>
              </a:rPr>
              <a:t>Course agenda</a:t>
            </a:r>
            <a:endParaRPr lang="en-GB" altLang="en-US" sz="2800" smtClean="0">
              <a:latin typeface="Korinthi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ctr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</a:extLst>
        </p:spPr>
        <p:txBody>
          <a:bodyPr/>
          <a:lstStyle/>
          <a:p>
            <a:r>
              <a:rPr lang="en-US" altLang="en-US" smtClean="0"/>
              <a:t>Architectural side-channel attacks (cont.)</a:t>
            </a:r>
          </a:p>
        </p:txBody>
      </p:sp>
      <p:sp>
        <p:nvSpPr>
          <p:cNvPr id="28675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8805863" algn="r"/>
              </a:tabLst>
            </a:pPr>
            <a:r>
              <a:rPr lang="en-US" altLang="en-US" smtClean="0"/>
              <a:t>L3 Flush+Reload attack	</a:t>
            </a:r>
            <a:r>
              <a:rPr lang="en-US" altLang="en-US" sz="2000" smtClean="0"/>
              <a:t>[Yarom Falkner 2014]</a:t>
            </a:r>
            <a:endParaRPr lang="en-US" alt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Target outermost cache, shared between all CPU cores (typically L3)</a:t>
            </a:r>
          </a:p>
          <a:p>
            <a:r>
              <a:rPr lang="en-US" altLang="en-US" smtClean="0"/>
              <a:t>RSA key extraction from GnuPG 1.4.13</a:t>
            </a:r>
          </a:p>
          <a:p>
            <a:r>
              <a:rPr lang="en-US" altLang="en-US" smtClean="0"/>
              <a:t>Target specific memory block (instead of cache set)</a:t>
            </a:r>
          </a:p>
          <a:p>
            <a:r>
              <a:rPr lang="en-US" altLang="en-US" smtClean="0"/>
              <a:t>Exploits memory deduplication (content-based page sharing)</a:t>
            </a:r>
          </a:p>
          <a:p>
            <a:pPr lvl="1"/>
            <a:r>
              <a:rPr lang="en-US" altLang="en-US" smtClean="0"/>
              <a:t>Common code, libraries, data across VMs</a:t>
            </a:r>
          </a:p>
          <a:p>
            <a:pPr lvl="1"/>
            <a:r>
              <a:rPr lang="en-US" altLang="en-US" smtClean="0"/>
              <a:t>Supposedly safe (nominally, no new information flow)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L3 flush+reload attack (cont.)</a:t>
            </a:r>
          </a:p>
        </p:txBody>
      </p:sp>
      <p:sp>
        <p:nvSpPr>
          <p:cNvPr id="9219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1809" t="-1576" b="-2182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L3 flush+reload attack on GnuPG’s RSA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0" y="836712"/>
            <a:ext cx="8763000" cy="5029200"/>
          </a:xfrm>
          <a:blipFill rotWithShape="0">
            <a:blip r:embed="rId2"/>
            <a:stretch>
              <a:fillRect l="-904" t="-848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pic>
        <p:nvPicPr>
          <p:cNvPr id="3174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44900"/>
            <a:ext cx="9144000" cy="276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3563938" y="6334125"/>
            <a:ext cx="2386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[Yarom Falkner 2014]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154488"/>
            <a:ext cx="4140200" cy="1552575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8" name="Straight Arrow Connector 7"/>
          <p:cNvCxnSpPr>
            <a:cxnSpLocks noChangeShapeType="1"/>
            <a:stCxn id="6" idx="1"/>
          </p:cNvCxnSpPr>
          <p:nvPr/>
        </p:nvCxnSpPr>
        <p:spPr bwMode="auto">
          <a:xfrm flipH="1">
            <a:off x="2700338" y="4930775"/>
            <a:ext cx="719137" cy="8016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914400" algn="l"/>
              </a:tabLst>
            </a:pPr>
            <a:r>
              <a:rPr lang="en-US" altLang="en-US" smtClean="0"/>
              <a:t>Other attacks on RSA</a:t>
            </a:r>
          </a:p>
        </p:txBody>
      </p:sp>
      <p:grpSp>
        <p:nvGrpSpPr>
          <p:cNvPr id="11267" name="Group 23"/>
          <p:cNvGrpSpPr>
            <a:grpSpLocks/>
          </p:cNvGrpSpPr>
          <p:nvPr/>
        </p:nvGrpSpPr>
        <p:grpSpPr bwMode="auto">
          <a:xfrm>
            <a:off x="5508625" y="1873250"/>
            <a:ext cx="2447925" cy="4175125"/>
            <a:chOff x="4649" y="709"/>
            <a:chExt cx="1015" cy="2494"/>
          </a:xfrm>
        </p:grpSpPr>
        <p:pic>
          <p:nvPicPr>
            <p:cNvPr id="32791" name="Picture 24" descr="Aciicmez Seifert 2007 --- Cheap hardware parallelism implies cheap security [FDTC07] [Figure 8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10" t="673" r="34940" b="22964"/>
            <a:stretch>
              <a:fillRect/>
            </a:stretch>
          </p:blipFill>
          <p:spPr bwMode="auto">
            <a:xfrm>
              <a:off x="4649" y="709"/>
              <a:ext cx="1015" cy="2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92" name="Text Box 25"/>
            <p:cNvSpPr txBox="1">
              <a:spLocks noChangeArrowheads="1"/>
            </p:cNvSpPr>
            <p:nvPr/>
          </p:nvSpPr>
          <p:spPr bwMode="white">
            <a:xfrm>
              <a:off x="4710" y="1169"/>
              <a:ext cx="23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174400"/>
                  </a:solidFill>
                </a:rPr>
                <a:t>MUL</a:t>
              </a:r>
            </a:p>
          </p:txBody>
        </p:sp>
        <p:sp>
          <p:nvSpPr>
            <p:cNvPr id="32793" name="Text Box 26"/>
            <p:cNvSpPr txBox="1">
              <a:spLocks noChangeArrowheads="1"/>
            </p:cNvSpPr>
            <p:nvPr/>
          </p:nvSpPr>
          <p:spPr bwMode="white">
            <a:xfrm>
              <a:off x="4712" y="1661"/>
              <a:ext cx="23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174400"/>
                  </a:solidFill>
                </a:rPr>
                <a:t>SQR</a:t>
              </a:r>
            </a:p>
          </p:txBody>
        </p:sp>
        <p:sp>
          <p:nvSpPr>
            <p:cNvPr id="32794" name="Text Box 27"/>
            <p:cNvSpPr txBox="1">
              <a:spLocks noChangeArrowheads="1"/>
            </p:cNvSpPr>
            <p:nvPr/>
          </p:nvSpPr>
          <p:spPr bwMode="white">
            <a:xfrm>
              <a:off x="4712" y="2069"/>
              <a:ext cx="23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174400"/>
                  </a:solidFill>
                </a:rPr>
                <a:t>SQR</a:t>
              </a:r>
            </a:p>
          </p:txBody>
        </p:sp>
        <p:sp>
          <p:nvSpPr>
            <p:cNvPr id="32795" name="Text Box 28"/>
            <p:cNvSpPr txBox="1">
              <a:spLocks noChangeArrowheads="1"/>
            </p:cNvSpPr>
            <p:nvPr/>
          </p:nvSpPr>
          <p:spPr bwMode="white">
            <a:xfrm>
              <a:off x="4712" y="2432"/>
              <a:ext cx="23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174400"/>
                  </a:solidFill>
                </a:rPr>
                <a:t>SQR</a:t>
              </a:r>
            </a:p>
          </p:txBody>
        </p:sp>
        <p:sp>
          <p:nvSpPr>
            <p:cNvPr id="32796" name="Text Box 29"/>
            <p:cNvSpPr txBox="1">
              <a:spLocks noChangeArrowheads="1"/>
            </p:cNvSpPr>
            <p:nvPr/>
          </p:nvSpPr>
          <p:spPr bwMode="white">
            <a:xfrm>
              <a:off x="4712" y="2840"/>
              <a:ext cx="23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174400"/>
                  </a:solidFill>
                </a:rPr>
                <a:t>SQR</a:t>
              </a:r>
            </a:p>
          </p:txBody>
        </p:sp>
      </p:grpSp>
      <p:sp>
        <p:nvSpPr>
          <p:cNvPr id="11268" name="Line 30"/>
          <p:cNvSpPr>
            <a:spLocks noChangeShapeType="1"/>
          </p:cNvSpPr>
          <p:nvPr/>
        </p:nvSpPr>
        <p:spPr bwMode="white">
          <a:xfrm>
            <a:off x="5232400" y="1800225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269" name="Text Box 31"/>
          <p:cNvSpPr txBox="1">
            <a:spLocks noChangeArrowheads="1"/>
          </p:cNvSpPr>
          <p:nvPr/>
        </p:nvSpPr>
        <p:spPr bwMode="white">
          <a:xfrm rot="10800000">
            <a:off x="4822825" y="1917700"/>
            <a:ext cx="446088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2000"/>
              <a:t>time</a:t>
            </a:r>
          </a:p>
        </p:txBody>
      </p:sp>
      <p:sp>
        <p:nvSpPr>
          <p:cNvPr id="11270" name="Line 32"/>
          <p:cNvSpPr>
            <a:spLocks noChangeShapeType="1"/>
          </p:cNvSpPr>
          <p:nvPr/>
        </p:nvSpPr>
        <p:spPr bwMode="white">
          <a:xfrm>
            <a:off x="5448300" y="1728788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271" name="Text Box 33"/>
          <p:cNvSpPr txBox="1">
            <a:spLocks noChangeArrowheads="1"/>
          </p:cNvSpPr>
          <p:nvPr/>
        </p:nvSpPr>
        <p:spPr bwMode="white">
          <a:xfrm rot="-5400000">
            <a:off x="6375400" y="377826"/>
            <a:ext cx="446087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2000"/>
              <a:t>Attacker’s MUL time</a:t>
            </a:r>
          </a:p>
        </p:txBody>
      </p:sp>
      <p:sp>
        <p:nvSpPr>
          <p:cNvPr id="11272" name="Text Box 34"/>
          <p:cNvSpPr txBox="1">
            <a:spLocks noChangeArrowheads="1"/>
          </p:cNvSpPr>
          <p:nvPr/>
        </p:nvSpPr>
        <p:spPr bwMode="white">
          <a:xfrm>
            <a:off x="5129213" y="796925"/>
            <a:ext cx="2592387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857750" algn="r"/>
                <a:tab pos="6629400" algn="r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857750" algn="r"/>
                <a:tab pos="6629400" algn="r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857750" algn="r"/>
                <a:tab pos="6629400" algn="r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857750" algn="r"/>
                <a:tab pos="6629400" algn="r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857750" algn="r"/>
                <a:tab pos="6629400" algn="r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857750" algn="r"/>
                <a:tab pos="6629400" algn="r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857750" algn="r"/>
                <a:tab pos="6629400" algn="r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857750" algn="r"/>
                <a:tab pos="6629400" algn="r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857750" algn="r"/>
                <a:tab pos="6629400" algn="r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BF0000"/>
                </a:solidFill>
              </a:rPr>
              <a:t>ALU multiplier attack</a:t>
            </a:r>
            <a:br>
              <a:rPr lang="en-US" altLang="en-US" sz="2000">
                <a:solidFill>
                  <a:srgbClr val="BF0000"/>
                </a:solidFill>
              </a:rPr>
            </a:br>
            <a:r>
              <a:rPr lang="en-US" altLang="en-US" sz="1600">
                <a:solidFill>
                  <a:srgbClr val="BF0000"/>
                </a:solidFill>
              </a:rPr>
              <a:t>[Aciicmez Seifert 2007]</a:t>
            </a:r>
          </a:p>
        </p:txBody>
      </p:sp>
      <p:sp>
        <p:nvSpPr>
          <p:cNvPr id="32777" name="Line 36"/>
          <p:cNvSpPr>
            <a:spLocks noChangeShapeType="1"/>
          </p:cNvSpPr>
          <p:nvPr/>
        </p:nvSpPr>
        <p:spPr bwMode="white">
          <a:xfrm>
            <a:off x="552450" y="1735138"/>
            <a:ext cx="0" cy="431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2778" name="Text Box 37"/>
          <p:cNvSpPr txBox="1">
            <a:spLocks noChangeArrowheads="1"/>
          </p:cNvSpPr>
          <p:nvPr/>
        </p:nvSpPr>
        <p:spPr bwMode="white">
          <a:xfrm rot="10800000">
            <a:off x="142875" y="1852613"/>
            <a:ext cx="446088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2000"/>
              <a:t>time</a:t>
            </a:r>
          </a:p>
        </p:txBody>
      </p:sp>
      <p:sp>
        <p:nvSpPr>
          <p:cNvPr id="32779" name="Line 38"/>
          <p:cNvSpPr>
            <a:spLocks noChangeShapeType="1"/>
          </p:cNvSpPr>
          <p:nvPr/>
        </p:nvSpPr>
        <p:spPr bwMode="white">
          <a:xfrm>
            <a:off x="763588" y="1628775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2780" name="Text Box 39"/>
          <p:cNvSpPr txBox="1">
            <a:spLocks noChangeArrowheads="1"/>
          </p:cNvSpPr>
          <p:nvPr/>
        </p:nvSpPr>
        <p:spPr bwMode="white">
          <a:xfrm rot="-5400000">
            <a:off x="1103313" y="892175"/>
            <a:ext cx="446088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2000"/>
              <a:t>cache set</a:t>
            </a:r>
          </a:p>
        </p:txBody>
      </p:sp>
      <p:grpSp>
        <p:nvGrpSpPr>
          <p:cNvPr id="32781" name="Group 40"/>
          <p:cNvGrpSpPr>
            <a:grpSpLocks/>
          </p:cNvGrpSpPr>
          <p:nvPr/>
        </p:nvGrpSpPr>
        <p:grpSpPr bwMode="auto">
          <a:xfrm>
            <a:off x="658813" y="1735138"/>
            <a:ext cx="3709987" cy="4465637"/>
            <a:chOff x="657" y="799"/>
            <a:chExt cx="2268" cy="2722"/>
          </a:xfrm>
        </p:grpSpPr>
        <p:pic>
          <p:nvPicPr>
            <p:cNvPr id="32787" name="Picture 41" descr="p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311" t="539" r="2280" b="17787"/>
            <a:stretch>
              <a:fillRect/>
            </a:stretch>
          </p:blipFill>
          <p:spPr bwMode="auto">
            <a:xfrm rot="5400000">
              <a:off x="430" y="1026"/>
              <a:ext cx="2722" cy="2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88" name="Oval 42"/>
            <p:cNvSpPr>
              <a:spLocks noChangeArrowheads="1"/>
            </p:cNvSpPr>
            <p:nvPr/>
          </p:nvSpPr>
          <p:spPr bwMode="white">
            <a:xfrm>
              <a:off x="1174" y="1484"/>
              <a:ext cx="91" cy="136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endParaRPr lang="en-US" altLang="en-US" sz="2800">
                <a:solidFill>
                  <a:srgbClr val="A42700"/>
                </a:solidFill>
              </a:endParaRPr>
            </a:p>
          </p:txBody>
        </p:sp>
        <p:sp>
          <p:nvSpPr>
            <p:cNvPr id="32789" name="Oval 43"/>
            <p:cNvSpPr>
              <a:spLocks noChangeArrowheads="1"/>
            </p:cNvSpPr>
            <p:nvPr/>
          </p:nvSpPr>
          <p:spPr bwMode="white">
            <a:xfrm>
              <a:off x="1819" y="2280"/>
              <a:ext cx="91" cy="136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endParaRPr lang="en-US" altLang="en-US" sz="2800">
                <a:solidFill>
                  <a:srgbClr val="A42700"/>
                </a:solidFill>
              </a:endParaRPr>
            </a:p>
          </p:txBody>
        </p:sp>
        <p:sp>
          <p:nvSpPr>
            <p:cNvPr id="32790" name="Oval 44"/>
            <p:cNvSpPr>
              <a:spLocks noChangeArrowheads="1"/>
            </p:cNvSpPr>
            <p:nvPr/>
          </p:nvSpPr>
          <p:spPr bwMode="white">
            <a:xfrm>
              <a:off x="1012" y="2957"/>
              <a:ext cx="91" cy="154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endParaRPr lang="en-US" altLang="en-US" sz="2800">
                <a:solidFill>
                  <a:srgbClr val="A42700"/>
                </a:solidFill>
              </a:endParaRPr>
            </a:p>
          </p:txBody>
        </p:sp>
      </p:grpSp>
      <p:sp>
        <p:nvSpPr>
          <p:cNvPr id="32782" name="Text Box 45"/>
          <p:cNvSpPr txBox="1">
            <a:spLocks noChangeArrowheads="1"/>
          </p:cNvSpPr>
          <p:nvPr/>
        </p:nvSpPr>
        <p:spPr bwMode="white">
          <a:xfrm>
            <a:off x="393700" y="804863"/>
            <a:ext cx="426085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771900" algn="r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771900" algn="r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771900" algn="r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771900" algn="r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771900" algn="r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71900" algn="r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71900" algn="r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71900" algn="r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71900" algn="r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BF0000"/>
                </a:solidFill>
              </a:rPr>
              <a:t>Cache attack using HyperThreading </a:t>
            </a:r>
            <a:r>
              <a:rPr lang="en-US" altLang="en-US" sz="1600">
                <a:solidFill>
                  <a:srgbClr val="BF0000"/>
                </a:solidFill>
              </a:rPr>
              <a:t>[Percival 05]</a:t>
            </a:r>
          </a:p>
        </p:txBody>
      </p:sp>
      <p:sp>
        <p:nvSpPr>
          <p:cNvPr id="32783" name="Text Box 33"/>
          <p:cNvSpPr txBox="1">
            <a:spLocks noChangeArrowheads="1"/>
          </p:cNvSpPr>
          <p:nvPr/>
        </p:nvSpPr>
        <p:spPr bwMode="white">
          <a:xfrm rot="-5400000">
            <a:off x="4121944" y="5917406"/>
            <a:ext cx="708025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2000"/>
              <a:t>Victim’s</a:t>
            </a:r>
            <a:br>
              <a:rPr lang="en-US" altLang="en-US" sz="2000"/>
            </a:br>
            <a:r>
              <a:rPr lang="en-US" altLang="en-US" sz="2000"/>
              <a:t>operation</a:t>
            </a:r>
          </a:p>
        </p:txBody>
      </p:sp>
      <p:cxnSp>
        <p:nvCxnSpPr>
          <p:cNvPr id="32784" name="Curved Connector 6"/>
          <p:cNvCxnSpPr>
            <a:cxnSpLocks noChangeShapeType="1"/>
          </p:cNvCxnSpPr>
          <p:nvPr/>
        </p:nvCxnSpPr>
        <p:spPr bwMode="auto">
          <a:xfrm rot="10800000">
            <a:off x="3430588" y="6200775"/>
            <a:ext cx="431800" cy="285750"/>
          </a:xfrm>
          <a:prstGeom prst="curvedConnector3">
            <a:avLst>
              <a:gd name="adj1" fmla="val 103907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Curved Connector 33"/>
          <p:cNvCxnSpPr>
            <a:cxnSpLocks noChangeShapeType="1"/>
          </p:cNvCxnSpPr>
          <p:nvPr/>
        </p:nvCxnSpPr>
        <p:spPr bwMode="auto">
          <a:xfrm flipV="1">
            <a:off x="5043488" y="6172200"/>
            <a:ext cx="893762" cy="342900"/>
          </a:xfrm>
          <a:prstGeom prst="curvedConnector3">
            <a:avLst>
              <a:gd name="adj1" fmla="val 101162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6" name="TextBox 10"/>
          <p:cNvSpPr txBox="1">
            <a:spLocks noChangeArrowheads="1"/>
          </p:cNvSpPr>
          <p:nvPr/>
        </p:nvSpPr>
        <p:spPr bwMode="auto">
          <a:xfrm rot="-387046">
            <a:off x="339725" y="6091238"/>
            <a:ext cx="25781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On whiteboard:</a:t>
            </a:r>
            <a:br>
              <a:rPr lang="en-US" altLang="en-US" sz="2000"/>
            </a:br>
            <a:r>
              <a:rPr lang="en-US" altLang="en-US" sz="2000" i="1"/>
              <a:t>m</a:t>
            </a:r>
            <a:r>
              <a:rPr lang="en-US" altLang="en-US" sz="2000"/>
              <a:t>-ary exponentiation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/>
      <p:bldP spid="11270" grpId="0" animBg="1"/>
      <p:bldP spid="11271" grpId="0"/>
      <p:bldP spid="112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Other architectural attacks</a:t>
            </a:r>
            <a:br>
              <a:rPr lang="en-US" altLang="en-US" smtClean="0"/>
            </a:br>
            <a:r>
              <a:rPr lang="en-US" altLang="en-US" sz="1800" smtClean="0"/>
              <a:t>(Whiteboard discussion)</a:t>
            </a:r>
            <a:endParaRPr lang="en-US" alt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31863"/>
            <a:ext cx="8763000" cy="5233987"/>
          </a:xfrm>
        </p:spPr>
        <p:txBody>
          <a:bodyPr/>
          <a:lstStyle/>
          <a:p>
            <a:pPr marL="231775" indent="-231775" eaLnBrk="1" hangingPunct="1">
              <a:lnSpc>
                <a:spcPct val="80000"/>
              </a:lnSpc>
              <a:tabLst>
                <a:tab pos="8172450" algn="r"/>
              </a:tabLst>
            </a:pPr>
            <a:r>
              <a:rPr lang="en-US" altLang="en-US" sz="1900" smtClean="0">
                <a:solidFill>
                  <a:srgbClr val="FF0066"/>
                </a:solidFill>
              </a:rPr>
              <a:t>Covert channels</a:t>
            </a:r>
            <a:r>
              <a:rPr lang="en-US" altLang="en-US" sz="1900" smtClean="0"/>
              <a:t>	</a:t>
            </a:r>
            <a:r>
              <a:rPr lang="en-US" altLang="en-US" sz="1700" smtClean="0"/>
              <a:t>[Hu ’91, ‘92]</a:t>
            </a:r>
          </a:p>
          <a:p>
            <a:pPr marL="231775" indent="-231775" eaLnBrk="1" hangingPunct="1">
              <a:lnSpc>
                <a:spcPct val="80000"/>
              </a:lnSpc>
              <a:tabLst>
                <a:tab pos="8172450" algn="r"/>
              </a:tabLst>
            </a:pPr>
            <a:r>
              <a:rPr lang="en-US" altLang="en-US" sz="1900" smtClean="0">
                <a:solidFill>
                  <a:srgbClr val="FF0066"/>
                </a:solidFill>
              </a:rPr>
              <a:t>Hardware-assisted </a:t>
            </a:r>
            <a:r>
              <a:rPr lang="en-US" altLang="en-US" sz="1700" smtClean="0">
                <a:solidFill>
                  <a:srgbClr val="FF0066"/>
                </a:solidFill>
              </a:rPr>
              <a:t/>
            </a:r>
            <a:br>
              <a:rPr lang="en-US" altLang="en-US" sz="1700" smtClean="0">
                <a:solidFill>
                  <a:srgbClr val="FF0066"/>
                </a:solidFill>
              </a:rPr>
            </a:br>
            <a:r>
              <a:rPr lang="en-US" altLang="en-US" sz="1900" smtClean="0"/>
              <a:t> – Power trace</a:t>
            </a:r>
            <a:r>
              <a:rPr lang="en-US" altLang="en-US" sz="1900" smtClean="0">
                <a:solidFill>
                  <a:srgbClr val="FF0066"/>
                </a:solidFill>
              </a:rPr>
              <a:t>	</a:t>
            </a:r>
            <a:r>
              <a:rPr lang="en-US" altLang="en-US" sz="1700" smtClean="0"/>
              <a:t>[Page ’02]</a:t>
            </a:r>
            <a:endParaRPr lang="en-US" altLang="en-US" sz="1900" smtClean="0"/>
          </a:p>
          <a:p>
            <a:pPr marL="231775" indent="-231775" eaLnBrk="1" hangingPunct="1">
              <a:lnSpc>
                <a:spcPct val="80000"/>
              </a:lnSpc>
              <a:tabLst>
                <a:tab pos="8172450" algn="r"/>
              </a:tabLst>
            </a:pPr>
            <a:r>
              <a:rPr lang="en-US" altLang="en-US" sz="1900" smtClean="0">
                <a:solidFill>
                  <a:srgbClr val="FF0066"/>
                </a:solidFill>
              </a:rPr>
              <a:t>Timing attacks via internal collisions</a:t>
            </a:r>
            <a:br>
              <a:rPr lang="en-US" altLang="en-US" sz="1900" smtClean="0">
                <a:solidFill>
                  <a:srgbClr val="FF0066"/>
                </a:solidFill>
              </a:rPr>
            </a:br>
            <a:r>
              <a:rPr lang="en-US" altLang="en-US" sz="1700" smtClean="0"/>
              <a:t>	[Tsunoo Tsujihara Minematsu Miyuachi ’02]</a:t>
            </a:r>
            <a:br>
              <a:rPr lang="en-US" altLang="en-US" sz="1700" smtClean="0"/>
            </a:br>
            <a:r>
              <a:rPr lang="en-US" altLang="en-US" sz="1700" smtClean="0"/>
              <a:t>	[Tsunoo Saito Suzaki Shigeri Miyauchi ’03]</a:t>
            </a:r>
          </a:p>
          <a:p>
            <a:pPr marL="231775" indent="-231775" eaLnBrk="1" hangingPunct="1">
              <a:lnSpc>
                <a:spcPct val="80000"/>
              </a:lnSpc>
              <a:tabLst>
                <a:tab pos="8172450" algn="r"/>
              </a:tabLst>
            </a:pPr>
            <a:r>
              <a:rPr lang="en-US" altLang="en-US" sz="1900" smtClean="0">
                <a:solidFill>
                  <a:srgbClr val="FF0066"/>
                </a:solidFill>
              </a:rPr>
              <a:t>Model-less timing attacks</a:t>
            </a:r>
            <a:r>
              <a:rPr lang="en-US" altLang="en-US" sz="1900" smtClean="0"/>
              <a:t>	</a:t>
            </a:r>
            <a:r>
              <a:rPr lang="en-US" altLang="en-US" sz="1700" smtClean="0"/>
              <a:t>[Bernstein ’04]</a:t>
            </a:r>
          </a:p>
          <a:p>
            <a:pPr marL="231775" indent="-231775" eaLnBrk="1" hangingPunct="1">
              <a:lnSpc>
                <a:spcPct val="80000"/>
              </a:lnSpc>
              <a:tabLst>
                <a:tab pos="8172450" algn="r"/>
              </a:tabLst>
            </a:pPr>
            <a:r>
              <a:rPr lang="en-US" altLang="en-US" sz="1900" smtClean="0">
                <a:solidFill>
                  <a:srgbClr val="FF0066"/>
                </a:solidFill>
              </a:rPr>
              <a:t>RSA</a:t>
            </a:r>
            <a:r>
              <a:rPr lang="en-US" altLang="en-US" sz="1900" smtClean="0"/>
              <a:t>	</a:t>
            </a:r>
            <a:r>
              <a:rPr lang="en-US" altLang="en-US" sz="1700" smtClean="0"/>
              <a:t>[Percival ’05]</a:t>
            </a:r>
          </a:p>
          <a:p>
            <a:pPr marL="231775" indent="-231775" eaLnBrk="1" hangingPunct="1">
              <a:lnSpc>
                <a:spcPct val="80000"/>
              </a:lnSpc>
              <a:tabLst>
                <a:tab pos="8172450" algn="r"/>
              </a:tabLst>
            </a:pPr>
            <a:r>
              <a:rPr lang="en-US" altLang="en-US" sz="1900" smtClean="0">
                <a:solidFill>
                  <a:srgbClr val="FF0066"/>
                </a:solidFill>
              </a:rPr>
              <a:t>Exploiting the scheduler</a:t>
            </a:r>
            <a:r>
              <a:rPr lang="en-US" altLang="en-US" sz="1900" smtClean="0"/>
              <a:t>	</a:t>
            </a:r>
            <a:r>
              <a:rPr lang="en-US" altLang="en-US" sz="1700" smtClean="0"/>
              <a:t>[Neve Seifrert ’07]</a:t>
            </a:r>
          </a:p>
          <a:p>
            <a:pPr marL="803275" lvl="1" indent="-457200" eaLnBrk="1" hangingPunct="1">
              <a:lnSpc>
                <a:spcPct val="80000"/>
              </a:lnSpc>
              <a:spcBef>
                <a:spcPct val="25000"/>
              </a:spcBef>
              <a:tabLst>
                <a:tab pos="8172450" algn="r"/>
              </a:tabLst>
            </a:pPr>
            <a:r>
              <a:rPr lang="en-US" altLang="en-US" sz="1900" smtClean="0"/>
              <a:t>Improve temporal resolution by causing victim to get tiny time slice</a:t>
            </a:r>
            <a:endParaRPr lang="en-US" altLang="en-US" sz="1700" smtClean="0"/>
          </a:p>
          <a:p>
            <a:pPr marL="231775" indent="-231775" eaLnBrk="1" hangingPunct="1">
              <a:lnSpc>
                <a:spcPct val="80000"/>
              </a:lnSpc>
              <a:spcBef>
                <a:spcPct val="25000"/>
              </a:spcBef>
              <a:tabLst>
                <a:tab pos="8172450" algn="r"/>
              </a:tabLst>
            </a:pPr>
            <a:r>
              <a:rPr lang="en-US" altLang="en-US" sz="1900" smtClean="0">
                <a:solidFill>
                  <a:schemeClr val="accent2"/>
                </a:solidFill>
              </a:rPr>
              <a:t>Instruction cache</a:t>
            </a:r>
            <a:r>
              <a:rPr lang="en-US" altLang="en-US" sz="1700" smtClean="0">
                <a:solidFill>
                  <a:schemeClr val="accent2"/>
                </a:solidFill>
              </a:rPr>
              <a:t>	</a:t>
            </a:r>
            <a:r>
              <a:rPr lang="en-US" altLang="en-US" sz="1600" smtClean="0"/>
              <a:t>Aciicmez ’07]</a:t>
            </a:r>
          </a:p>
          <a:p>
            <a:pPr marL="803275" lvl="1" indent="-457200" eaLnBrk="1" hangingPunct="1">
              <a:lnSpc>
                <a:spcPct val="80000"/>
              </a:lnSpc>
              <a:spcBef>
                <a:spcPct val="25000"/>
              </a:spcBef>
              <a:tabLst>
                <a:tab pos="8172450" algn="r"/>
              </a:tabLst>
            </a:pPr>
            <a:r>
              <a:rPr lang="en-US" altLang="en-US" sz="1900" smtClean="0"/>
              <a:t>Exploits difference between code paths</a:t>
            </a:r>
          </a:p>
          <a:p>
            <a:pPr marL="803275" lvl="1" indent="-457200" eaLnBrk="1" hangingPunct="1">
              <a:lnSpc>
                <a:spcPct val="80000"/>
              </a:lnSpc>
              <a:spcBef>
                <a:spcPct val="25000"/>
              </a:spcBef>
              <a:tabLst>
                <a:tab pos="8172450" algn="r"/>
              </a:tabLst>
            </a:pPr>
            <a:r>
              <a:rPr lang="en-US" altLang="en-US" sz="1900" smtClean="0"/>
              <a:t>Attacks are analogous to data cache attack</a:t>
            </a:r>
          </a:p>
          <a:p>
            <a:pPr marL="231775" indent="-231775" eaLnBrk="1" hangingPunct="1">
              <a:lnSpc>
                <a:spcPct val="80000"/>
              </a:lnSpc>
              <a:spcBef>
                <a:spcPct val="25000"/>
              </a:spcBef>
              <a:tabLst>
                <a:tab pos="8172450" algn="r"/>
              </a:tabLst>
            </a:pPr>
            <a:r>
              <a:rPr lang="en-US" altLang="en-US" sz="1900" smtClean="0">
                <a:solidFill>
                  <a:schemeClr val="accent2"/>
                </a:solidFill>
              </a:rPr>
              <a:t>Branch prediction </a:t>
            </a:r>
            <a:r>
              <a:rPr lang="en-US" altLang="en-US" sz="1700" smtClean="0">
                <a:solidFill>
                  <a:schemeClr val="accent2"/>
                </a:solidFill>
              </a:rPr>
              <a:t>	</a:t>
            </a:r>
            <a:r>
              <a:rPr lang="en-US" altLang="en-US" sz="1600" smtClean="0"/>
              <a:t>[Aciicmez Schindler Koc ’06–’07]</a:t>
            </a:r>
          </a:p>
          <a:p>
            <a:pPr marL="803275" lvl="1" indent="-457200" eaLnBrk="1" hangingPunct="1">
              <a:lnSpc>
                <a:spcPct val="80000"/>
              </a:lnSpc>
              <a:spcBef>
                <a:spcPct val="25000"/>
              </a:spcBef>
              <a:tabLst>
                <a:tab pos="8172450" algn="r"/>
              </a:tabLst>
            </a:pPr>
            <a:r>
              <a:rPr lang="en-US" altLang="en-US" sz="1900" smtClean="0"/>
              <a:t>Exploits difference in </a:t>
            </a:r>
            <a:r>
              <a:rPr lang="en-US" altLang="en-US" sz="1900" smtClean="0">
                <a:solidFill>
                  <a:schemeClr val="accent2"/>
                </a:solidFill>
              </a:rPr>
              <a:t>choice </a:t>
            </a:r>
            <a:r>
              <a:rPr lang="en-US" altLang="en-US" sz="1900" smtClean="0"/>
              <a:t>of code path</a:t>
            </a:r>
            <a:endParaRPr lang="en-US" altLang="en-US" sz="1900" smtClean="0">
              <a:solidFill>
                <a:schemeClr val="accent2"/>
              </a:solidFill>
            </a:endParaRPr>
          </a:p>
          <a:p>
            <a:pPr marL="803275" lvl="1" indent="-457200" eaLnBrk="1" hangingPunct="1">
              <a:lnSpc>
                <a:spcPct val="80000"/>
              </a:lnSpc>
              <a:spcBef>
                <a:spcPct val="25000"/>
              </a:spcBef>
              <a:tabLst>
                <a:tab pos="8172450" algn="r"/>
              </a:tabLst>
            </a:pPr>
            <a:r>
              <a:rPr lang="en-US" altLang="en-US" sz="1900" smtClean="0"/>
              <a:t>BP state is a shared resource</a:t>
            </a:r>
          </a:p>
          <a:p>
            <a:pPr marL="231775" indent="-231775" eaLnBrk="1" hangingPunct="1">
              <a:lnSpc>
                <a:spcPct val="80000"/>
              </a:lnSpc>
              <a:spcBef>
                <a:spcPct val="25000"/>
              </a:spcBef>
              <a:tabLst>
                <a:tab pos="8172450" algn="r"/>
              </a:tabLst>
            </a:pPr>
            <a:r>
              <a:rPr lang="en-US" altLang="en-US" sz="1900" smtClean="0">
                <a:solidFill>
                  <a:schemeClr val="accent2"/>
                </a:solidFill>
              </a:rPr>
              <a:t>ALU resources 	</a:t>
            </a:r>
            <a:r>
              <a:rPr lang="en-US" altLang="en-US" sz="1600" smtClean="0"/>
              <a:t>[Aciicmez Seifert ’07]</a:t>
            </a:r>
          </a:p>
          <a:p>
            <a:pPr marL="803275" lvl="1" indent="-457200" eaLnBrk="1" hangingPunct="1">
              <a:lnSpc>
                <a:spcPct val="80000"/>
              </a:lnSpc>
              <a:spcBef>
                <a:spcPct val="25000"/>
              </a:spcBef>
              <a:tabLst>
                <a:tab pos="8172450" algn="r"/>
              </a:tabLst>
            </a:pPr>
            <a:r>
              <a:rPr lang="en-US" altLang="en-US" sz="1900" smtClean="0"/>
              <a:t>Exploits contention for the multiplication units</a:t>
            </a:r>
          </a:p>
          <a:p>
            <a:pPr marL="231775" indent="-231775" eaLnBrk="1" hangingPunct="1">
              <a:lnSpc>
                <a:spcPct val="80000"/>
              </a:lnSpc>
              <a:spcBef>
                <a:spcPct val="25000"/>
              </a:spcBef>
              <a:tabLst>
                <a:tab pos="8172450" algn="r"/>
              </a:tabLst>
            </a:pPr>
            <a:r>
              <a:rPr lang="en-US" altLang="en-US" sz="2100" i="1" smtClean="0"/>
              <a:t>Many followups</a:t>
            </a:r>
          </a:p>
          <a:p>
            <a:pPr marL="231775" indent="-231775" eaLnBrk="1" hangingPunct="1">
              <a:lnSpc>
                <a:spcPct val="80000"/>
              </a:lnSpc>
              <a:tabLst>
                <a:tab pos="8172450" algn="r"/>
              </a:tabLst>
            </a:pPr>
            <a:endParaRPr lang="en-US" altLang="en-US" sz="1900" smtClean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Mitigation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 smtClean="0"/>
              <a:t>(classroom discussion)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SA2006ConferenceTemplate1">
  <a:themeElements>
    <a:clrScheme name="">
      <a:dk1>
        <a:srgbClr val="000000"/>
      </a:dk1>
      <a:lt1>
        <a:srgbClr val="B2B2B2"/>
      </a:lt1>
      <a:dk2>
        <a:srgbClr val="FFFFFF"/>
      </a:dk2>
      <a:lt2>
        <a:srgbClr val="969696"/>
      </a:lt2>
      <a:accent1>
        <a:srgbClr val="2D5DAD"/>
      </a:accent1>
      <a:accent2>
        <a:srgbClr val="FF0000"/>
      </a:accent2>
      <a:accent3>
        <a:srgbClr val="D5D5D5"/>
      </a:accent3>
      <a:accent4>
        <a:srgbClr val="000000"/>
      </a:accent4>
      <a:accent5>
        <a:srgbClr val="ADB6D3"/>
      </a:accent5>
      <a:accent6>
        <a:srgbClr val="E70000"/>
      </a:accent6>
      <a:hlink>
        <a:srgbClr val="FF6600"/>
      </a:hlink>
      <a:folHlink>
        <a:srgbClr val="FFCC00"/>
      </a:folHlink>
    </a:clrScheme>
    <a:fontScheme name="RSA2006ConferenceTemplate1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SA2006ConferenceTemplate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6666FF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00008A"/>
        </a:accent6>
        <a:hlink>
          <a:srgbClr val="808080"/>
        </a:hlink>
        <a:folHlink>
          <a:srgbClr val="1C1C1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SA2006ConferenceTemplate1">
  <a:themeElements>
    <a:clrScheme name="">
      <a:dk1>
        <a:srgbClr val="000000"/>
      </a:dk1>
      <a:lt1>
        <a:srgbClr val="B2B2B2"/>
      </a:lt1>
      <a:dk2>
        <a:srgbClr val="FFFFFF"/>
      </a:dk2>
      <a:lt2>
        <a:srgbClr val="969696"/>
      </a:lt2>
      <a:accent1>
        <a:srgbClr val="2D5DAD"/>
      </a:accent1>
      <a:accent2>
        <a:srgbClr val="FF0000"/>
      </a:accent2>
      <a:accent3>
        <a:srgbClr val="D5D5D5"/>
      </a:accent3>
      <a:accent4>
        <a:srgbClr val="000000"/>
      </a:accent4>
      <a:accent5>
        <a:srgbClr val="ADB6D3"/>
      </a:accent5>
      <a:accent6>
        <a:srgbClr val="E70000"/>
      </a:accent6>
      <a:hlink>
        <a:srgbClr val="FF6600"/>
      </a:hlink>
      <a:folHlink>
        <a:srgbClr val="FFCC00"/>
      </a:folHlink>
    </a:clrScheme>
    <a:fontScheme name="1_RSA2006ConferenceTemplate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RSA2006ConferenceTemplate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6666FF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00008A"/>
        </a:accent6>
        <a:hlink>
          <a:srgbClr val="808080"/>
        </a:hlink>
        <a:folHlink>
          <a:srgbClr val="1C1C1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RSA2006ConferenceTemplate1">
  <a:themeElements>
    <a:clrScheme name="">
      <a:dk1>
        <a:srgbClr val="000000"/>
      </a:dk1>
      <a:lt1>
        <a:srgbClr val="B2B2B2"/>
      </a:lt1>
      <a:dk2>
        <a:srgbClr val="FFFFFF"/>
      </a:dk2>
      <a:lt2>
        <a:srgbClr val="969696"/>
      </a:lt2>
      <a:accent1>
        <a:srgbClr val="2D5DAD"/>
      </a:accent1>
      <a:accent2>
        <a:srgbClr val="FF0000"/>
      </a:accent2>
      <a:accent3>
        <a:srgbClr val="D5D5D5"/>
      </a:accent3>
      <a:accent4>
        <a:srgbClr val="000000"/>
      </a:accent4>
      <a:accent5>
        <a:srgbClr val="ADB6D3"/>
      </a:accent5>
      <a:accent6>
        <a:srgbClr val="E70000"/>
      </a:accent6>
      <a:hlink>
        <a:srgbClr val="FF6600"/>
      </a:hlink>
      <a:folHlink>
        <a:srgbClr val="FFCC00"/>
      </a:folHlink>
    </a:clrScheme>
    <a:fontScheme name="RSA2006ConferenceTemplate1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SA2006ConferenceTemplate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6666FF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00008A"/>
        </a:accent6>
        <a:hlink>
          <a:srgbClr val="808080"/>
        </a:hlink>
        <a:folHlink>
          <a:srgbClr val="1C1C1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43174</TotalTime>
  <Words>135</Words>
  <Application>Microsoft Office PowerPoint</Application>
  <PresentationFormat>On-screen Show (4:3)</PresentationFormat>
  <Paragraphs>51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cmr12</vt:lpstr>
      <vt:lpstr>Korinthia</vt:lpstr>
      <vt:lpstr>Myriad Web</vt:lpstr>
      <vt:lpstr>Times New Roman</vt:lpstr>
      <vt:lpstr>RSA2006ConferenceTemplate1</vt:lpstr>
      <vt:lpstr>1_RSA2006ConferenceTemplate1</vt:lpstr>
      <vt:lpstr>2_RSA2006ConferenceTemplate1</vt:lpstr>
      <vt:lpstr>Information Security – Theory vs. Reality   0368-4474, Winter 2015-2016  Lecture 2: Architectural side-channels (2/2)</vt:lpstr>
      <vt:lpstr>Course agenda</vt:lpstr>
      <vt:lpstr>Architectural side-channel attacks (cont.)</vt:lpstr>
      <vt:lpstr>L3 Flush+Reload attack [Yarom Falkner 2014]</vt:lpstr>
      <vt:lpstr>L3 flush+reload attack (cont.)</vt:lpstr>
      <vt:lpstr>L3 flush+reload attack on GnuPG’s RSA</vt:lpstr>
      <vt:lpstr>Other attacks on RSA</vt:lpstr>
      <vt:lpstr>Other architectural attacks (Whiteboard discussion)</vt:lpstr>
      <vt:lpstr>Mitigation</vt:lpstr>
    </vt:vector>
  </TitlesOfParts>
  <Company>MIT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Security: Theory vs. Reality</dc:title>
  <dc:creator>Eran Tromer</dc:creator>
  <cp:lastModifiedBy>Eran</cp:lastModifiedBy>
  <cp:revision>829</cp:revision>
  <cp:lastPrinted>1999-07-27T16:32:36Z</cp:lastPrinted>
  <dcterms:created xsi:type="dcterms:W3CDTF">2006-01-14T22:20:18Z</dcterms:created>
  <dcterms:modified xsi:type="dcterms:W3CDTF">2015-11-03T14:35:28Z</dcterms:modified>
</cp:coreProperties>
</file>