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91" r:id="rId1"/>
  </p:sldMasterIdLst>
  <p:notesMasterIdLst>
    <p:notesMasterId r:id="rId56"/>
  </p:notesMasterIdLst>
  <p:handoutMasterIdLst>
    <p:handoutMasterId r:id="rId57"/>
  </p:handoutMasterIdLst>
  <p:sldIdLst>
    <p:sldId id="568" r:id="rId2"/>
    <p:sldId id="396" r:id="rId3"/>
    <p:sldId id="499" r:id="rId4"/>
    <p:sldId id="500" r:id="rId5"/>
    <p:sldId id="501" r:id="rId6"/>
    <p:sldId id="504" r:id="rId7"/>
    <p:sldId id="502" r:id="rId8"/>
    <p:sldId id="503" r:id="rId9"/>
    <p:sldId id="527" r:id="rId10"/>
    <p:sldId id="505" r:id="rId11"/>
    <p:sldId id="506" r:id="rId12"/>
    <p:sldId id="507" r:id="rId13"/>
    <p:sldId id="508" r:id="rId14"/>
    <p:sldId id="509" r:id="rId15"/>
    <p:sldId id="512" r:id="rId16"/>
    <p:sldId id="560" r:id="rId17"/>
    <p:sldId id="511" r:id="rId18"/>
    <p:sldId id="515" r:id="rId19"/>
    <p:sldId id="516" r:id="rId20"/>
    <p:sldId id="558" r:id="rId21"/>
    <p:sldId id="559" r:id="rId22"/>
    <p:sldId id="556" r:id="rId23"/>
    <p:sldId id="524" r:id="rId24"/>
    <p:sldId id="517" r:id="rId25"/>
    <p:sldId id="518" r:id="rId26"/>
    <p:sldId id="525" r:id="rId27"/>
    <p:sldId id="519" r:id="rId28"/>
    <p:sldId id="520" r:id="rId29"/>
    <p:sldId id="521" r:id="rId30"/>
    <p:sldId id="551" r:id="rId31"/>
    <p:sldId id="429" r:id="rId32"/>
    <p:sldId id="536" r:id="rId33"/>
    <p:sldId id="540" r:id="rId34"/>
    <p:sldId id="537" r:id="rId35"/>
    <p:sldId id="526" r:id="rId36"/>
    <p:sldId id="440" r:id="rId37"/>
    <p:sldId id="421" r:id="rId38"/>
    <p:sldId id="542" r:id="rId39"/>
    <p:sldId id="561" r:id="rId40"/>
    <p:sldId id="562" r:id="rId41"/>
    <p:sldId id="563" r:id="rId42"/>
    <p:sldId id="564" r:id="rId43"/>
    <p:sldId id="565" r:id="rId44"/>
    <p:sldId id="566" r:id="rId45"/>
    <p:sldId id="530" r:id="rId46"/>
    <p:sldId id="531" r:id="rId47"/>
    <p:sldId id="532" r:id="rId48"/>
    <p:sldId id="533" r:id="rId49"/>
    <p:sldId id="534" r:id="rId50"/>
    <p:sldId id="535" r:id="rId51"/>
    <p:sldId id="477" r:id="rId52"/>
    <p:sldId id="553" r:id="rId53"/>
    <p:sldId id="569" r:id="rId54"/>
    <p:sldId id="486" r:id="rId55"/>
  </p:sldIdLst>
  <p:sldSz cx="9144000" cy="6858000" type="screen4x3"/>
  <p:notesSz cx="6858000" cy="9144000"/>
  <p:embeddedFontLst>
    <p:embeddedFont>
      <p:font typeface="Ebrima" panose="02000000000000000000" pitchFamily="2" charset="0"/>
      <p:regular r:id="rId58"/>
      <p:bold r:id="rId59"/>
    </p:embeddedFont>
    <p:embeddedFont>
      <p:font typeface="Cambria Math" panose="02040503050406030204" pitchFamily="18" charset="0"/>
      <p:regular r:id="rId60"/>
    </p:embeddedFont>
    <p:embeddedFont>
      <p:font typeface="Arial Black" panose="020B0A04020102020204" pitchFamily="34" charset="0"/>
      <p:bold r:id="rId61"/>
    </p:embeddedFont>
    <p:embeddedFont>
      <p:font typeface="Arial Unicode MS" panose="020B0604020202020204" pitchFamily="34" charset="-128"/>
      <p:regular r:id="rId62"/>
    </p:embeddedFont>
    <p:embeddedFont>
      <p:font typeface="Lucida Console" panose="020B0609040504020204" pitchFamily="49" charset="0"/>
      <p:regular r:id="rId63"/>
    </p:embeddedFont>
  </p:embeddedFontLst>
  <p:defaultTextStyle>
    <a:defPPr>
      <a:defRPr lang="en-US"/>
    </a:defPPr>
    <a:lvl1pPr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an" initials="ET" lastIdx="25" clrIdx="0">
    <p:extLst>
      <p:ext uri="{19B8F6BF-5375-455C-9EA6-DF929625EA0E}">
        <p15:presenceInfo xmlns:p15="http://schemas.microsoft.com/office/powerpoint/2012/main" userId="Eran" providerId="None"/>
      </p:ext>
    </p:extLst>
  </p:cmAuthor>
  <p:cmAuthor id="2" name="DANI" initials="D" lastIdx="3" clrIdx="1">
    <p:extLst>
      <p:ext uri="{19B8F6BF-5375-455C-9EA6-DF929625EA0E}">
        <p15:presenceInfo xmlns:p15="http://schemas.microsoft.com/office/powerpoint/2012/main" userId="DANI" providerId="None"/>
      </p:ext>
    </p:extLst>
  </p:cmAuthor>
  <p:cmAuthor id="3" name="Eran Tromer" initials="ET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5B7"/>
    <a:srgbClr val="000099"/>
    <a:srgbClr val="7030A0"/>
    <a:srgbClr val="FBD0E4"/>
    <a:srgbClr val="E3E8F4"/>
    <a:srgbClr val="C5F3FF"/>
    <a:srgbClr val="FFF1CE"/>
    <a:srgbClr val="E5F6D8"/>
    <a:srgbClr val="445A96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8" autoAdjust="0"/>
    <p:restoredTop sz="85948" autoAdjust="0"/>
  </p:normalViewPr>
  <p:slideViewPr>
    <p:cSldViewPr>
      <p:cViewPr varScale="1">
        <p:scale>
          <a:sx n="108" d="100"/>
          <a:sy n="108" d="100"/>
        </p:scale>
        <p:origin x="3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-6672"/>
    </p:cViewPr>
  </p:sorterViewPr>
  <p:notesViewPr>
    <p:cSldViewPr>
      <p:cViewPr>
        <p:scale>
          <a:sx n="125" d="100"/>
          <a:sy n="125" d="100"/>
        </p:scale>
        <p:origin x="-192" y="61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44:01.006" idx="21">
    <p:pos x="10" y="10"/>
    <p:text>Use poison graphics?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57:26.834" idx="22">
    <p:pos x="10" y="10"/>
    <p:text>Add discussion of sliding and fixed window attacks:
* Add rows
* Add bubble with with brief inutuition "for those familiar with windowed exponentiation".
* Mention CVE / paper references to clarify these are distinct results.</p:text>
    <p:extLst>
      <p:ext uri="{C676402C-5697-4E1C-873F-D02D1690AC5C}">
        <p15:threadingInfo xmlns:p15="http://schemas.microsoft.com/office/powerpoint/2012/main" timeZoneBias="420"/>
      </p:ext>
    </p:extLst>
  </p:cm>
  <p:cm authorId="1" dt="2015-07-01T10:58:05.334" idx="23">
    <p:pos x="106" y="106"/>
    <p:text>When discussing adaptive attacks, recall this table (copy&amp;paste) and extend it with extra row to clarify difference.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57:26.834" idx="22">
    <p:pos x="10" y="10"/>
    <p:text>Add discussion of sliding and fixed window attacks:
* Add rows
* Add bubble with with brief inutuition "for those familiar with windowed exponentiation".
* Mention CVE / paper references to clarify these are distinct results.</p:text>
    <p:extLst>
      <p:ext uri="{C676402C-5697-4E1C-873F-D02D1690AC5C}">
        <p15:threadingInfo xmlns:p15="http://schemas.microsoft.com/office/powerpoint/2012/main" timeZoneBias="420"/>
      </p:ext>
    </p:extLst>
  </p:cm>
  <p:cm authorId="1" dt="2015-07-01T10:58:05.334" idx="23">
    <p:pos x="106" y="106"/>
    <p:text>When discussing adaptive attacks, recall this table (copy&amp;paste) and extend it with extra row to clarify difference.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57:26.834" idx="22">
    <p:pos x="10" y="10"/>
    <p:text>Add discussion of sliding and fixed window attacks:
* Add rows
* Add bubble with with brief inutuition "for those familiar with windowed exponentiation".
* Mention CVE / paper references to clarify these are distinct results.</p:text>
    <p:extLst>
      <p:ext uri="{C676402C-5697-4E1C-873F-D02D1690AC5C}">
        <p15:threadingInfo xmlns:p15="http://schemas.microsoft.com/office/powerpoint/2012/main" timeZoneBias="420"/>
      </p:ext>
    </p:extLst>
  </p:cm>
  <p:cm authorId="1" dt="2015-07-01T10:58:05.334" idx="23">
    <p:pos x="106" y="106"/>
    <p:text>When discussing adaptive attacks, recall this table (copy&amp;paste) and extend it with extra row to clarify difference.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57:26.834" idx="22">
    <p:pos x="10" y="10"/>
    <p:text>Add discussion of sliding and fixed window attacks:
* Add rows
* Add bubble with with brief inutuition "for those familiar with windowed exponentiation".
* Mention CVE / paper references to clarify these are distinct results.</p:text>
    <p:extLst>
      <p:ext uri="{C676402C-5697-4E1C-873F-D02D1690AC5C}">
        <p15:threadingInfo xmlns:p15="http://schemas.microsoft.com/office/powerpoint/2012/main" timeZoneBias="420"/>
      </p:ext>
    </p:extLst>
  </p:cm>
  <p:cm authorId="1" dt="2015-07-01T10:58:05.334" idx="23">
    <p:pos x="106" y="106"/>
    <p:text>When discussing adaptive attacks, recall this table (copy&amp;paste) and extend it with extra row to clarify difference.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4-12-22T17:04:53.608" idx="1">
    <p:pos x="10" y="10"/>
    <p:text>Mention it's not a great solution b ecause x2 slowdown for ElGamal</p:text>
  </p:cm>
  <p:cm authorId="1" dt="2015-07-01T11:25:16.756" idx="25">
    <p:pos x="106" y="106"/>
    <p:text>Add a picture of an "ultraportable" TEMPEST laptop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D621FAE-990E-4649-8B98-ED7A0DC5C84E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23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2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2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55688" y="4410075"/>
            <a:ext cx="5029200" cy="4097338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1875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2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6193F16C-CFED-4156-8EA5-26DDDB47BB32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87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30188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6037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8897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968375" indent="-49213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670F1D-E50F-4AB4-9BBB-4BC54D7AB06B}" type="slidenum">
              <a:rPr lang="he-IL" altLang="en-US" sz="1200" smtClean="0"/>
              <a:pPr>
                <a:spcBef>
                  <a:spcPct val="0"/>
                </a:spcBef>
              </a:pPr>
              <a:t>1</a:t>
            </a:fld>
            <a:endParaRPr lang="en-US" altLang="en-US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7613" cy="39925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0846" tIns="40424" rIns="80846" bIns="40424" anchor="ctr"/>
          <a:lstStyle/>
          <a:p>
            <a:pPr defTabSz="457200"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64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endParaRPr lang="en-US" sz="10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82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0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לחבר</a:t>
            </a:r>
            <a:r>
              <a:rPr lang="he-IL" baseline="0" dirty="0" smtClean="0"/>
              <a:t> את זה ל</a:t>
            </a:r>
            <a:r>
              <a:rPr lang="en-US" baseline="0" dirty="0" smtClean="0"/>
              <a:t>CPA</a:t>
            </a:r>
            <a:r>
              <a:rPr lang="he-IL" baseline="0" dirty="0" smtClean="0"/>
              <a:t> – גם פה מנצלים בעיה במימוש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56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57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43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34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90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48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9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5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2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9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11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0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65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74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0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9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5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4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3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84" name="Rectangle 12"/>
          <p:cNvSpPr>
            <a:spLocks noChangeArrowheads="1"/>
          </p:cNvSpPr>
          <p:nvPr/>
        </p:nvSpPr>
        <p:spPr bwMode="white">
          <a:xfrm rot="10800000">
            <a:off x="0" y="4581525"/>
            <a:ext cx="9144000" cy="22764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75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75877" name="Text Box 5"/>
          <p:cNvSpPr txBox="1">
            <a:spLocks noChangeArrowheads="1"/>
          </p:cNvSpPr>
          <p:nvPr/>
        </p:nvSpPr>
        <p:spPr bwMode="white">
          <a:xfrm>
            <a:off x="0" y="6553200"/>
            <a:ext cx="865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5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32CAEB-9A62-4DC0-9384-49C790CA627B}" type="slidenum">
              <a:rPr lang="ar-SA" sz="1400">
                <a:solidFill>
                  <a:srgbClr val="4D4D4D"/>
                </a:solidFill>
                <a:cs typeface="Arial" charset="0"/>
              </a:rPr>
              <a:pPr algn="l" defTabSz="457200">
                <a:lnSpc>
                  <a:spcPct val="100000"/>
                </a:lnSpc>
                <a:spcBef>
                  <a:spcPct val="50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400">
              <a:solidFill>
                <a:srgbClr val="4D4D4D"/>
              </a:solidFill>
            </a:endParaRPr>
          </a:p>
        </p:txBody>
      </p:sp>
      <p:sp>
        <p:nvSpPr>
          <p:cNvPr id="975883" name="Rectangle 11"/>
          <p:cNvSpPr>
            <a:spLocks noChangeArrowheads="1"/>
          </p:cNvSpPr>
          <p:nvPr/>
        </p:nvSpPr>
        <p:spPr bwMode="white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white">
          <a:xfrm rot="10800000">
            <a:off x="-5" y="6629400"/>
            <a:ext cx="440267" cy="228600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100000">
                <a:srgbClr val="C8C8C8"/>
              </a:gs>
            </a:gsLst>
            <a:lin ang="5400000" scaled="1"/>
            <a:tileRect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510867"/>
            <a:ext cx="9144000" cy="347133"/>
          </a:xfrm>
        </p:spPr>
        <p:txBody>
          <a:bodyPr/>
          <a:lstStyle>
            <a:lvl1pPr marL="0" indent="0">
              <a:buNone/>
              <a:tabLst>
                <a:tab pos="8915400" algn="r"/>
              </a:tabLst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Place	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5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84" name="Rectangle 12"/>
          <p:cNvSpPr>
            <a:spLocks noChangeArrowheads="1"/>
          </p:cNvSpPr>
          <p:nvPr/>
        </p:nvSpPr>
        <p:spPr bwMode="white">
          <a:xfrm rot="10800000">
            <a:off x="0" y="1676400"/>
            <a:ext cx="9144000" cy="51816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5"/>
            <a:ext cx="7772400" cy="1470025"/>
          </a:xfrm>
          <a:noFill/>
        </p:spPr>
        <p:txBody>
          <a:bodyPr/>
          <a:lstStyle>
            <a:lvl1pPr algn="ctr">
              <a:defRPr sz="4000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75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75877" name="Text Box 5"/>
          <p:cNvSpPr txBox="1">
            <a:spLocks noChangeArrowheads="1"/>
          </p:cNvSpPr>
          <p:nvPr/>
        </p:nvSpPr>
        <p:spPr bwMode="white">
          <a:xfrm>
            <a:off x="4" y="6553200"/>
            <a:ext cx="865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5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32CAEB-9A62-4DC0-9384-49C790CA627B}" type="slidenum">
              <a:rPr lang="ar-SA" sz="1400">
                <a:solidFill>
                  <a:srgbClr val="4D4D4D"/>
                </a:solidFill>
                <a:cs typeface="Arial" charset="0"/>
              </a:rPr>
              <a:pPr algn="l" defTabSz="457200">
                <a:lnSpc>
                  <a:spcPct val="100000"/>
                </a:lnSpc>
                <a:spcBef>
                  <a:spcPct val="50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975883" name="Rectangle 11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white">
          <a:xfrm rot="10800000">
            <a:off x="0" y="6553200"/>
            <a:ext cx="440267" cy="304800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100000">
                <a:srgbClr val="C8C8C8"/>
              </a:gs>
            </a:gsLst>
            <a:lin ang="5400000" scaled="1"/>
            <a:tileRect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510867"/>
            <a:ext cx="9144000" cy="347133"/>
          </a:xfrm>
        </p:spPr>
        <p:txBody>
          <a:bodyPr/>
          <a:lstStyle>
            <a:lvl1pPr marL="0" indent="0">
              <a:buNone/>
              <a:tabLst>
                <a:tab pos="8915400" algn="r"/>
              </a:tabLst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Place	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31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1796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28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65240"/>
            <a:ext cx="4305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865237"/>
            <a:ext cx="4305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89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00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355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113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65244"/>
            <a:ext cx="87630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7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 userDrawn="1"/>
        </p:nvSpPr>
        <p:spPr bwMode="white">
          <a:xfrm rot="10800000">
            <a:off x="0" y="4581525"/>
            <a:ext cx="9144000" cy="22764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endParaRPr lang="en-US" altLang="en-US" smtClean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white">
          <a:xfrm>
            <a:off x="0" y="6553200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7B599BDD-B72A-4C3C-8512-94D3DC59E84C}" type="slidenum">
              <a:rPr lang="he-IL" altLang="en-US" sz="1400" smtClean="0">
                <a:solidFill>
                  <a:srgbClr val="4D4D4D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400" smtClean="0">
              <a:solidFill>
                <a:srgbClr val="4D4D4D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white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A42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endParaRPr lang="en-US" altLang="en-US" smtClean="0"/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5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13290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2" y="0"/>
            <a:ext cx="9150351" cy="762000"/>
          </a:xfrm>
          <a:prstGeom prst="rect">
            <a:avLst/>
          </a:prstGeom>
          <a:solidFill>
            <a:srgbClr val="EAEA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6373" y="0"/>
            <a:ext cx="9150351" cy="762000"/>
          </a:xfrm>
          <a:prstGeom prst="rect">
            <a:avLst/>
          </a:prstGeom>
          <a:solidFill>
            <a:srgbClr val="EAEA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51683" name="Rectangle 67"/>
          <p:cNvSpPr>
            <a:spLocks noChangeArrowheads="1"/>
          </p:cNvSpPr>
          <p:nvPr/>
        </p:nvSpPr>
        <p:spPr bwMode="white">
          <a:xfrm>
            <a:off x="0" y="6497638"/>
            <a:ext cx="9144000" cy="366712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B2B2B2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1671" name="Text Box 55"/>
          <p:cNvSpPr txBox="1">
            <a:spLocks noChangeArrowheads="1"/>
          </p:cNvSpPr>
          <p:nvPr/>
        </p:nvSpPr>
        <p:spPr bwMode="white">
          <a:xfrm>
            <a:off x="0" y="6610350"/>
            <a:ext cx="8651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5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C99DAC5-EEB5-4372-8AA8-DAA2EC021FBD}" type="slidenum">
              <a:rPr lang="ar-SA" sz="1200">
                <a:solidFill>
                  <a:srgbClr val="4D4D4D"/>
                </a:solidFill>
                <a:cs typeface="Arial" charset="0"/>
              </a:rPr>
              <a:pPr algn="l" defTabSz="457200">
                <a:lnSpc>
                  <a:spcPct val="100000"/>
                </a:lnSpc>
                <a:spcBef>
                  <a:spcPct val="50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200">
              <a:solidFill>
                <a:srgbClr val="4D4D4D"/>
              </a:solidFill>
            </a:endParaRPr>
          </a:p>
        </p:txBody>
      </p:sp>
      <p:sp>
        <p:nvSpPr>
          <p:cNvPr id="751684" name="Rectangle 68"/>
          <p:cNvSpPr>
            <a:spLocks noChangeArrowheads="1"/>
          </p:cNvSpPr>
          <p:nvPr/>
        </p:nvSpPr>
        <p:spPr bwMode="white">
          <a:xfrm rot="10800000">
            <a:off x="-22" y="759115"/>
            <a:ext cx="9144022" cy="366713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EAEAEA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rot="10800000" wrap="square" lIns="90000" tIns="46800" rIns="90000" bIns="468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2" y="0"/>
            <a:ext cx="9150351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-22" y="20053"/>
            <a:ext cx="9144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03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7.png"/><Relationship Id="rId3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11" Type="http://schemas.openxmlformats.org/officeDocument/2006/relationships/image" Target="../media/image61.png"/><Relationship Id="rId5" Type="http://schemas.openxmlformats.org/officeDocument/2006/relationships/image" Target="../media/image450.png"/><Relationship Id="rId10" Type="http://schemas.openxmlformats.org/officeDocument/2006/relationships/image" Target="../media/image60.png"/><Relationship Id="rId4" Type="http://schemas.openxmlformats.org/officeDocument/2006/relationships/image" Target="../media/image440.png"/><Relationship Id="rId9" Type="http://schemas.openxmlformats.org/officeDocument/2006/relationships/image" Target="../media/image59.png"/><Relationship Id="rId1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3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4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comments" Target="../comments/commen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5.wdp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png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2.png"/><Relationship Id="rId3" Type="http://schemas.openxmlformats.org/officeDocument/2006/relationships/image" Target="../media/image82.jpe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17" Type="http://schemas.openxmlformats.org/officeDocument/2006/relationships/image" Target="../media/image34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2.png"/><Relationship Id="rId11" Type="http://schemas.openxmlformats.org/officeDocument/2006/relationships/image" Target="../media/image13.png"/><Relationship Id="rId5" Type="http://schemas.openxmlformats.org/officeDocument/2006/relationships/image" Target="../media/image263.png"/><Relationship Id="rId15" Type="http://schemas.openxmlformats.org/officeDocument/2006/relationships/image" Target="../media/image320.png"/><Relationship Id="rId10" Type="http://schemas.openxmlformats.org/officeDocument/2006/relationships/image" Target="../media/image291.png"/><Relationship Id="rId4" Type="http://schemas.openxmlformats.org/officeDocument/2006/relationships/image" Target="../media/image12.png"/><Relationship Id="rId9" Type="http://schemas.openxmlformats.org/officeDocument/2006/relationships/image" Target="../media/image4.jpeg"/><Relationship Id="rId14" Type="http://schemas.openxmlformats.org/officeDocument/2006/relationships/image" Target="../media/image3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2.jpeg"/><Relationship Id="rId7" Type="http://schemas.openxmlformats.org/officeDocument/2006/relationships/image" Target="../media/image15.png"/><Relationship Id="rId12" Type="http://schemas.openxmlformats.org/officeDocument/2006/relationships/image" Target="../media/image3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11" Type="http://schemas.microsoft.com/office/2007/relationships/hdphoto" Target="../media/hdphoto1.wdp"/><Relationship Id="rId5" Type="http://schemas.openxmlformats.org/officeDocument/2006/relationships/image" Target="../media/image350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9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93.png"/><Relationship Id="rId7" Type="http://schemas.microsoft.com/office/2007/relationships/hdphoto" Target="../media/hdphoto8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12" Type="http://schemas.openxmlformats.org/officeDocument/2006/relationships/image" Target="../media/image4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526130"/>
            <a:ext cx="8610600" cy="27106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en-US" altLang="en-US" sz="3600" dirty="0" smtClean="0"/>
              <a:t>Information Security – Theory vs. Reality</a:t>
            </a:r>
            <a:br>
              <a:rPr lang="en-US" altLang="en-US" sz="3600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800" dirty="0" smtClean="0"/>
              <a:t> 0368-4474, Winter 2015-2016</a:t>
            </a:r>
            <a:br>
              <a:rPr lang="en-US" altLang="en-US" sz="2800" dirty="0" smtClean="0"/>
            </a:b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b="1" dirty="0" smtClean="0"/>
              <a:t>Lecture 6:</a:t>
            </a:r>
            <a:br>
              <a:rPr lang="en-US" altLang="en-US" sz="3200" b="1" dirty="0" smtClean="0"/>
            </a:br>
            <a:r>
              <a:rPr lang="en-US" altLang="en-US" sz="3200" b="1" dirty="0"/>
              <a:t>Physical Side Channel Attacks on PCs</a:t>
            </a:r>
            <a:endParaRPr lang="he-IL" altLang="en-US" sz="3600" b="1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373688"/>
            <a:ext cx="9144000" cy="894733"/>
          </a:xfrm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400" dirty="0" smtClean="0">
                <a:latin typeface="cmr12" pitchFamily="34" charset="0"/>
              </a:rPr>
              <a:t>Guest lecturer:</a:t>
            </a:r>
            <a:br>
              <a:rPr lang="en-GB" altLang="en-US" sz="2400" dirty="0" smtClean="0">
                <a:latin typeface="cmr12" pitchFamily="34" charset="0"/>
              </a:rPr>
            </a:br>
            <a:r>
              <a:rPr lang="en-GB" altLang="en-US" sz="2800" dirty="0" smtClean="0">
                <a:latin typeface="cmr12" pitchFamily="34" charset="0"/>
              </a:rPr>
              <a:t>Lev </a:t>
            </a:r>
            <a:r>
              <a:rPr lang="en-GB" altLang="en-US" sz="2800" dirty="0" err="1" smtClean="0">
                <a:latin typeface="cmr12" pitchFamily="34" charset="0"/>
              </a:rPr>
              <a:t>Pachmanov</a:t>
            </a:r>
            <a:endParaRPr lang="en-GB" altLang="en-US" sz="1800" b="1" dirty="0" smtClean="0">
              <a:latin typeface="cmr12" pitchFamily="34" charset="0"/>
            </a:endParaRPr>
          </a:p>
        </p:txBody>
      </p:sp>
      <p:pic>
        <p:nvPicPr>
          <p:cNvPr id="9222" name="Picture 8" descr="logo_tau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85750"/>
            <a:ext cx="257175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72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  <a:br>
              <a:rPr lang="en-US" dirty="0" smtClean="0"/>
            </a:br>
            <a:r>
              <a:rPr lang="en-US" dirty="0" smtClean="0"/>
              <a:t>distinguishing instructions</a:t>
            </a:r>
            <a:endParaRPr lang="en-US" dirty="0"/>
          </a:p>
        </p:txBody>
      </p:sp>
      <p:pic>
        <p:nvPicPr>
          <p:cNvPr id="27" name="Picture 2" descr="http://static.trustedreviews.com/94/c68d2e/76a8/6094-IMG0114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34904"/>
            <a:ext cx="1932278" cy="16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digitaloscilloscopedeals.com/wp-content/uploads/2012/05/MSO4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8" b="97809" l="4943" r="99212">
                        <a14:foregroundMark x1="98782" y1="18428" x2="98782" y2="18428"/>
                        <a14:backgroundMark x1="65688" y1="95232" x2="65688" y2="95232"/>
                        <a14:backgroundMark x1="17407" y1="95747" x2="17407" y2="95747"/>
                        <a14:backgroundMark x1="88754" y1="95619" x2="88754" y2="95619"/>
                        <a14:backgroundMark x1="86748" y1="95876" x2="86748" y2="95876"/>
                        <a14:backgroundMark x1="22708" y1="96263" x2="22708" y2="96263"/>
                        <a14:backgroundMark x1="99427" y1="26031" x2="99427" y2="26031"/>
                        <a14:backgroundMark x1="99069" y1="9021" x2="99069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64501"/>
            <a:ext cx="1756141" cy="9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/>
          <p:cNvCxnSpPr/>
          <p:nvPr/>
        </p:nvCxnSpPr>
        <p:spPr bwMode="auto">
          <a:xfrm flipH="1" flipV="1">
            <a:off x="4318000" y="6002866"/>
            <a:ext cx="2247133" cy="3306"/>
          </a:xfrm>
          <a:prstGeom prst="line">
            <a:avLst/>
          </a:prstGeom>
          <a:solidFill>
            <a:srgbClr val="FFFFFF"/>
          </a:solidFill>
          <a:ln w="666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08" y="5740543"/>
            <a:ext cx="514670" cy="398754"/>
          </a:xfrm>
          <a:prstGeom prst="rect">
            <a:avLst/>
          </a:prstGeom>
          <a:effectLst>
            <a:glow rad="139700">
              <a:schemeClr val="accent3">
                <a:satMod val="175000"/>
              </a:schemeClr>
            </a:glow>
          </a:effectLst>
        </p:spPr>
      </p:pic>
      <p:cxnSp>
        <p:nvCxnSpPr>
          <p:cNvPr id="55" name="Straight Connector 54"/>
          <p:cNvCxnSpPr/>
          <p:nvPr/>
        </p:nvCxnSpPr>
        <p:spPr bwMode="auto">
          <a:xfrm flipH="1" flipV="1">
            <a:off x="4318000" y="6002866"/>
            <a:ext cx="2247133" cy="3306"/>
          </a:xfrm>
          <a:prstGeom prst="line">
            <a:avLst/>
          </a:prstGeom>
          <a:solidFill>
            <a:srgbClr val="FFFFFF"/>
          </a:solidFill>
          <a:ln w="666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oup 55"/>
          <p:cNvGrpSpPr/>
          <p:nvPr/>
        </p:nvGrpSpPr>
        <p:grpSpPr>
          <a:xfrm>
            <a:off x="3116672" y="6392815"/>
            <a:ext cx="4441715" cy="76200"/>
            <a:chOff x="3116672" y="6392815"/>
            <a:chExt cx="4441715" cy="76200"/>
          </a:xfrm>
        </p:grpSpPr>
        <p:grpSp>
          <p:nvGrpSpPr>
            <p:cNvPr id="57" name="Group 56"/>
            <p:cNvGrpSpPr/>
            <p:nvPr/>
          </p:nvGrpSpPr>
          <p:grpSpPr>
            <a:xfrm>
              <a:off x="4032254" y="6392815"/>
              <a:ext cx="3526133" cy="76200"/>
              <a:chOff x="4032254" y="6381750"/>
              <a:chExt cx="3526133" cy="76200"/>
            </a:xfrm>
          </p:grpSpPr>
          <p:sp>
            <p:nvSpPr>
              <p:cNvPr id="60" name="Rectangle 59"/>
              <p:cNvSpPr/>
              <p:nvPr/>
            </p:nvSpPr>
            <p:spPr bwMode="auto">
              <a:xfrm flipV="1">
                <a:off x="4032254" y="6381750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 flipV="1">
                <a:off x="4495800" y="6381750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 flipV="1">
                <a:off x="6282968" y="6381750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 flipV="1">
                <a:off x="6735688" y="6381750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 flipV="1">
                <a:off x="7177387" y="6381750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 bwMode="auto">
            <a:xfrm flipV="1">
              <a:off x="3574463" y="6392815"/>
              <a:ext cx="381000" cy="76200"/>
            </a:xfrm>
            <a:prstGeom prst="rect">
              <a:avLst/>
            </a:prstGeom>
            <a:pattFill prst="wdUpDiag">
              <a:fgClr>
                <a:srgbClr val="B7E91D"/>
              </a:fgClr>
              <a:bgClr>
                <a:srgbClr val="32DA26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 flipV="1">
              <a:off x="3116672" y="6392815"/>
              <a:ext cx="381000" cy="76200"/>
            </a:xfrm>
            <a:prstGeom prst="rect">
              <a:avLst/>
            </a:prstGeom>
            <a:pattFill prst="wdUpDiag">
              <a:fgClr>
                <a:srgbClr val="B7E91D"/>
              </a:fgClr>
              <a:bgClr>
                <a:srgbClr val="32DA26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8781" r="13329" b="15485"/>
          <a:stretch/>
        </p:blipFill>
        <p:spPr>
          <a:xfrm>
            <a:off x="7214538" y="6294729"/>
            <a:ext cx="609601" cy="533400"/>
          </a:xfrm>
          <a:prstGeom prst="flowChartConnector">
            <a:avLst/>
          </a:prstGeom>
          <a:noFill/>
          <a:effectLst>
            <a:glow>
              <a:schemeClr val="accent1">
                <a:lumMod val="50000"/>
                <a:alpha val="67000"/>
              </a:schemeClr>
            </a:glow>
          </a:effectLst>
        </p:spPr>
      </p:pic>
      <p:sp>
        <p:nvSpPr>
          <p:cNvPr id="66" name="Rectangle 65"/>
          <p:cNvSpPr/>
          <p:nvPr/>
        </p:nvSpPr>
        <p:spPr bwMode="auto">
          <a:xfrm flipV="1">
            <a:off x="5837051" y="6392815"/>
            <a:ext cx="381000" cy="76200"/>
          </a:xfrm>
          <a:prstGeom prst="rect">
            <a:avLst/>
          </a:prstGeom>
          <a:pattFill prst="wdUpDiag">
            <a:fgClr>
              <a:srgbClr val="B7E91D"/>
            </a:fgClr>
            <a:bgClr>
              <a:srgbClr val="32DA26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 flipV="1">
            <a:off x="5395170" y="6392815"/>
            <a:ext cx="381000" cy="76200"/>
          </a:xfrm>
          <a:prstGeom prst="rect">
            <a:avLst/>
          </a:prstGeom>
          <a:pattFill prst="wdUpDiag">
            <a:fgClr>
              <a:srgbClr val="B7E91D"/>
            </a:fgClr>
            <a:bgClr>
              <a:srgbClr val="32DA26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 flipV="1">
            <a:off x="4951991" y="6381750"/>
            <a:ext cx="381000" cy="76200"/>
          </a:xfrm>
          <a:prstGeom prst="rect">
            <a:avLst/>
          </a:prstGeom>
          <a:pattFill prst="wdUpDiag">
            <a:fgClr>
              <a:srgbClr val="B7E91D"/>
            </a:fgClr>
            <a:bgClr>
              <a:srgbClr val="32DA26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290920" y="5384633"/>
            <a:ext cx="2582333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Key =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101011… </a:t>
            </a:r>
          </a:p>
        </p:txBody>
      </p:sp>
      <p:cxnSp>
        <p:nvCxnSpPr>
          <p:cNvPr id="71" name="Straight Connector 70"/>
          <p:cNvCxnSpPr/>
          <p:nvPr/>
        </p:nvCxnSpPr>
        <p:spPr bwMode="auto">
          <a:xfrm flipH="1">
            <a:off x="1676400" y="5658471"/>
            <a:ext cx="899160" cy="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28819" r="41746" b="24959"/>
          <a:stretch/>
        </p:blipFill>
        <p:spPr>
          <a:xfrm>
            <a:off x="2577517" y="6019800"/>
            <a:ext cx="9144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858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100" dirty="0"/>
              <a:t>Distinguishing various CPU </a:t>
            </a:r>
            <a:r>
              <a:rPr lang="en-US" sz="3100" dirty="0" smtClean="0"/>
              <a:t>operations</a:t>
            </a:r>
            <a:endParaRPr lang="he-IL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10536"/>
            <a:ext cx="7315200" cy="5464454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 bwMode="auto">
          <a:xfrm>
            <a:off x="990600" y="639542"/>
            <a:ext cx="6781801" cy="574693"/>
          </a:xfrm>
          <a:prstGeom prst="rightArrow">
            <a:avLst>
              <a:gd name="adj1" fmla="val 57739"/>
              <a:gd name="adj2" fmla="val 46389"/>
            </a:avLst>
          </a:prstGeom>
          <a:solidFill>
            <a:srgbClr val="D1F5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 (2-2.3 MHz)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519265" y="1110536"/>
            <a:ext cx="609410" cy="5671264"/>
          </a:xfrm>
          <a:prstGeom prst="downArrow">
            <a:avLst>
              <a:gd name="adj1" fmla="val 50000"/>
              <a:gd name="adj2" fmla="val 48889"/>
            </a:avLst>
          </a:prstGeom>
          <a:solidFill>
            <a:srgbClr val="D1F5FF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time (10 sec)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607300" y="1201535"/>
            <a:ext cx="88344" cy="1133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rgbClr val="A42700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8610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Low-bandwidth leakage of RSA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02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sz="2800" dirty="0" smtClean="0"/>
              <a:t>Definitions (RSA)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 bwMode="auto">
              <a:xfrm>
                <a:off x="228600" y="1524000"/>
                <a:ext cx="3962400" cy="2762250"/>
              </a:xfrm>
              <a:prstGeom prst="rect">
                <a:avLst/>
              </a:prstGeom>
              <a:solidFill>
                <a:srgbClr val="F1F6C6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sng" strike="noStrike" cap="none" normalizeH="0" baseline="0" dirty="0" smtClean="0">
                    <a:ln>
                      <a:noFill/>
                    </a:ln>
                    <a:solidFill>
                      <a:srgbClr val="6600FF"/>
                    </a:solidFill>
                    <a:effectLst/>
                    <a:latin typeface="Arial" charset="0"/>
                  </a:rPr>
                  <a:t>Key setup</a:t>
                </a:r>
              </a:p>
              <a:p>
                <a:pPr marL="342900" marR="0" indent="-34290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sz="2400" b="1" dirty="0" err="1" smtClean="0">
                    <a:solidFill>
                      <a:schemeClr val="tx1"/>
                    </a:solidFill>
                    <a:latin typeface="Arial" charset="0"/>
                  </a:rPr>
                  <a:t>sk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Arial" charset="0"/>
                  </a:rPr>
                  <a:t>: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random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>primes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private exponent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 marL="342900" marR="0" indent="-34290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charset="0"/>
                  </a:rPr>
                  <a:t>p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Arial" charset="0"/>
                  </a:rPr>
                  <a:t>k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Arial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𝑝𝑞</m:t>
                    </m:r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public exponent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524000"/>
                <a:ext cx="3962400" cy="2762250"/>
              </a:xfrm>
              <a:prstGeom prst="rect">
                <a:avLst/>
              </a:prstGeom>
              <a:blipFill rotWithShape="0">
                <a:blip r:embed="rId3"/>
                <a:stretch>
                  <a:fillRect l="-2141" b="-3720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 bwMode="auto">
              <a:xfrm>
                <a:off x="261256" y="4494796"/>
                <a:ext cx="3929743" cy="914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sng" strike="noStrike" cap="none" normalizeH="0" baseline="0" dirty="0" smtClean="0">
                    <a:ln>
                      <a:noFill/>
                    </a:ln>
                    <a:solidFill>
                      <a:srgbClr val="6600FF"/>
                    </a:solidFill>
                    <a:effectLst/>
                    <a:latin typeface="Arial" charset="0"/>
                  </a:rPr>
                  <a:t>Encryption</a:t>
                </a:r>
              </a:p>
              <a:p>
                <a:pPr marR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256" y="4494796"/>
                <a:ext cx="3929743" cy="914400"/>
              </a:xfrm>
              <a:prstGeom prst="rect">
                <a:avLst/>
              </a:prstGeom>
              <a:blipFill rotWithShape="0">
                <a:blip r:embed="rId4"/>
                <a:stretch>
                  <a:fillRect l="-2160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 bwMode="auto">
              <a:xfrm>
                <a:off x="5105400" y="1524000"/>
                <a:ext cx="3733800" cy="3885196"/>
              </a:xfrm>
              <a:prstGeom prst="rect">
                <a:avLst/>
              </a:prstGeom>
              <a:solidFill>
                <a:srgbClr val="FBD5E7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sng" strike="noStrike" cap="none" normalizeH="0" baseline="0" dirty="0" smtClean="0">
                    <a:ln>
                      <a:noFill/>
                    </a:ln>
                    <a:solidFill>
                      <a:srgbClr val="6600FF"/>
                    </a:solidFill>
                    <a:effectLst/>
                    <a:latin typeface="Arial" charset="0"/>
                  </a:rPr>
                  <a:t>Decryption</a:t>
                </a:r>
              </a:p>
              <a:p>
                <a:pPr marR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/>
                </a:r>
                <a:b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</a:br>
                <a:endParaRPr lang="en-US" sz="24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lang="en-US" sz="2400" dirty="0" smtClean="0">
                  <a:solidFill>
                    <a:srgbClr val="6600FF"/>
                  </a:solidFill>
                  <a:latin typeface="Arial" charset="0"/>
                </a:endParaRPr>
              </a:p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sz="2400" dirty="0" smtClean="0">
                    <a:solidFill>
                      <a:srgbClr val="6600FF"/>
                    </a:solidFill>
                    <a:latin typeface="Arial" charset="0"/>
                  </a:rPr>
                  <a:t>A quicker way used by most implementations</a:t>
                </a:r>
              </a:p>
              <a:p>
                <a:pPr algn="l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algn="l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>Obtain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> using Chinese Remainder Theorem</a:t>
                </a:r>
                <a:endParaRPr lang="en-US" sz="24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1524000"/>
                <a:ext cx="3733800" cy="3885196"/>
              </a:xfrm>
              <a:prstGeom prst="rect">
                <a:avLst/>
              </a:prstGeom>
              <a:blipFill rotWithShape="0">
                <a:blip r:embed="rId5"/>
                <a:stretch>
                  <a:fillRect l="-2273" b="-3120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4201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8" b="52071"/>
          <a:stretch/>
        </p:blipFill>
        <p:spPr>
          <a:xfrm>
            <a:off x="531932" y="1291054"/>
            <a:ext cx="8307268" cy="25951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15852" y="2817867"/>
            <a:ext cx="1023566" cy="956633"/>
            <a:chOff x="6720389" y="2168632"/>
            <a:chExt cx="1023566" cy="5232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722681" y="2231985"/>
                  <a:ext cx="951491" cy="164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1600" dirty="0" smtClean="0">
                      <a:solidFill>
                        <a:srgbClr val="FFFF00"/>
                      </a:solidFill>
                    </a:rPr>
                    <a:t>od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sz="2400" i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681" y="2231985"/>
                  <a:ext cx="951491" cy="16498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8000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20389" y="2487865"/>
                  <a:ext cx="951491" cy="164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00"/>
                      </a:solidFill>
                    </a:rPr>
                    <a:t>mod </a:t>
                  </a:r>
                  <a14:m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a14:m>
                  <a:endParaRPr lang="en-US" sz="2400" i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389" y="2487865"/>
                  <a:ext cx="951491" cy="1649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8367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ight Brace 15"/>
            <p:cNvSpPr/>
            <p:nvPr/>
          </p:nvSpPr>
          <p:spPr bwMode="auto">
            <a:xfrm flipH="1">
              <a:off x="7559701" y="2168632"/>
              <a:ext cx="184254" cy="275495"/>
            </a:xfrm>
            <a:prstGeom prst="rightBrace">
              <a:avLst>
                <a:gd name="adj1" fmla="val 62563"/>
                <a:gd name="adj2" fmla="val 51061"/>
              </a:avLst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ight Brace 16"/>
            <p:cNvSpPr/>
            <p:nvPr/>
          </p:nvSpPr>
          <p:spPr bwMode="auto">
            <a:xfrm flipH="1">
              <a:off x="7559701" y="2444127"/>
              <a:ext cx="184254" cy="247762"/>
            </a:xfrm>
            <a:prstGeom prst="rightBrace">
              <a:avLst>
                <a:gd name="adj1" fmla="val 62563"/>
                <a:gd name="adj2" fmla="val 51061"/>
              </a:avLst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300" dirty="0" err="1" smtClean="0"/>
              <a:t>GnuPG</a:t>
            </a:r>
            <a:r>
              <a:rPr lang="en-US" sz="3300" dirty="0" smtClean="0"/>
              <a:t> RSA key distinguishability</a:t>
            </a:r>
            <a:endParaRPr lang="he-IL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endParaRPr lang="en-US" sz="2400" dirty="0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-38100" y="1066800"/>
            <a:ext cx="570927" cy="48368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828" y="885693"/>
            <a:ext cx="9033263" cy="3305307"/>
            <a:chOff x="31828" y="885693"/>
            <a:chExt cx="9033263" cy="3305307"/>
          </a:xfrm>
        </p:grpSpPr>
        <p:sp>
          <p:nvSpPr>
            <p:cNvPr id="4" name="Right Arrow 3"/>
            <p:cNvSpPr/>
            <p:nvPr/>
          </p:nvSpPr>
          <p:spPr bwMode="auto">
            <a:xfrm>
              <a:off x="531932" y="885693"/>
              <a:ext cx="8533159" cy="501147"/>
            </a:xfrm>
            <a:prstGeom prst="rightArrow">
              <a:avLst>
                <a:gd name="adj1" fmla="val 57739"/>
                <a:gd name="adj2" fmla="val 46389"/>
              </a:avLst>
            </a:prstGeom>
            <a:solidFill>
              <a:srgbClr val="D1F5FF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frequency (1.9-2.4 MHz)</a:t>
              </a:r>
            </a:p>
          </p:txBody>
        </p:sp>
        <p:sp>
          <p:nvSpPr>
            <p:cNvPr id="5" name="Down Arrow 4"/>
            <p:cNvSpPr/>
            <p:nvPr/>
          </p:nvSpPr>
          <p:spPr bwMode="auto">
            <a:xfrm>
              <a:off x="31828" y="1280160"/>
              <a:ext cx="685800" cy="2910840"/>
            </a:xfrm>
            <a:prstGeom prst="downArrow">
              <a:avLst>
                <a:gd name="adj1" fmla="val 43333"/>
                <a:gd name="adj2" fmla="val 48889"/>
              </a:avLst>
            </a:prstGeom>
            <a:solidFill>
              <a:srgbClr val="D1F5FF"/>
            </a:solidFill>
            <a:ln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time (0.8 sec)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4419600"/>
                <a:ext cx="8534400" cy="192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/>
                  <a:t>Can distinguish between:</a:t>
                </a:r>
              </a:p>
              <a:p>
                <a:pPr marL="804863" lvl="1" indent="-514350" algn="l">
                  <a:buFont typeface="+mj-lt"/>
                  <a:buAutoNum type="arabicPeriod"/>
                  <a:tabLst>
                    <a:tab pos="625475" algn="l"/>
                  </a:tabLst>
                </a:pPr>
                <a:r>
                  <a:rPr lang="en-US" dirty="0" smtClean="0"/>
                  <a:t>Decryptions and other operations</a:t>
                </a:r>
              </a:p>
              <a:p>
                <a:pPr marL="804863" lvl="1" indent="-514350" algn="l">
                  <a:buFont typeface="+mj-lt"/>
                  <a:buAutoNum type="arabicPeriod"/>
                  <a:tabLst>
                    <a:tab pos="625475" algn="l"/>
                  </a:tabLst>
                </a:pPr>
                <a:r>
                  <a:rPr lang="en-US" dirty="0" smtClean="0"/>
                  <a:t>Two exponentiations (mod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/>
                  <a:t>, mod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marL="804863" lvl="1" indent="-514350" algn="l">
                  <a:buFont typeface="+mj-lt"/>
                  <a:buAutoNum type="arabicPeriod"/>
                  <a:tabLst>
                    <a:tab pos="625475" algn="l"/>
                  </a:tabLst>
                </a:pPr>
                <a:r>
                  <a:rPr lang="en-US" dirty="0" smtClean="0"/>
                  <a:t>Different keys </a:t>
                </a:r>
              </a:p>
              <a:p>
                <a:pPr marL="804863" lvl="1" indent="-514350" algn="l">
                  <a:buFont typeface="+mj-lt"/>
                  <a:buAutoNum type="arabicPeriod"/>
                  <a:tabLst>
                    <a:tab pos="625475" algn="l"/>
                  </a:tabLst>
                </a:pPr>
                <a:r>
                  <a:rPr lang="en-US" dirty="0" smtClean="0"/>
                  <a:t>Different primes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19600"/>
                <a:ext cx="8534400" cy="1923604"/>
              </a:xfrm>
              <a:prstGeom prst="rect">
                <a:avLst/>
              </a:prstGeom>
              <a:blipFill rotWithShape="0">
                <a:blip r:embed="rId6"/>
                <a:stretch>
                  <a:fillRect l="-1429" t="-6646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460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Key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305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err="1"/>
              <a:t>GnuPG</a:t>
            </a:r>
            <a:r>
              <a:rPr lang="en-US" dirty="0"/>
              <a:t> </a:t>
            </a:r>
            <a:r>
              <a:rPr lang="en-US" dirty="0" smtClean="0"/>
              <a:t>modular exponentiation</a:t>
            </a:r>
            <a:endParaRPr lang="he-IL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2400" y="762000"/>
            <a:ext cx="8610600" cy="586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modular_exponentiation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c,d,p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  <a:endParaRPr lang="en-US" sz="2000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m=1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for 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=n to 1 do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m = m</a:t>
            </a:r>
            <a:r>
              <a:rPr lang="en-US" sz="2400" b="1" baseline="300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2 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 p</a:t>
            </a:r>
            <a:endParaRPr lang="en-US" sz="2400" b="1" baseline="30000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t = m*c mod p //always 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mult</a:t>
            </a:r>
            <a:endParaRPr lang="en-US" sz="2400" b="1" baseline="30000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if d[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]==1 then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  m=t</a:t>
            </a:r>
            <a:endParaRPr lang="en-US" sz="3200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return m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Line Callout 2 4"/>
              <p:cNvSpPr/>
              <p:nvPr/>
            </p:nvSpPr>
            <p:spPr>
              <a:xfrm>
                <a:off x="6248400" y="1324744"/>
                <a:ext cx="2438400" cy="504056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85481"/>
                  <a:gd name="adj6" fmla="val -232741"/>
                </a:avLst>
              </a:prstGeom>
              <a:ln>
                <a:tailEnd type="oval" w="lg" len="lg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m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he-IL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Line Callout 2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324744"/>
                <a:ext cx="2438400" cy="504056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85481"/>
                  <a:gd name="adj6" fmla="val -232741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Line Callout 2 5"/>
              <p:cNvSpPr/>
              <p:nvPr/>
            </p:nvSpPr>
            <p:spPr>
              <a:xfrm>
                <a:off x="6248400" y="2036913"/>
                <a:ext cx="2438400" cy="504056"/>
              </a:xfrm>
              <a:prstGeom prst="borderCallout2">
                <a:avLst>
                  <a:gd name="adj1" fmla="val 65992"/>
                  <a:gd name="adj2" fmla="val 1076"/>
                  <a:gd name="adj3" fmla="val 13733"/>
                  <a:gd name="adj4" fmla="val -19518"/>
                  <a:gd name="adj5" fmla="val 13087"/>
                  <a:gd name="adj6" fmla="val -232670"/>
                </a:avLst>
              </a:prstGeom>
              <a:ln>
                <a:tailEnd type="oval" w="lg" len="lg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m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he-IL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Line Callout 2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036913"/>
                <a:ext cx="2438400" cy="504056"/>
              </a:xfrm>
              <a:prstGeom prst="borderCallout2">
                <a:avLst>
                  <a:gd name="adj1" fmla="val 65992"/>
                  <a:gd name="adj2" fmla="val 1076"/>
                  <a:gd name="adj3" fmla="val 13733"/>
                  <a:gd name="adj4" fmla="val -19518"/>
                  <a:gd name="adj5" fmla="val 13087"/>
                  <a:gd name="adj6" fmla="val -232670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Line Callout 2 6"/>
              <p:cNvSpPr/>
              <p:nvPr/>
            </p:nvSpPr>
            <p:spPr>
              <a:xfrm>
                <a:off x="6248400" y="2734959"/>
                <a:ext cx="2438400" cy="504056"/>
              </a:xfrm>
              <a:prstGeom prst="borderCallout2">
                <a:avLst>
                  <a:gd name="adj1" fmla="val 65992"/>
                  <a:gd name="adj2" fmla="val 1076"/>
                  <a:gd name="adj3" fmla="val -61333"/>
                  <a:gd name="adj4" fmla="val -18834"/>
                  <a:gd name="adj5" fmla="val -62631"/>
                  <a:gd name="adj6" fmla="val -233015"/>
                </a:avLst>
              </a:prstGeom>
              <a:ln>
                <a:tailEnd type="oval" w="lg" len="lg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he-IL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Line Callout 2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734959"/>
                <a:ext cx="2438400" cy="504056"/>
              </a:xfrm>
              <a:prstGeom prst="borderCallout2">
                <a:avLst>
                  <a:gd name="adj1" fmla="val 65992"/>
                  <a:gd name="adj2" fmla="val 1076"/>
                  <a:gd name="adj3" fmla="val -61333"/>
                  <a:gd name="adj4" fmla="val -18834"/>
                  <a:gd name="adj5" fmla="val -62631"/>
                  <a:gd name="adj6" fmla="val -233015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Line Callout 2 7"/>
              <p:cNvSpPr/>
              <p:nvPr/>
            </p:nvSpPr>
            <p:spPr>
              <a:xfrm>
                <a:off x="6248400" y="3433005"/>
                <a:ext cx="2438400" cy="504056"/>
              </a:xfrm>
              <a:prstGeom prst="borderCallout2">
                <a:avLst>
                  <a:gd name="adj1" fmla="val 81109"/>
                  <a:gd name="adj2" fmla="val 635"/>
                  <a:gd name="adj3" fmla="val -94304"/>
                  <a:gd name="adj4" fmla="val -14659"/>
                  <a:gd name="adj5" fmla="val -92365"/>
                  <a:gd name="adj6" fmla="val -232353"/>
                </a:avLst>
              </a:prstGeom>
              <a:ln>
                <a:tailEnd type="oval" w="lg" len="lg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m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he-IL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Line Callout 2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433005"/>
                <a:ext cx="2438400" cy="504056"/>
              </a:xfrm>
              <a:prstGeom prst="borderCallout2">
                <a:avLst>
                  <a:gd name="adj1" fmla="val 81109"/>
                  <a:gd name="adj2" fmla="val 635"/>
                  <a:gd name="adj3" fmla="val -94304"/>
                  <a:gd name="adj4" fmla="val -14659"/>
                  <a:gd name="adj5" fmla="val -92365"/>
                  <a:gd name="adj6" fmla="val -232353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0256" y="4419600"/>
                <a:ext cx="8354887" cy="81872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2400" dirty="0" smtClean="0">
                    <a:solidFill>
                      <a:schemeClr val="tx1"/>
                    </a:solidFill>
                  </a:rPr>
                  <a:t>Q: Why always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compute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  then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conditionally copy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?</a:t>
                </a:r>
              </a:p>
              <a:p>
                <a:pPr algn="l"/>
                <a:r>
                  <a:rPr lang="en-US" sz="2400" dirty="0" smtClean="0">
                    <a:solidFill>
                      <a:schemeClr val="tx1"/>
                    </a:solidFill>
                  </a:rPr>
                  <a:t>A: This is a side channel countermeasure meant to protect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𝑑</m:t>
                    </m:r>
                  </m:oMath>
                </a14:m>
                <a:endParaRPr lang="he-IL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56" y="4419600"/>
                <a:ext cx="8354887" cy="818728"/>
              </a:xfrm>
              <a:prstGeom prst="rect">
                <a:avLst/>
              </a:prstGeom>
              <a:blipFill rotWithShape="0">
                <a:blip r:embed="rId7"/>
                <a:stretch>
                  <a:fillRect l="-1018" t="-3623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>
            <a:off x="4876800" y="5305213"/>
            <a:ext cx="2895600" cy="893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o key dependent operation to measure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286900"/>
            <a:ext cx="972838" cy="9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64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build="p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err="1"/>
              <a:t>GnuPG</a:t>
            </a:r>
            <a:r>
              <a:rPr lang="en-US" dirty="0"/>
              <a:t> </a:t>
            </a:r>
            <a:r>
              <a:rPr lang="en-US" dirty="0" smtClean="0"/>
              <a:t>modular exponentiation</a:t>
            </a:r>
            <a:endParaRPr lang="he-IL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2400" y="762000"/>
            <a:ext cx="8610600" cy="586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modular_exponentiation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c,d,p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  <a:endParaRPr lang="en-US" sz="2000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m=1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for 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=n to 1 do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m = m</a:t>
            </a:r>
            <a:r>
              <a:rPr lang="en-US" sz="2400" b="1" baseline="300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2 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 p</a:t>
            </a:r>
            <a:endParaRPr lang="en-US" sz="2400" b="1" baseline="30000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t = m*c mod p //always 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mult</a:t>
            </a:r>
            <a:endParaRPr lang="en-US" sz="2400" b="1" baseline="30000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if d[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]==1 then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  m=t</a:t>
            </a:r>
            <a:endParaRPr lang="en-US" sz="3200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return m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Line Callout 2 10"/>
              <p:cNvSpPr/>
              <p:nvPr/>
            </p:nvSpPr>
            <p:spPr>
              <a:xfrm>
                <a:off x="3048000" y="2687538"/>
                <a:ext cx="2743197" cy="504056"/>
              </a:xfrm>
              <a:prstGeom prst="borderCallout2">
                <a:avLst>
                  <a:gd name="adj1" fmla="val 81109"/>
                  <a:gd name="adj2" fmla="val 635"/>
                  <a:gd name="adj3" fmla="val 77573"/>
                  <a:gd name="adj4" fmla="val -17303"/>
                  <a:gd name="adj5" fmla="val 65928"/>
                  <a:gd name="adj6" fmla="val -8780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tailEnd type="oval" w="lg" len="lg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</a:rPr>
                  <a:t> depends on both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</a:rPr>
                  <a:t>and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he-IL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Line Callout 2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687538"/>
                <a:ext cx="2743197" cy="504056"/>
              </a:xfrm>
              <a:prstGeom prst="borderCallout2">
                <a:avLst>
                  <a:gd name="adj1" fmla="val 81109"/>
                  <a:gd name="adj2" fmla="val 635"/>
                  <a:gd name="adj3" fmla="val 77573"/>
                  <a:gd name="adj4" fmla="val -17303"/>
                  <a:gd name="adj5" fmla="val 65928"/>
                  <a:gd name="adj6" fmla="val -87803"/>
                </a:avLst>
              </a:prstGeom>
              <a:blipFill rotWithShape="0">
                <a:blip r:embed="rId3"/>
                <a:stretch>
                  <a:fillRect t="-20690" b="-24138"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Line Callout 2 11"/>
              <p:cNvSpPr/>
              <p:nvPr/>
            </p:nvSpPr>
            <p:spPr>
              <a:xfrm>
                <a:off x="6019800" y="2590800"/>
                <a:ext cx="2743199" cy="504056"/>
              </a:xfrm>
              <a:prstGeom prst="borderCallout2">
                <a:avLst>
                  <a:gd name="adj1" fmla="val 81109"/>
                  <a:gd name="adj2" fmla="val 635"/>
                  <a:gd name="adj3" fmla="val -106901"/>
                  <a:gd name="adj4" fmla="val -20028"/>
                  <a:gd name="adj5" fmla="val -104963"/>
                  <a:gd name="adj6" fmla="val -16754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tailEnd type="oval" w="lg" len="lg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is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squard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in next iteration of the main loop</a:t>
                </a:r>
                <a:endParaRPr lang="he-IL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Line Callout 2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2590800"/>
                <a:ext cx="2743199" cy="504056"/>
              </a:xfrm>
              <a:prstGeom prst="borderCallout2">
                <a:avLst>
                  <a:gd name="adj1" fmla="val 81109"/>
                  <a:gd name="adj2" fmla="val 635"/>
                  <a:gd name="adj3" fmla="val -106901"/>
                  <a:gd name="adj4" fmla="val -20028"/>
                  <a:gd name="adj5" fmla="val -104963"/>
                  <a:gd name="adj6" fmla="val -167543"/>
                </a:avLst>
              </a:prstGeom>
              <a:blipFill rotWithShape="0">
                <a:blip r:embed="rId4"/>
                <a:stretch>
                  <a:fillRect r="-247" b="-10383"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>
              <a:xfrm>
                <a:off x="5867400" y="3354784"/>
                <a:ext cx="2895599" cy="836216"/>
              </a:xfrm>
              <a:prstGeom prst="wedgeRectCallout">
                <a:avLst>
                  <a:gd name="adj1" fmla="val -19935"/>
                  <a:gd name="adj2" fmla="val -7977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tailEnd type="arrow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en-US" sz="1900" dirty="0" smtClean="0">
                    <a:solidFill>
                      <a:schemeClr val="tx1"/>
                    </a:solidFill>
                  </a:rPr>
                  <a:t>craft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</a:rPr>
                  <a:t> to affect the squaring in the next loop iteration, based on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9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354784"/>
                <a:ext cx="2895599" cy="836216"/>
              </a:xfrm>
              <a:prstGeom prst="wedgeRectCallout">
                <a:avLst>
                  <a:gd name="adj1" fmla="val -19935"/>
                  <a:gd name="adj2" fmla="val -79771"/>
                </a:avLst>
              </a:prstGeom>
              <a:blipFill rotWithShape="0">
                <a:blip r:embed="rId5"/>
                <a:stretch>
                  <a:fillRect l="-418" r="-2720" b="-7609"/>
                </a:stretch>
              </a:blipFill>
              <a:ln>
                <a:tailEnd type="arrow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/>
          <p:cNvSpPr/>
          <p:nvPr/>
        </p:nvSpPr>
        <p:spPr bwMode="auto">
          <a:xfrm>
            <a:off x="339580" y="1578051"/>
            <a:ext cx="993920" cy="1436291"/>
          </a:xfrm>
          <a:custGeom>
            <a:avLst/>
            <a:gdLst>
              <a:gd name="connsiteX0" fmla="*/ 638320 w 993920"/>
              <a:gd name="connsiteY0" fmla="*/ 1304849 h 1436291"/>
              <a:gd name="connsiteX1" fmla="*/ 41420 w 993920"/>
              <a:gd name="connsiteY1" fmla="*/ 1317549 h 1436291"/>
              <a:gd name="connsiteX2" fmla="*/ 155720 w 993920"/>
              <a:gd name="connsiteY2" fmla="*/ 41199 h 1436291"/>
              <a:gd name="connsiteX3" fmla="*/ 993920 w 993920"/>
              <a:gd name="connsiteY3" fmla="*/ 288849 h 1436291"/>
              <a:gd name="connsiteX4" fmla="*/ 993920 w 993920"/>
              <a:gd name="connsiteY4" fmla="*/ 288849 h 143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920" h="1436291">
                <a:moveTo>
                  <a:pt x="638320" y="1304849"/>
                </a:moveTo>
                <a:cubicBezTo>
                  <a:pt x="380086" y="1416503"/>
                  <a:pt x="121853" y="1528157"/>
                  <a:pt x="41420" y="1317549"/>
                </a:cubicBezTo>
                <a:cubicBezTo>
                  <a:pt x="-39013" y="1106941"/>
                  <a:pt x="-3030" y="212649"/>
                  <a:pt x="155720" y="41199"/>
                </a:cubicBezTo>
                <a:cubicBezTo>
                  <a:pt x="314470" y="-130251"/>
                  <a:pt x="993920" y="288849"/>
                  <a:pt x="993920" y="288849"/>
                </a:cubicBezTo>
                <a:lnTo>
                  <a:pt x="993920" y="288849"/>
                </a:lnTo>
              </a:path>
            </a:pathLst>
          </a:custGeom>
          <a:noFill/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ular Callout 14"/>
              <p:cNvSpPr/>
              <p:nvPr/>
            </p:nvSpPr>
            <p:spPr>
              <a:xfrm>
                <a:off x="5943600" y="4444578"/>
                <a:ext cx="2819397" cy="836216"/>
              </a:xfrm>
              <a:prstGeom prst="wedgeRectCallout">
                <a:avLst>
                  <a:gd name="adj1" fmla="val -19935"/>
                  <a:gd name="adj2" fmla="val -7977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tailEnd type="arrow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en-US" sz="1900" dirty="0" smtClean="0">
                    <a:solidFill>
                      <a:schemeClr val="tx1"/>
                    </a:solidFill>
                  </a:rPr>
                  <a:t>measure changes inside squaring operation and obtain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9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444578"/>
                <a:ext cx="2819397" cy="836216"/>
              </a:xfrm>
              <a:prstGeom prst="wedgeRectCallout">
                <a:avLst>
                  <a:gd name="adj1" fmla="val -19935"/>
                  <a:gd name="adj2" fmla="val -79771"/>
                </a:avLst>
              </a:prstGeom>
              <a:blipFill rotWithShape="0">
                <a:blip r:embed="rId6"/>
                <a:stretch>
                  <a:fillRect l="-1073" r="-4292" b="-8242"/>
                </a:stretch>
              </a:blipFill>
              <a:ln>
                <a:tailEnd type="arrow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ular Callout 15"/>
          <p:cNvSpPr/>
          <p:nvPr/>
        </p:nvSpPr>
        <p:spPr>
          <a:xfrm>
            <a:off x="1117157" y="3429000"/>
            <a:ext cx="3378643" cy="1331791"/>
          </a:xfrm>
          <a:prstGeom prst="wedgeRectCallout">
            <a:avLst>
              <a:gd name="adj1" fmla="val 92333"/>
              <a:gd name="adj2" fmla="val 69788"/>
            </a:avLst>
          </a:prstGeom>
          <a:solidFill>
            <a:schemeClr val="accent2">
              <a:lumMod val="20000"/>
              <a:lumOff val="80000"/>
            </a:schemeClr>
          </a:solidFill>
          <a:ln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/>
            <a:r>
              <a:rPr lang="en-US" sz="2000" dirty="0">
                <a:solidFill>
                  <a:srgbClr val="C00000"/>
                </a:solidFill>
              </a:rPr>
              <a:t>2GHz CPU speed vs. 1.5MHz measurements</a:t>
            </a:r>
          </a:p>
          <a:p>
            <a:endParaRPr lang="en-US" sz="1900" dirty="0" smtClean="0">
              <a:solidFill>
                <a:schemeClr val="tx1"/>
              </a:solidFill>
            </a:endParaRPr>
          </a:p>
          <a:p>
            <a:r>
              <a:rPr lang="en-US" sz="1900" dirty="0" smtClean="0">
                <a:solidFill>
                  <a:schemeClr val="tx1"/>
                </a:solidFill>
              </a:rPr>
              <a:t>can only see drastic changes inside squaring operation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8" y="3830393"/>
            <a:ext cx="791219" cy="79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68" y="3267150"/>
            <a:ext cx="1372887" cy="1372887"/>
          </a:xfrm>
          <a:prstGeom prst="rect">
            <a:avLst/>
          </a:prstGeom>
        </p:spPr>
      </p:pic>
      <p:sp>
        <p:nvSpPr>
          <p:cNvPr id="18" name="Rectangular Callout 17"/>
          <p:cNvSpPr/>
          <p:nvPr/>
        </p:nvSpPr>
        <p:spPr>
          <a:xfrm>
            <a:off x="339580" y="5162184"/>
            <a:ext cx="6289820" cy="1450402"/>
          </a:xfrm>
          <a:prstGeom prst="wedgeRectCallout">
            <a:avLst>
              <a:gd name="adj1" fmla="val -17246"/>
              <a:gd name="adj2" fmla="val -76730"/>
            </a:avLst>
          </a:prstGeom>
          <a:solidFill>
            <a:schemeClr val="accent2">
              <a:lumMod val="20000"/>
              <a:lumOff val="80000"/>
            </a:schemeClr>
          </a:solidFill>
          <a:ln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l"/>
            <a:r>
              <a:rPr lang="en-US" sz="2400" b="1" dirty="0">
                <a:solidFill>
                  <a:srgbClr val="00A44A"/>
                </a:solidFill>
              </a:rPr>
              <a:t>Idea: </a:t>
            </a:r>
            <a:r>
              <a:rPr lang="en-US" sz="2000" b="1" u="sng" dirty="0">
                <a:solidFill>
                  <a:srgbClr val="00A44A"/>
                </a:solidFill>
              </a:rPr>
              <a:t>leakage </a:t>
            </a:r>
            <a:r>
              <a:rPr lang="en-US" sz="2000" b="1" u="sng" dirty="0" smtClean="0">
                <a:solidFill>
                  <a:srgbClr val="00A44A"/>
                </a:solidFill>
              </a:rPr>
              <a:t>self-amplification</a:t>
            </a:r>
          </a:p>
          <a:p>
            <a:pPr marL="0" lvl="1" algn="l"/>
            <a:r>
              <a:rPr lang="en-US" sz="1800" b="1" dirty="0">
                <a:solidFill>
                  <a:srgbClr val="00A44A"/>
                </a:solidFill>
              </a:rPr>
              <a:t>abuse algorithm’s own code to amplify its own leakage!</a:t>
            </a:r>
          </a:p>
          <a:p>
            <a:pPr lvl="1" indent="-457200" algn="l">
              <a:buFont typeface="+mj-lt"/>
              <a:buAutoNum type="arabicPeriod"/>
            </a:pPr>
            <a:r>
              <a:rPr lang="en-US" sz="1800" dirty="0">
                <a:solidFill>
                  <a:srgbClr val="00A44A"/>
                </a:solidFill>
              </a:rPr>
              <a:t>Craft suitable cipher-text to affect the inner-most loop </a:t>
            </a:r>
            <a:endParaRPr lang="en-US" sz="1800" dirty="0" smtClean="0">
              <a:solidFill>
                <a:srgbClr val="00A44A"/>
              </a:solidFill>
            </a:endParaRPr>
          </a:p>
          <a:p>
            <a:pPr lvl="1" indent="-457200" algn="l">
              <a:buFont typeface="+mj-lt"/>
              <a:buAutoNum type="arabicPeriod"/>
            </a:pPr>
            <a:r>
              <a:rPr lang="en-US" sz="1800" dirty="0">
                <a:solidFill>
                  <a:srgbClr val="00A44A"/>
                </a:solidFill>
              </a:rPr>
              <a:t>Small differences in repeated inner-most loops cause a big overall difference in code </a:t>
            </a:r>
            <a:r>
              <a:rPr lang="en-US" sz="1800" dirty="0" smtClean="0">
                <a:solidFill>
                  <a:srgbClr val="00A44A"/>
                </a:solidFill>
              </a:rPr>
              <a:t>behavior</a:t>
            </a:r>
            <a:endParaRPr lang="en-US" sz="1800" dirty="0">
              <a:solidFill>
                <a:srgbClr val="00A4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077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Non-adaptive key extraction</a:t>
            </a:r>
            <a:r>
              <a:rPr lang="en-US" sz="1800" dirty="0" smtClean="0"/>
              <a:t>  (similar to </a:t>
            </a:r>
            <a:r>
              <a:rPr lang="en-US" sz="1600" dirty="0"/>
              <a:t>[Yen, Lien, Moon and </a:t>
            </a:r>
            <a:r>
              <a:rPr lang="en-US" sz="1600" dirty="0" smtClean="0"/>
              <a:t>Ha 05]</a:t>
            </a:r>
            <a:r>
              <a:rPr lang="en-US" sz="1800" dirty="0" smtClean="0"/>
              <a:t>)</a:t>
            </a:r>
            <a:endParaRPr lang="he-IL" sz="1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2400" y="762000"/>
            <a:ext cx="8610600" cy="586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modular_exponentiation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c,d,p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  <a:endParaRPr lang="en-US" sz="2000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m=1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for 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=n to 1 do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m = m</a:t>
            </a:r>
            <a:r>
              <a:rPr lang="en-US" sz="2400" b="1" baseline="300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2 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 p</a:t>
            </a:r>
            <a:endParaRPr lang="en-US" sz="2400" b="1" baseline="30000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t = m*c mod </a:t>
            </a:r>
            <a:r>
              <a:rPr lang="en-US" sz="24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p //always </a:t>
            </a:r>
            <a:r>
              <a:rPr lang="en-US" sz="2400" b="1" dirty="0" err="1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mult</a:t>
            </a:r>
            <a:endParaRPr lang="en-US" sz="2400" b="1" baseline="30000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if d[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]==1 then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  m=t</a:t>
            </a:r>
            <a:endParaRPr lang="en-US" sz="3200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return m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Rectangular Callout 4"/>
          <p:cNvSpPr/>
          <p:nvPr/>
        </p:nvSpPr>
        <p:spPr bwMode="auto">
          <a:xfrm>
            <a:off x="2007450" y="2895600"/>
            <a:ext cx="5307750" cy="3657600"/>
          </a:xfrm>
          <a:prstGeom prst="wedgeRectCallout">
            <a:avLst>
              <a:gd name="adj1" fmla="val -56844"/>
              <a:gd name="adj2" fmla="val -79232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karatsuba_sqr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 m ){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basic_sqr</a:t>
            </a:r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 x )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  <a:endParaRPr lang="en-US" sz="2400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2312253" y="4114800"/>
            <a:ext cx="4002213" cy="2667000"/>
          </a:xfrm>
          <a:prstGeom prst="wedgeRectCallout">
            <a:avLst>
              <a:gd name="adj1" fmla="val -41506"/>
              <a:gd name="adj2" fmla="val -57177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basic_sqr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 x ){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…</a:t>
            </a:r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642682" y="4572000"/>
            <a:ext cx="3110637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f( 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x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[j]==0)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y = 0</a:t>
            </a:r>
            <a:b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else </a:t>
            </a:r>
            <a:b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y = x[j]*x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Line Callout 2 20"/>
              <p:cNvSpPr/>
              <p:nvPr/>
            </p:nvSpPr>
            <p:spPr>
              <a:xfrm>
                <a:off x="5334000" y="3454272"/>
                <a:ext cx="3709574" cy="1500572"/>
              </a:xfrm>
              <a:prstGeom prst="borderCallout2">
                <a:avLst>
                  <a:gd name="adj1" fmla="val 508"/>
                  <a:gd name="adj2" fmla="val 16470"/>
                  <a:gd name="adj3" fmla="val -33423"/>
                  <a:gd name="adj4" fmla="val 2084"/>
                  <a:gd name="adj5" fmla="val -32925"/>
                  <a:gd name="adj6" fmla="val -129745"/>
                </a:avLst>
              </a:prstGeom>
              <a:solidFill>
                <a:srgbClr val="FBD5E7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tIns="0" bIns="0" rtlCol="1" anchor="ctr"/>
              <a:lstStyle/>
              <a:p>
                <a:pPr algn="l"/>
                <a:r>
                  <a:rPr lang="en-US" sz="1800" b="1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d>
                      <m:dPr>
                        <m:begChr m:val="["/>
                        <m:endChr m:val="]"/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sz="18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≡−</m:t>
                    </m:r>
                    <m:r>
                      <a:rPr lang="en-US" sz="1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1800" b="1" dirty="0" smtClean="0">
                    <a:solidFill>
                      <a:schemeClr val="tx1"/>
                    </a:solidFill>
                  </a:rPr>
                  <a:t>so bits of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800" b="1" dirty="0" smtClean="0">
                    <a:solidFill>
                      <a:schemeClr val="tx1"/>
                    </a:solidFill>
                  </a:rPr>
                  <a:t> are “</a:t>
                </a:r>
                <a:r>
                  <a:rPr lang="en-US" sz="1800" b="1" dirty="0" smtClean="0">
                    <a:solidFill>
                      <a:srgbClr val="00A44A"/>
                    </a:solidFill>
                  </a:rPr>
                  <a:t>random</a:t>
                </a:r>
                <a:r>
                  <a:rPr lang="en-US" sz="1800" b="1" dirty="0" smtClean="0">
                    <a:solidFill>
                      <a:schemeClr val="tx1"/>
                    </a:solidFill>
                  </a:rPr>
                  <a:t>”.</a:t>
                </a:r>
              </a:p>
              <a:p>
                <a:pPr algn="l"/>
                <a:endParaRPr lang="en-US" sz="1800" b="1" dirty="0" smtClean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1800" b="1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d>
                      <m:dPr>
                        <m:begChr m:val="["/>
                        <m:endChr m:val="]"/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  </a:t>
                </a:r>
                <a:r>
                  <a:rPr lang="en-US" sz="1800" dirty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1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1" dirty="0" smtClean="0">
                    <a:solidFill>
                      <a:schemeClr val="tx1"/>
                    </a:solidFill>
                  </a:rPr>
                  <a:t> so bits of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1" dirty="0" smtClean="0">
                    <a:solidFill>
                      <a:schemeClr val="tx1"/>
                    </a:solidFill>
                  </a:rPr>
                  <a:t>have </a:t>
                </a:r>
                <a:r>
                  <a:rPr lang="en-US" sz="1800" b="1" dirty="0" smtClean="0">
                    <a:solidFill>
                      <a:srgbClr val="00A44A"/>
                    </a:solidFill>
                  </a:rPr>
                  <a:t>many zeros</a:t>
                </a:r>
                <a:r>
                  <a:rPr lang="en-US" sz="1800" b="1" dirty="0" smtClean="0">
                    <a:solidFill>
                      <a:schemeClr val="tx1"/>
                    </a:solidFill>
                  </a:rPr>
                  <a:t>.</a:t>
                </a:r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Line Callout 2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454272"/>
                <a:ext cx="3709574" cy="1500572"/>
              </a:xfrm>
              <a:prstGeom prst="borderCallout2">
                <a:avLst>
                  <a:gd name="adj1" fmla="val 508"/>
                  <a:gd name="adj2" fmla="val 16470"/>
                  <a:gd name="adj3" fmla="val -33423"/>
                  <a:gd name="adj4" fmla="val 2084"/>
                  <a:gd name="adj5" fmla="val -32925"/>
                  <a:gd name="adj6" fmla="val -129745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14601" y="3322451"/>
            <a:ext cx="533399" cy="327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0/$</a:t>
            </a:r>
            <a:endParaRPr lang="en-US" sz="1800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0325" y="1156750"/>
            <a:ext cx="8503175" cy="566506"/>
            <a:chOff x="450325" y="1156750"/>
            <a:chExt cx="8503175" cy="5665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Line Callout 2 17"/>
                <p:cNvSpPr/>
                <p:nvPr/>
              </p:nvSpPr>
              <p:spPr>
                <a:xfrm>
                  <a:off x="6097116" y="1219200"/>
                  <a:ext cx="2856384" cy="504056"/>
                </a:xfrm>
                <a:prstGeom prst="borderCallout2">
                  <a:avLst>
                    <a:gd name="adj1" fmla="val 987"/>
                    <a:gd name="adj2" fmla="val -432"/>
                    <a:gd name="adj3" fmla="val -4353"/>
                    <a:gd name="adj4" fmla="val -13666"/>
                    <a:gd name="adj5" fmla="val -3521"/>
                    <a:gd name="adj6" fmla="val -195244"/>
                  </a:avLst>
                </a:prstGeom>
                <a:solidFill>
                  <a:srgbClr val="FBD5E7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mod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Line Callout 2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116" y="1219200"/>
                  <a:ext cx="2856384" cy="504056"/>
                </a:xfrm>
                <a:prstGeom prst="borderCallout2">
                  <a:avLst>
                    <a:gd name="adj1" fmla="val 987"/>
                    <a:gd name="adj2" fmla="val -432"/>
                    <a:gd name="adj3" fmla="val -4353"/>
                    <a:gd name="adj4" fmla="val -13666"/>
                    <a:gd name="adj5" fmla="val -3521"/>
                    <a:gd name="adj6" fmla="val -195244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/>
            <p:cNvSpPr/>
            <p:nvPr/>
          </p:nvSpPr>
          <p:spPr bwMode="auto">
            <a:xfrm>
              <a:off x="450325" y="115675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8425" y="2062162"/>
            <a:ext cx="8465075" cy="604838"/>
            <a:chOff x="488425" y="2062162"/>
            <a:chExt cx="8465075" cy="6048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Line Callout 2 18"/>
                <p:cNvSpPr/>
                <p:nvPr/>
              </p:nvSpPr>
              <p:spPr>
                <a:xfrm>
                  <a:off x="6097116" y="2162944"/>
                  <a:ext cx="2856384" cy="504056"/>
                </a:xfrm>
                <a:prstGeom prst="borderCallout2">
                  <a:avLst>
                    <a:gd name="adj1" fmla="val 2499"/>
                    <a:gd name="adj2" fmla="val 635"/>
                    <a:gd name="adj3" fmla="val -8445"/>
                    <a:gd name="adj4" fmla="val -13185"/>
                    <a:gd name="adj5" fmla="val -11705"/>
                    <a:gd name="adj6" fmla="val -194040"/>
                  </a:avLst>
                </a:prstGeom>
                <a:solidFill>
                  <a:srgbClr val="FBD5E7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mod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Line Callout 2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116" y="2162944"/>
                  <a:ext cx="2856384" cy="504056"/>
                </a:xfrm>
                <a:prstGeom prst="borderCallout2">
                  <a:avLst>
                    <a:gd name="adj1" fmla="val 2499"/>
                    <a:gd name="adj2" fmla="val 635"/>
                    <a:gd name="adj3" fmla="val -8445"/>
                    <a:gd name="adj4" fmla="val -13185"/>
                    <a:gd name="adj5" fmla="val -11705"/>
                    <a:gd name="adj6" fmla="val -19404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 bwMode="auto">
            <a:xfrm>
              <a:off x="488425" y="2062162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482119" y="2927658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8425" y="2338772"/>
            <a:ext cx="8465075" cy="988756"/>
            <a:chOff x="488425" y="2338772"/>
            <a:chExt cx="8465075" cy="988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Line Callout 2 19"/>
                <p:cNvSpPr/>
                <p:nvPr/>
              </p:nvSpPr>
              <p:spPr>
                <a:xfrm>
                  <a:off x="6097116" y="2823472"/>
                  <a:ext cx="2856384" cy="504056"/>
                </a:xfrm>
                <a:prstGeom prst="borderCallout2">
                  <a:avLst>
                    <a:gd name="adj1" fmla="val 987"/>
                    <a:gd name="adj2" fmla="val 101"/>
                    <a:gd name="adj3" fmla="val -79940"/>
                    <a:gd name="adj4" fmla="val -18001"/>
                    <a:gd name="adj5" fmla="val -86979"/>
                    <a:gd name="adj6" fmla="val -193910"/>
                  </a:avLst>
                </a:prstGeom>
                <a:solidFill>
                  <a:srgbClr val="FBD5E7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mod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Line Callout 2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116" y="2823472"/>
                  <a:ext cx="2856384" cy="504056"/>
                </a:xfrm>
                <a:prstGeom prst="borderCallout2">
                  <a:avLst>
                    <a:gd name="adj1" fmla="val 987"/>
                    <a:gd name="adj2" fmla="val 101"/>
                    <a:gd name="adj3" fmla="val -79940"/>
                    <a:gd name="adj4" fmla="val -18001"/>
                    <a:gd name="adj5" fmla="val -86979"/>
                    <a:gd name="adj6" fmla="val -193910"/>
                  </a:avLst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Oval 22"/>
            <p:cNvSpPr/>
            <p:nvPr/>
          </p:nvSpPr>
          <p:spPr bwMode="auto">
            <a:xfrm>
              <a:off x="488425" y="2338772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Flowchart: Process 31"/>
          <p:cNvSpPr/>
          <p:nvPr/>
        </p:nvSpPr>
        <p:spPr bwMode="auto">
          <a:xfrm>
            <a:off x="5718043" y="5601622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/>
                </a:solidFill>
              </a:rPr>
              <a:t>x7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 bwMode="auto">
              <a:xfrm>
                <a:off x="152400" y="3367125"/>
                <a:ext cx="1600201" cy="747675"/>
              </a:xfrm>
              <a:prstGeom prst="wedgeRectCallout">
                <a:avLst>
                  <a:gd name="adj1" fmla="val 88638"/>
                  <a:gd name="adj2" fmla="val -37831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Many</a:t>
                </a:r>
                <a:r>
                  <a:rPr kumimoji="0" lang="en-US" sz="16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zeros or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random looking,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based on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𝑖</m:t>
                    </m:r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6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367125"/>
                <a:ext cx="1600201" cy="747675"/>
              </a:xfrm>
              <a:prstGeom prst="wedgeRectCallout">
                <a:avLst>
                  <a:gd name="adj1" fmla="val 88638"/>
                  <a:gd name="adj2" fmla="val -37831"/>
                </a:avLst>
              </a:prstGeom>
              <a:blipFill rotWithShape="0">
                <a:blip r:embed="rId8"/>
                <a:stretch>
                  <a:fillRect l="-813" t="-3150" b="-6299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lowchart: Process 32"/>
          <p:cNvSpPr/>
          <p:nvPr/>
        </p:nvSpPr>
        <p:spPr bwMode="auto">
          <a:xfrm>
            <a:off x="6418200" y="5211449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x27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36149" y="2819400"/>
                <a:ext cx="304800" cy="3277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49" y="2819400"/>
                <a:ext cx="304800" cy="327782"/>
              </a:xfrm>
              <a:prstGeom prst="rect">
                <a:avLst/>
              </a:prstGeom>
              <a:blipFill rotWithShape="0">
                <a:blip r:embed="rId9"/>
                <a:stretch>
                  <a:fillRect l="-30000" r="-240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79901" y="2796418"/>
                <a:ext cx="817297" cy="3277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r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≡±</m:t>
                      </m:r>
                      <m:r>
                        <a:rPr lang="en-US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01" y="2796418"/>
                <a:ext cx="817297" cy="327782"/>
              </a:xfrm>
              <a:prstGeom prst="rect">
                <a:avLst/>
              </a:prstGeom>
              <a:blipFill rotWithShape="0">
                <a:blip r:embed="rId10"/>
                <a:stretch>
                  <a:fillRect l="-5970" r="-8209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59903" y="4244218"/>
                <a:ext cx="813034" cy="3277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903" y="4244218"/>
                <a:ext cx="813034" cy="3277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259903" y="3537521"/>
                <a:ext cx="817297" cy="3277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r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≡−</m:t>
                      </m:r>
                      <m:r>
                        <a:rPr lang="en-US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903" y="3537521"/>
                <a:ext cx="817297" cy="327782"/>
              </a:xfrm>
              <a:prstGeom prst="rect">
                <a:avLst/>
              </a:prstGeom>
              <a:blipFill rotWithShape="0">
                <a:blip r:embed="rId12"/>
                <a:stretch>
                  <a:fillRect l="-5970" r="-8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ular Callout 26"/>
              <p:cNvSpPr/>
              <p:nvPr/>
            </p:nvSpPr>
            <p:spPr bwMode="auto">
              <a:xfrm>
                <a:off x="5791200" y="5189618"/>
                <a:ext cx="3124200" cy="1515982"/>
              </a:xfrm>
              <a:prstGeom prst="wedgeRectCallout">
                <a:avLst>
                  <a:gd name="adj1" fmla="val -99399"/>
                  <a:gd name="adj2" fmla="val -607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repeated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189 times per bit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algn="l"/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algn="l"/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~0.2ms of measurement per bit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7" name="Rectangular Callout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5189618"/>
                <a:ext cx="3124200" cy="1515982"/>
              </a:xfrm>
              <a:prstGeom prst="wedgeRectCallout">
                <a:avLst>
                  <a:gd name="adj1" fmla="val -99399"/>
                  <a:gd name="adj2" fmla="val -60700"/>
                </a:avLst>
              </a:prstGeom>
              <a:blipFill rotWithShape="0">
                <a:blip r:embed="rId13"/>
                <a:stretch>
                  <a:fillRect b="-2143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8021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77656 -0.20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37" y="-103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77673 -0.1043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37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1 -0.1537 L -0.00365 -0.18055 C -0.02465 -0.1875 -0.0401 -0.18217 -0.04774 -0.16944 C -0.05573 -0.1537 -0.05503 -0.1324 -0.04427 -0.10879 L -0.00139 0.00209 " pathEditMode="fixed" rAng="7620000" ptsTypes="AAAAA">
                                      <p:cBhvr>
                                        <p:cTn id="65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33 -0.15023 L 0.52726 0.02732 " pathEditMode="fixed" rAng="0" ptsTypes="AA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97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26 0.02732 L 0.23975 0.07338 " pathEditMode="fixed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7621 0.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25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21 0.05 L 0.23402 0.1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02 0.125 L 0.0875 0.2141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1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17" grpId="0" animBg="1"/>
      <p:bldP spid="32" grpId="0"/>
      <p:bldP spid="13" grpId="0" animBg="1"/>
      <p:bldP spid="13" grpId="1" animBg="1"/>
      <p:bldP spid="33" grpId="0"/>
      <p:bldP spid="26" grpId="0" animBg="1"/>
      <p:bldP spid="26" grpId="1" animBg="1"/>
      <p:bldP spid="26" grpId="2" animBg="1"/>
      <p:bldP spid="26" grpId="3" animBg="1"/>
      <p:bldP spid="26" grpId="4" animBg="1"/>
      <p:bldP spid="25" grpId="0" animBg="1"/>
      <p:bldP spid="25" grpId="1" animBg="1"/>
      <p:bldP spid="2" grpId="0" animBg="1"/>
      <p:bldP spid="2" grpId="1" animBg="1"/>
      <p:bldP spid="2" grpId="2" animBg="1"/>
      <p:bldP spid="24" grpId="0" animBg="1"/>
      <p:bldP spid="24" grpId="1" animBg="1"/>
      <p:bldP spid="24" grpId="2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/>
                  <a:t>Non-adaptive </a:t>
                </a:r>
                <a:r>
                  <a:rPr lang="en-US" sz="2400" dirty="0" err="1"/>
                  <a:t>ciphertext</a:t>
                </a:r>
                <a:r>
                  <a:rPr lang="en-US" sz="2400" dirty="0"/>
                  <a:t> choice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≡−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/>
                  <a:t>(similar to </a:t>
                </a:r>
                <a:r>
                  <a:rPr lang="en-US" sz="2000" dirty="0"/>
                  <a:t>[YLMH05]</a:t>
                </a:r>
                <a:r>
                  <a:rPr lang="en-US" sz="2400" dirty="0"/>
                  <a:t>):</a:t>
                </a:r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smtClean="0"/>
                  <a:t>RSA: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dirty="0" smtClean="0"/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err="1" smtClean="0"/>
                  <a:t>ElGamal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 smtClean="0"/>
              </a:p>
              <a:p>
                <a:pPr lvl="1" algn="l"/>
                <a:endParaRPr lang="en-US" sz="2400" dirty="0" smtClean="0"/>
              </a:p>
              <a:p>
                <a:pPr algn="l"/>
                <a:r>
                  <a:rPr lang="en-US" sz="2400" dirty="0" smtClean="0"/>
                  <a:t>Overall attack performance: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blipFill rotWithShape="0">
                <a:blip r:embed="rId3"/>
                <a:stretch>
                  <a:fillRect l="-1025" t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242148"/>
              </p:ext>
            </p:extLst>
          </p:nvPr>
        </p:nvGraphicFramePr>
        <p:xfrm>
          <a:off x="-18661" y="2819400"/>
          <a:ext cx="916299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510"/>
                <a:gridCol w="1981200"/>
                <a:gridCol w="1600200"/>
                <a:gridCol w="914400"/>
                <a:gridCol w="914400"/>
                <a:gridCol w="1143000"/>
                <a:gridCol w="1097280"/>
              </a:tblGrid>
              <a:tr h="138991"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Attack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</a:t>
                      </a:r>
                      <a:r>
                        <a:rPr lang="en-US" dirty="0" err="1" smtClean="0"/>
                        <a:t>ciphertexts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BW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Cipher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3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Sqr</a:t>
                      </a:r>
                      <a:r>
                        <a:rPr lang="en-US" baseline="0" dirty="0" smtClean="0"/>
                        <a:t>-and-</a:t>
                      </a:r>
                    </a:p>
                    <a:p>
                      <a:r>
                        <a:rPr lang="en-US" baseline="0" dirty="0" smtClean="0"/>
                        <a:t>always-</a:t>
                      </a:r>
                      <a:r>
                        <a:rPr lang="en-US" baseline="0" dirty="0" err="1" smtClean="0"/>
                        <a:t>mlt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Non-adaptive</a:t>
                      </a:r>
                    </a:p>
                    <a:p>
                      <a:r>
                        <a:rPr lang="en-US" dirty="0" smtClean="0"/>
                        <a:t>chosen </a:t>
                      </a:r>
                      <a:r>
                        <a:rPr lang="en-US" dirty="0" err="1" smtClean="0"/>
                        <a:t>ciphertext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sec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ElGamal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RSA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[GPT14</a:t>
                      </a:r>
                      <a:r>
                        <a:rPr lang="en-US" dirty="0"/>
                        <a:t>]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 chosen </a:t>
            </a:r>
            <a:r>
              <a:rPr lang="en-US" dirty="0" err="1" smtClean="0"/>
              <a:t>ciphertext</a:t>
            </a:r>
            <a:r>
              <a:rPr lang="en-US" dirty="0" smtClean="0"/>
              <a:t> attack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26510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Side channel attacks</a:t>
            </a:r>
            <a:endParaRPr lang="en-US" altLang="x-none" dirty="0" smtClean="0">
              <a:solidFill>
                <a:schemeClr val="tx1"/>
              </a:solidFill>
            </a:endParaRPr>
          </a:p>
        </p:txBody>
      </p:sp>
      <p:pic>
        <p:nvPicPr>
          <p:cNvPr id="168997" name="Picture 37" descr="scop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2803993"/>
            <a:ext cx="22860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9" name="Straight Arrow Connector 11"/>
          <p:cNvCxnSpPr>
            <a:cxnSpLocks noChangeShapeType="1"/>
          </p:cNvCxnSpPr>
          <p:nvPr/>
        </p:nvCxnSpPr>
        <p:spPr bwMode="auto">
          <a:xfrm>
            <a:off x="4851400" y="3400425"/>
            <a:ext cx="620713" cy="1588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Straight Arrow Connector 13"/>
          <p:cNvCxnSpPr>
            <a:cxnSpLocks noChangeShapeType="1"/>
          </p:cNvCxnSpPr>
          <p:nvPr/>
        </p:nvCxnSpPr>
        <p:spPr bwMode="auto">
          <a:xfrm flipV="1">
            <a:off x="3403600" y="3427413"/>
            <a:ext cx="511175" cy="1587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1" name="Picture 8" descr="sim-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2995613"/>
            <a:ext cx="8302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1" name="Lightning Bolt 15"/>
          <p:cNvSpPr>
            <a:spLocks noChangeArrowheads="1"/>
          </p:cNvSpPr>
          <p:nvPr/>
        </p:nvSpPr>
        <p:spPr bwMode="auto">
          <a:xfrm rot="5027186">
            <a:off x="3694113" y="3695700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75" name="Lightning Bolt 15"/>
          <p:cNvSpPr>
            <a:spLocks noChangeArrowheads="1"/>
          </p:cNvSpPr>
          <p:nvPr/>
        </p:nvSpPr>
        <p:spPr bwMode="auto">
          <a:xfrm rot="-5981646">
            <a:off x="4837113" y="2400300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78" name="Lightning Bolt 15"/>
          <p:cNvSpPr>
            <a:spLocks noChangeArrowheads="1"/>
          </p:cNvSpPr>
          <p:nvPr/>
        </p:nvSpPr>
        <p:spPr bwMode="auto">
          <a:xfrm rot="-900000">
            <a:off x="4927163" y="3778918"/>
            <a:ext cx="458787" cy="836612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89" name="Lightning Bolt 15"/>
          <p:cNvSpPr>
            <a:spLocks noChangeArrowheads="1"/>
          </p:cNvSpPr>
          <p:nvPr/>
        </p:nvSpPr>
        <p:spPr bwMode="auto">
          <a:xfrm rot="8467959">
            <a:off x="3505200" y="2514600"/>
            <a:ext cx="458788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94" name="Lightning Bolt 15"/>
          <p:cNvSpPr>
            <a:spLocks noChangeArrowheads="1"/>
          </p:cNvSpPr>
          <p:nvPr/>
        </p:nvSpPr>
        <p:spPr bwMode="auto">
          <a:xfrm rot="-3636302">
            <a:off x="5219700" y="3263472"/>
            <a:ext cx="458788" cy="836612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1035187" y="5794057"/>
            <a:ext cx="2378832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electromagnetic</a:t>
            </a:r>
          </a:p>
        </p:txBody>
      </p:sp>
      <p:sp>
        <p:nvSpPr>
          <p:cNvPr id="169000" name="Text Box 40"/>
          <p:cNvSpPr txBox="1">
            <a:spLocks noChangeArrowheads="1"/>
          </p:cNvSpPr>
          <p:nvPr/>
        </p:nvSpPr>
        <p:spPr bwMode="auto">
          <a:xfrm>
            <a:off x="6900831" y="5971381"/>
            <a:ext cx="1333674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acoustic</a:t>
            </a:r>
          </a:p>
        </p:txBody>
      </p:sp>
      <p:sp>
        <p:nvSpPr>
          <p:cNvPr id="169001" name="Text Box 41"/>
          <p:cNvSpPr txBox="1">
            <a:spLocks noChangeArrowheads="1"/>
          </p:cNvSpPr>
          <p:nvPr/>
        </p:nvSpPr>
        <p:spPr bwMode="auto">
          <a:xfrm>
            <a:off x="4192195" y="1331817"/>
            <a:ext cx="1232685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probing</a:t>
            </a:r>
          </a:p>
        </p:txBody>
      </p:sp>
      <p:sp>
        <p:nvSpPr>
          <p:cNvPr id="169004" name="Lightning Bolt 15"/>
          <p:cNvSpPr>
            <a:spLocks noChangeArrowheads="1"/>
          </p:cNvSpPr>
          <p:nvPr/>
        </p:nvSpPr>
        <p:spPr bwMode="auto">
          <a:xfrm rot="6009580">
            <a:off x="3389313" y="3314700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9005" name="Text Box 45"/>
          <p:cNvSpPr txBox="1">
            <a:spLocks noChangeArrowheads="1"/>
          </p:cNvSpPr>
          <p:nvPr/>
        </p:nvSpPr>
        <p:spPr bwMode="auto">
          <a:xfrm>
            <a:off x="891245" y="4105275"/>
            <a:ext cx="1094826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optical</a:t>
            </a:r>
          </a:p>
        </p:txBody>
      </p:sp>
      <p:sp>
        <p:nvSpPr>
          <p:cNvPr id="169006" name="Text Box 46"/>
          <p:cNvSpPr txBox="1">
            <a:spLocks noChangeArrowheads="1"/>
          </p:cNvSpPr>
          <p:nvPr/>
        </p:nvSpPr>
        <p:spPr bwMode="auto">
          <a:xfrm>
            <a:off x="7420498" y="4343400"/>
            <a:ext cx="1043530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power</a:t>
            </a:r>
          </a:p>
        </p:txBody>
      </p:sp>
      <p:pic>
        <p:nvPicPr>
          <p:cNvPr id="169007" name="Picture 47" descr="key-blu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8076">
            <a:off x="4191000" y="3124200"/>
            <a:ext cx="533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6" name="Picture 16" descr="microphon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4305">
            <a:off x="5358139" y="4783061"/>
            <a:ext cx="2334654" cy="101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59"/>
          <p:cNvGrpSpPr>
            <a:grpSpLocks/>
          </p:cNvGrpSpPr>
          <p:nvPr/>
        </p:nvGrpSpPr>
        <p:grpSpPr bwMode="auto">
          <a:xfrm>
            <a:off x="1979995" y="1981090"/>
            <a:ext cx="1290637" cy="1295400"/>
            <a:chOff x="255" y="2103"/>
            <a:chExt cx="1218" cy="1222"/>
          </a:xfrm>
        </p:grpSpPr>
        <p:pic>
          <p:nvPicPr>
            <p:cNvPr id="30" name="Picture 60" descr="pentiu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" t="1297" r="3061" b="15253"/>
            <a:stretch>
              <a:fillRect/>
            </a:stretch>
          </p:blipFill>
          <p:spPr bwMode="auto">
            <a:xfrm rot="5400000">
              <a:off x="253" y="2105"/>
              <a:ext cx="1222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1" descr="prescott-2mb-di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52" t="835"/>
            <a:stretch>
              <a:fillRect/>
            </a:stretch>
          </p:blipFill>
          <p:spPr bwMode="auto">
            <a:xfrm rot="5400000">
              <a:off x="491" y="2309"/>
              <a:ext cx="762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140985" y="2291695"/>
            <a:ext cx="1812972" cy="7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 smtClean="0">
                <a:solidFill>
                  <a:schemeClr val="accent2"/>
                </a:solidFill>
              </a:rPr>
              <a:t>CPU</a:t>
            </a:r>
            <a:br>
              <a:rPr lang="en-US" altLang="x-none" dirty="0" smtClean="0">
                <a:solidFill>
                  <a:schemeClr val="accent2"/>
                </a:solidFill>
              </a:rPr>
            </a:br>
            <a:r>
              <a:rPr lang="en-US" altLang="x-none" dirty="0" smtClean="0">
                <a:solidFill>
                  <a:schemeClr val="accent2"/>
                </a:solidFill>
              </a:rPr>
              <a:t>architecture</a:t>
            </a:r>
            <a:endParaRPr lang="en-US" altLang="x-none" dirty="0">
              <a:solidFill>
                <a:schemeClr val="accent2"/>
              </a:solidFill>
            </a:endParaRPr>
          </a:p>
        </p:txBody>
      </p:sp>
      <p:pic>
        <p:nvPicPr>
          <p:cNvPr id="1027" name="Picture 3" descr="Y:\talks\img\ccd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33" y="3397043"/>
            <a:ext cx="1668209" cy="12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59" y="4460817"/>
            <a:ext cx="1593606" cy="1393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754059"/>
            <a:ext cx="3175000" cy="1765300"/>
          </a:xfrm>
          <a:prstGeom prst="rect">
            <a:avLst/>
          </a:prstGeom>
        </p:spPr>
      </p:pic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3403600" y="6369191"/>
            <a:ext cx="2481424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 smtClean="0">
                <a:solidFill>
                  <a:schemeClr val="accent2"/>
                </a:solidFill>
              </a:rPr>
              <a:t>chassis potential</a:t>
            </a:r>
            <a:endParaRPr lang="en-US" altLang="x-none" dirty="0">
              <a:solidFill>
                <a:schemeClr val="accent2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6" y="4715409"/>
            <a:ext cx="2092384" cy="1636244"/>
          </a:xfrm>
          <a:prstGeom prst="rect">
            <a:avLst/>
          </a:prstGeom>
        </p:spPr>
      </p:pic>
      <p:sp>
        <p:nvSpPr>
          <p:cNvPr id="32" name="Lightning Bolt 15"/>
          <p:cNvSpPr>
            <a:spLocks noChangeArrowheads="1"/>
          </p:cNvSpPr>
          <p:nvPr/>
        </p:nvSpPr>
        <p:spPr bwMode="auto">
          <a:xfrm rot="1695731">
            <a:off x="4346421" y="3863744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7001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1" grpId="0" animBg="1"/>
      <p:bldP spid="168975" grpId="0" animBg="1"/>
      <p:bldP spid="168978" grpId="0" animBg="1"/>
      <p:bldP spid="168989" grpId="0" animBg="1"/>
      <p:bldP spid="168994" grpId="0" animBg="1"/>
      <p:bldP spid="168999" grpId="0"/>
      <p:bldP spid="169000" grpId="0"/>
      <p:bldP spid="169001" grpId="0"/>
      <p:bldP spid="169004" grpId="0" animBg="1"/>
      <p:bldP spid="169005" grpId="0"/>
      <p:bldP spid="169006" grpId="0"/>
      <p:bldP spid="33" grpId="0"/>
      <p:bldP spid="27" grpId="0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/>
                  <a:t>Non-adaptive </a:t>
                </a:r>
                <a:r>
                  <a:rPr lang="en-US" sz="2400" dirty="0" err="1"/>
                  <a:t>ciphertext</a:t>
                </a:r>
                <a:r>
                  <a:rPr lang="en-US" sz="2400" dirty="0"/>
                  <a:t> choice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≡−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/>
                  <a:t>(similar to </a:t>
                </a:r>
                <a:r>
                  <a:rPr lang="en-US" sz="2000" dirty="0"/>
                  <a:t>[YLMH05]</a:t>
                </a:r>
                <a:r>
                  <a:rPr lang="en-US" sz="2400" dirty="0"/>
                  <a:t>):</a:t>
                </a:r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smtClean="0"/>
                  <a:t>RSA: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dirty="0" smtClean="0"/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err="1" smtClean="0"/>
                  <a:t>ElGamal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 smtClean="0"/>
              </a:p>
              <a:p>
                <a:pPr lvl="1" algn="l"/>
                <a:endParaRPr lang="en-US" sz="2400" dirty="0" smtClean="0"/>
              </a:p>
              <a:p>
                <a:pPr algn="l"/>
                <a:r>
                  <a:rPr lang="en-US" sz="2400" dirty="0" smtClean="0"/>
                  <a:t>Overall attack performance: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blipFill rotWithShape="0">
                <a:blip r:embed="rId3"/>
                <a:stretch>
                  <a:fillRect l="-1025" t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7446743"/>
                  </p:ext>
                </p:extLst>
              </p:nvPr>
            </p:nvGraphicFramePr>
            <p:xfrm>
              <a:off x="-18661" y="2819400"/>
              <a:ext cx="9162990" cy="18063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2510"/>
                    <a:gridCol w="1981200"/>
                    <a:gridCol w="1600200"/>
                    <a:gridCol w="914400"/>
                    <a:gridCol w="914400"/>
                    <a:gridCol w="1143000"/>
                    <a:gridCol w="1097280"/>
                  </a:tblGrid>
                  <a:tr h="347048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Algorithm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Attack</a:t>
                          </a:r>
                          <a:r>
                            <a:rPr lang="en-US" baseline="0" dirty="0" smtClean="0"/>
                            <a:t>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# </a:t>
                          </a:r>
                          <a:r>
                            <a:rPr lang="en-US" dirty="0" err="1" smtClean="0"/>
                            <a:t>ciphertexts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Time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BW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Cipher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Ref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07334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dirty="0" smtClean="0"/>
                            <a:t>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[GPT14</a:t>
                          </a:r>
                          <a:r>
                            <a:rPr lang="en-US" dirty="0"/>
                            <a:t>]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Sliding / 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 smtClean="0"/>
                            <a:t> (usually 8 or 16)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 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[GPPT15]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7446743"/>
                  </p:ext>
                </p:extLst>
              </p:nvPr>
            </p:nvGraphicFramePr>
            <p:xfrm>
              <a:off x="-18661" y="2819400"/>
              <a:ext cx="9162990" cy="18063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2510"/>
                    <a:gridCol w="1981200"/>
                    <a:gridCol w="1600200"/>
                    <a:gridCol w="914400"/>
                    <a:gridCol w="914400"/>
                    <a:gridCol w="1143000"/>
                    <a:gridCol w="1097280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Algorithm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Attack</a:t>
                          </a:r>
                          <a:r>
                            <a:rPr lang="en-US" baseline="0" dirty="0" smtClean="0"/>
                            <a:t>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# </a:t>
                          </a:r>
                          <a:r>
                            <a:rPr lang="en-US" dirty="0" err="1" smtClean="0"/>
                            <a:t>ciphertexts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Time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BW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Cipher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Ref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dirty="0" smtClean="0"/>
                            <a:t>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[GPT14</a:t>
                          </a:r>
                          <a:r>
                            <a:rPr lang="en-US" dirty="0"/>
                            <a:t>]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Sliding / 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8631" t="-128788" r="-254753" b="-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 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[GPPT15]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 chosen </a:t>
            </a:r>
            <a:r>
              <a:rPr lang="en-US" dirty="0" err="1" smtClean="0"/>
              <a:t>ciphertext</a:t>
            </a:r>
            <a:r>
              <a:rPr lang="en-US" dirty="0" smtClean="0"/>
              <a:t> attack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94582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/>
                  <a:t>Non-adaptive </a:t>
                </a:r>
                <a:r>
                  <a:rPr lang="en-US" sz="2400" dirty="0" err="1"/>
                  <a:t>ciphertext</a:t>
                </a:r>
                <a:r>
                  <a:rPr lang="en-US" sz="2400" dirty="0"/>
                  <a:t> choice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≡−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/>
                  <a:t>(similar to </a:t>
                </a:r>
                <a:r>
                  <a:rPr lang="en-US" sz="2000" dirty="0"/>
                  <a:t>[YLMH05]</a:t>
                </a:r>
                <a:r>
                  <a:rPr lang="en-US" sz="2400" dirty="0"/>
                  <a:t>):</a:t>
                </a:r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smtClean="0"/>
                  <a:t>RSA: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dirty="0" smtClean="0"/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err="1" smtClean="0"/>
                  <a:t>ElGamal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 smtClean="0"/>
              </a:p>
              <a:p>
                <a:pPr lvl="1" algn="l"/>
                <a:endParaRPr lang="en-US" sz="2400" dirty="0" smtClean="0"/>
              </a:p>
              <a:p>
                <a:pPr algn="l"/>
                <a:r>
                  <a:rPr lang="en-US" sz="2400" dirty="0" smtClean="0"/>
                  <a:t>Overall attack performance: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blipFill rotWithShape="0">
                <a:blip r:embed="rId3"/>
                <a:stretch>
                  <a:fillRect l="-1025" t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9809236"/>
                  </p:ext>
                </p:extLst>
              </p:nvPr>
            </p:nvGraphicFramePr>
            <p:xfrm>
              <a:off x="-18661" y="2819400"/>
              <a:ext cx="9162990" cy="26068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2510"/>
                    <a:gridCol w="1981200"/>
                    <a:gridCol w="1600200"/>
                    <a:gridCol w="914400"/>
                    <a:gridCol w="914400"/>
                    <a:gridCol w="1143000"/>
                    <a:gridCol w="1097280"/>
                  </a:tblGrid>
                  <a:tr h="347048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Algorithm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Attack</a:t>
                          </a:r>
                          <a:r>
                            <a:rPr lang="en-US" baseline="0" dirty="0" smtClean="0"/>
                            <a:t>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# </a:t>
                          </a:r>
                          <a:r>
                            <a:rPr lang="en-US" dirty="0" err="1" smtClean="0"/>
                            <a:t>ciphertexts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Time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BW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Cipher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Ref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07334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dirty="0" smtClean="0"/>
                            <a:t>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[GPT14</a:t>
                          </a:r>
                          <a:r>
                            <a:rPr lang="en-US" dirty="0"/>
                            <a:t>]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Sliding / 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 smtClean="0"/>
                            <a:t> (usually 8 or 16)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 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[GPPT15]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𝐾𝑒𝑦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𝑠𝑖𝑧𝑒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 hour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 kHz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[GST14]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9809236"/>
                  </p:ext>
                </p:extLst>
              </p:nvPr>
            </p:nvGraphicFramePr>
            <p:xfrm>
              <a:off x="-18661" y="2819400"/>
              <a:ext cx="9162990" cy="26068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2510"/>
                    <a:gridCol w="1981200"/>
                    <a:gridCol w="1600200"/>
                    <a:gridCol w="914400"/>
                    <a:gridCol w="914400"/>
                    <a:gridCol w="1143000"/>
                    <a:gridCol w="1097280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Algorithm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Attack</a:t>
                          </a:r>
                          <a:r>
                            <a:rPr lang="en-US" baseline="0" dirty="0" smtClean="0"/>
                            <a:t>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# </a:t>
                          </a:r>
                          <a:r>
                            <a:rPr lang="en-US" dirty="0" err="1" smtClean="0"/>
                            <a:t>ciphertexts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Time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BW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Cipher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Ref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dirty="0" smtClean="0"/>
                            <a:t>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[GPT14</a:t>
                          </a:r>
                          <a:r>
                            <a:rPr lang="en-US" dirty="0"/>
                            <a:t>]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Sliding / 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8631" t="-130534" r="-254753" b="-102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 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[GPPT15]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8631" t="-228788" r="-254753" b="-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 hour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 kHz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[GST14]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 chosen </a:t>
            </a:r>
            <a:r>
              <a:rPr lang="en-US" dirty="0" err="1" smtClean="0"/>
              <a:t>ciphertext</a:t>
            </a:r>
            <a:r>
              <a:rPr lang="en-US" dirty="0" smtClean="0"/>
              <a:t> attack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58825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/>
                  <a:t>Non-adaptive </a:t>
                </a:r>
                <a:r>
                  <a:rPr lang="en-US" sz="2400" dirty="0" err="1"/>
                  <a:t>ciphertext</a:t>
                </a:r>
                <a:r>
                  <a:rPr lang="en-US" sz="2400" dirty="0"/>
                  <a:t> choice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≡−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/>
                  <a:t>(similar to </a:t>
                </a:r>
                <a:r>
                  <a:rPr lang="en-US" sz="2000" dirty="0"/>
                  <a:t>[YLMH05]</a:t>
                </a:r>
                <a:r>
                  <a:rPr lang="en-US" sz="2400" dirty="0"/>
                  <a:t>):</a:t>
                </a:r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smtClean="0"/>
                  <a:t>RSA: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dirty="0" smtClean="0"/>
              </a:p>
              <a:p>
                <a:pPr marL="457200" indent="-457200" algn="l">
                  <a:buFont typeface="Arial" panose="020B0604020202020204" pitchFamily="34" charset="0"/>
                  <a:buChar char="−"/>
                </a:pPr>
                <a:r>
                  <a:rPr lang="en-US" sz="2400" dirty="0" err="1" smtClean="0"/>
                  <a:t>ElGamal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 smtClean="0"/>
              </a:p>
              <a:p>
                <a:pPr lvl="1" algn="l"/>
                <a:endParaRPr lang="en-US" sz="2400" dirty="0" smtClean="0"/>
              </a:p>
              <a:p>
                <a:pPr algn="l"/>
                <a:r>
                  <a:rPr lang="en-US" sz="2400" dirty="0" smtClean="0"/>
                  <a:t>Overall attack performance: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" y="838200"/>
                <a:ext cx="8915400" cy="3440942"/>
              </a:xfrm>
              <a:prstGeom prst="rect">
                <a:avLst/>
              </a:prstGeom>
              <a:blipFill rotWithShape="0">
                <a:blip r:embed="rId3"/>
                <a:stretch>
                  <a:fillRect l="-1025" t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8818315"/>
                  </p:ext>
                </p:extLst>
              </p:nvPr>
            </p:nvGraphicFramePr>
            <p:xfrm>
              <a:off x="-18661" y="2819400"/>
              <a:ext cx="9162990" cy="26068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2510"/>
                    <a:gridCol w="1981200"/>
                    <a:gridCol w="1600200"/>
                    <a:gridCol w="914400"/>
                    <a:gridCol w="914400"/>
                    <a:gridCol w="1143000"/>
                    <a:gridCol w="1097280"/>
                  </a:tblGrid>
                  <a:tr h="347048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Algorithm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Attack</a:t>
                          </a:r>
                          <a:r>
                            <a:rPr lang="en-US" baseline="0" dirty="0" smtClean="0"/>
                            <a:t>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# </a:t>
                          </a:r>
                          <a:r>
                            <a:rPr lang="en-US" dirty="0" err="1" smtClean="0"/>
                            <a:t>ciphertexts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Time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BW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Cipher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Ref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07334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dirty="0" smtClean="0"/>
                            <a:t>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[GPT14</a:t>
                          </a:r>
                          <a:r>
                            <a:rPr lang="en-US" dirty="0"/>
                            <a:t>]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Sliding / 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 smtClean="0"/>
                            <a:t> (usually 8 or 16)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 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[GPPT15]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𝐾𝑒𝑦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𝑠𝑖𝑧𝑒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 hour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 kHz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[GST14]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8818315"/>
                  </p:ext>
                </p:extLst>
              </p:nvPr>
            </p:nvGraphicFramePr>
            <p:xfrm>
              <a:off x="-18661" y="2819400"/>
              <a:ext cx="9162990" cy="26068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2510"/>
                    <a:gridCol w="1981200"/>
                    <a:gridCol w="1600200"/>
                    <a:gridCol w="914400"/>
                    <a:gridCol w="914400"/>
                    <a:gridCol w="1143000"/>
                    <a:gridCol w="1097280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Algorithm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Attack</a:t>
                          </a:r>
                          <a:r>
                            <a:rPr lang="en-US" baseline="0" dirty="0" smtClean="0"/>
                            <a:t>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# </a:t>
                          </a:r>
                          <a:r>
                            <a:rPr lang="en-US" dirty="0" err="1" smtClean="0"/>
                            <a:t>ciphertexts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Time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BW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Cipher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Ref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dirty="0" smtClean="0"/>
                            <a:t>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[GPT14</a:t>
                          </a:r>
                          <a:r>
                            <a:rPr lang="en-US" dirty="0"/>
                            <a:t>]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Sliding / 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Non-adaptive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8631" t="-130534" r="-254753" b="-102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 sec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 MHz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ElGamal</a:t>
                          </a:r>
                          <a:r>
                            <a:rPr lang="en-US" dirty="0" smtClean="0"/>
                            <a:t>,</a:t>
                          </a:r>
                          <a:r>
                            <a:rPr lang="en-US" baseline="0" dirty="0" smtClean="0"/>
                            <a:t> RSA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[GPPT15]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00483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Sqr</a:t>
                          </a:r>
                          <a:r>
                            <a:rPr lang="en-US" baseline="0" dirty="0" smtClean="0"/>
                            <a:t>-and-</a:t>
                          </a:r>
                        </a:p>
                        <a:p>
                          <a:r>
                            <a:rPr lang="en-US" baseline="0" dirty="0" smtClean="0"/>
                            <a:t>always-</a:t>
                          </a:r>
                          <a:r>
                            <a:rPr lang="en-US" baseline="0" dirty="0" err="1" smtClean="0"/>
                            <a:t>mlt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Adaptive</a:t>
                          </a:r>
                        </a:p>
                        <a:p>
                          <a:r>
                            <a:rPr lang="en-US" dirty="0" smtClean="0"/>
                            <a:t>chosen </a:t>
                          </a:r>
                          <a:r>
                            <a:rPr lang="en-US" dirty="0" err="1" smtClean="0"/>
                            <a:t>ciphertext</a:t>
                          </a:r>
                          <a:endParaRPr lang="en-US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8631" t="-228788" r="-254753" b="-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 hour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 kHz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RSA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[GST14]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 chosen </a:t>
            </a:r>
            <a:r>
              <a:rPr lang="en-US" dirty="0" err="1" smtClean="0"/>
              <a:t>ciphertext</a:t>
            </a:r>
            <a:r>
              <a:rPr lang="en-US" dirty="0" smtClean="0"/>
              <a:t> attack</a:t>
            </a:r>
            <a:endParaRPr lang="he-I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472403"/>
            <a:ext cx="12954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498" y="5444411"/>
            <a:ext cx="8915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 smtClean="0">
                <a:solidFill>
                  <a:srgbClr val="000099"/>
                </a:solidFill>
              </a:rPr>
              <a:t>Ciphertext</a:t>
            </a:r>
            <a:r>
              <a:rPr lang="en-US" sz="2400" b="1" dirty="0" smtClean="0">
                <a:solidFill>
                  <a:srgbClr val="000099"/>
                </a:solidFill>
              </a:rPr>
              <a:t> injection</a:t>
            </a:r>
            <a:endParaRPr lang="en-US" sz="2400" b="1" dirty="0">
              <a:solidFill>
                <a:srgbClr val="000099"/>
              </a:solidFill>
            </a:endParaRPr>
          </a:p>
          <a:p>
            <a:pPr algn="l"/>
            <a:r>
              <a:rPr lang="en-US" sz="2400" dirty="0"/>
              <a:t>Send chosen </a:t>
            </a:r>
            <a:r>
              <a:rPr lang="en-US" sz="2400" dirty="0" err="1"/>
              <a:t>ciphertexts</a:t>
            </a:r>
            <a:r>
              <a:rPr lang="en-US" sz="2400" dirty="0"/>
              <a:t> via </a:t>
            </a:r>
            <a:r>
              <a:rPr lang="en-US" sz="2400" dirty="0" smtClean="0"/>
              <a:t>email (PGP/MIME</a:t>
            </a:r>
            <a:r>
              <a:rPr lang="en-US" sz="2400" dirty="0"/>
              <a:t>).</a:t>
            </a:r>
            <a:br>
              <a:rPr lang="en-US" sz="2400" dirty="0"/>
            </a:br>
            <a:r>
              <a:rPr lang="en-US" sz="2400" dirty="0"/>
              <a:t>Decrypted by email client (e.g., </a:t>
            </a:r>
            <a:r>
              <a:rPr lang="en-US" sz="2400" dirty="0" err="1"/>
              <a:t>Enigmail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automatically.</a:t>
            </a:r>
          </a:p>
          <a:p>
            <a:pPr marL="714375" indent="-45720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4703"/>
            <a:ext cx="27432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75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Empirical results:</a:t>
            </a:r>
            <a:br>
              <a:rPr lang="en-US" dirty="0" smtClean="0"/>
            </a:br>
            <a:r>
              <a:rPr lang="en-US" dirty="0" smtClean="0"/>
              <a:t>ground-potential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25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  <a:br>
              <a:rPr lang="en-US" dirty="0" smtClean="0"/>
            </a:br>
            <a:r>
              <a:rPr lang="en-US" dirty="0" smtClean="0"/>
              <a:t>RSA key extraction</a:t>
            </a:r>
            <a:br>
              <a:rPr lang="en-US" dirty="0" smtClean="0"/>
            </a:br>
            <a:r>
              <a:rPr lang="en-US" dirty="0" smtClean="0"/>
              <a:t>from chassis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05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the secret key (non-adaptive attack)</a:t>
            </a:r>
            <a:endParaRPr lang="he-I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909"/>
          <a:stretch/>
        </p:blipFill>
        <p:spPr>
          <a:xfrm>
            <a:off x="1066800" y="838200"/>
            <a:ext cx="7058025" cy="5619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1905000"/>
            <a:ext cx="9466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carrier</a:t>
            </a:r>
            <a:endParaRPr lang="en-US" sz="3200" i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209800" y="2209800"/>
            <a:ext cx="2438400" cy="91440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043978" y="4386974"/>
            <a:ext cx="23098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FM-modulated key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997765" y="3871911"/>
            <a:ext cx="2095501" cy="515063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6" name="Straight Arrow Connector 15"/>
          <p:cNvCxnSpPr>
            <a:endCxn id="26" idx="1"/>
          </p:cNvCxnSpPr>
          <p:nvPr/>
        </p:nvCxnSpPr>
        <p:spPr bwMode="auto">
          <a:xfrm flipV="1">
            <a:off x="1997765" y="3842280"/>
            <a:ext cx="3565367" cy="515063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2" name="Right Brace 21"/>
          <p:cNvSpPr/>
          <p:nvPr/>
        </p:nvSpPr>
        <p:spPr bwMode="auto">
          <a:xfrm rot="16200000" flipH="1">
            <a:off x="3882214" y="3082922"/>
            <a:ext cx="362468" cy="1143000"/>
          </a:xfrm>
          <a:prstGeom prst="rightBrace">
            <a:avLst>
              <a:gd name="adj1" fmla="val 62563"/>
              <a:gd name="adj2" fmla="val 51061"/>
            </a:avLst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16200000" flipH="1">
            <a:off x="5369772" y="3089547"/>
            <a:ext cx="362466" cy="1143000"/>
          </a:xfrm>
          <a:prstGeom prst="rightBrace">
            <a:avLst>
              <a:gd name="adj1" fmla="val 62563"/>
              <a:gd name="adj2" fmla="val 51061"/>
            </a:avLst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043978" y="4419600"/>
                <a:ext cx="2309835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 smtClean="0">
                  <a:solidFill>
                    <a:srgbClr val="FFFF00"/>
                  </a:solidFill>
                </a:endParaRPr>
              </a:p>
              <a:p>
                <a:r>
                  <a:rPr lang="en-US" sz="2000" dirty="0" smtClean="0">
                    <a:solidFill>
                      <a:srgbClr val="FFFF00"/>
                    </a:solidFill>
                  </a:rPr>
                  <a:t>due to squaring of a random-looking /</a:t>
                </a:r>
              </a:p>
              <a:p>
                <a:r>
                  <a:rPr lang="en-US" sz="2000" dirty="0" smtClean="0">
                    <a:solidFill>
                      <a:srgbClr val="FFFF00"/>
                    </a:solidFill>
                  </a:rPr>
                  <a:t> mostly zero limb </a:t>
                </a:r>
                <a:r>
                  <a:rPr lang="en-US" sz="2000" b="0" dirty="0" smtClean="0">
                    <a:solidFill>
                      <a:srgbClr val="FFFF00"/>
                    </a:solidFill>
                  </a:rPr>
                  <a:t>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78" y="4419600"/>
                <a:ext cx="2309835" cy="1400383"/>
              </a:xfrm>
              <a:prstGeom prst="rect">
                <a:avLst/>
              </a:prstGeom>
              <a:blipFill rotWithShape="0">
                <a:blip r:embed="rId4"/>
                <a:stretch>
                  <a:fillRect l="-2111" r="-3694" b="-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420635" y="4363967"/>
            <a:ext cx="3846219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Courier New" panose="02070309020205020404" pitchFamily="49" charset="0"/>
              </a:rPr>
              <a:t>Key =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Courier New" panose="02070309020205020404" pitchFamily="49" charset="0"/>
              </a:rPr>
              <a:t>101011… </a:t>
            </a:r>
          </a:p>
        </p:txBody>
      </p:sp>
    </p:spTree>
    <p:extLst>
      <p:ext uri="{BB962C8B-B14F-4D97-AF65-F5344CB8AC3E}">
        <p14:creationId xmlns:p14="http://schemas.microsoft.com/office/powerpoint/2010/main" val="1798285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the secret key (non-adaptive attack)</a:t>
            </a:r>
            <a:endParaRPr lang="he-I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0386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Acquire trace</a:t>
            </a:r>
          </a:p>
          <a:p>
            <a:r>
              <a:rPr lang="en-US" sz="2400" dirty="0" smtClean="0"/>
              <a:t>Filter around carrier (1.7 MHz)</a:t>
            </a:r>
          </a:p>
          <a:p>
            <a:r>
              <a:rPr lang="en-US" sz="2400" dirty="0" smtClean="0"/>
              <a:t>FM demodulation</a:t>
            </a:r>
          </a:p>
          <a:p>
            <a:r>
              <a:rPr lang="en-US" sz="2400" dirty="0" smtClean="0"/>
              <a:t>Read out bits (“simple ground analysis”)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4953000"/>
            <a:ext cx="1524000" cy="4585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44A"/>
                </a:solidFill>
              </a:rPr>
              <a:t>i</a:t>
            </a:r>
            <a:r>
              <a:rPr lang="en-US" dirty="0" smtClean="0">
                <a:solidFill>
                  <a:srgbClr val="00A44A"/>
                </a:solidFill>
              </a:rPr>
              <a:t>nterrupt</a:t>
            </a:r>
            <a:endParaRPr lang="en-US" dirty="0">
              <a:solidFill>
                <a:srgbClr val="00A4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98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/>
              <a:t>RSA and </a:t>
            </a:r>
            <a:r>
              <a:rPr lang="en-US" sz="2800" dirty="0" err="1"/>
              <a:t>ElGamal</a:t>
            </a:r>
            <a:r>
              <a:rPr lang="en-US" sz="2800" dirty="0"/>
              <a:t> key extraction in a few seconds using</a:t>
            </a:r>
            <a:br>
              <a:rPr lang="en-US" sz="2800" dirty="0"/>
            </a:br>
            <a:r>
              <a:rPr lang="en-US" sz="2800" u="sng" dirty="0" smtClean="0"/>
              <a:t>human touch</a:t>
            </a:r>
            <a:r>
              <a:rPr lang="en-US" sz="2800" dirty="0"/>
              <a:t>  (non-adaptive attack)</a:t>
            </a:r>
            <a:r>
              <a:rPr lang="en-US" sz="2800" u="sng" dirty="0" smtClean="0"/>
              <a:t> </a:t>
            </a:r>
            <a:endParaRPr lang="he-IL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298660"/>
            <a:ext cx="2032000" cy="12545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21970"/>
            <a:ext cx="3666989" cy="24969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2939"/>
            <a:ext cx="4477490" cy="2495972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2946401" y="4211625"/>
            <a:ext cx="2387600" cy="1204938"/>
          </a:xfrm>
          <a:custGeom>
            <a:avLst/>
            <a:gdLst>
              <a:gd name="connsiteX0" fmla="*/ 1652693 w 1652693"/>
              <a:gd name="connsiteY0" fmla="*/ 0 h 711200"/>
              <a:gd name="connsiteX1" fmla="*/ 0 w 1652693"/>
              <a:gd name="connsiteY1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2693" h="711200">
                <a:moveTo>
                  <a:pt x="1652693" y="0"/>
                </a:moveTo>
                <a:lnTo>
                  <a:pt x="0" y="71120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3088640" y="5925928"/>
            <a:ext cx="853440" cy="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5395938"/>
            <a:ext cx="1230782" cy="105998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>
            <a:off x="5433910" y="5917455"/>
            <a:ext cx="853440" cy="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684521" y="5548913"/>
            <a:ext cx="2582333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Key =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101011… 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195269" y="3022945"/>
            <a:ext cx="1427275" cy="2270950"/>
          </a:xfrm>
          <a:custGeom>
            <a:avLst/>
            <a:gdLst>
              <a:gd name="connsiteX0" fmla="*/ 272243 w 1427275"/>
              <a:gd name="connsiteY0" fmla="*/ 9013 h 2270950"/>
              <a:gd name="connsiteX1" fmla="*/ 79738 w 1427275"/>
              <a:gd name="connsiteY1" fmla="*/ 345897 h 2270950"/>
              <a:gd name="connsiteX2" fmla="*/ 1427275 w 1427275"/>
              <a:gd name="connsiteY2" fmla="*/ 2270950 h 227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7275" h="2270950">
                <a:moveTo>
                  <a:pt x="272243" y="9013"/>
                </a:moveTo>
                <a:cubicBezTo>
                  <a:pt x="79738" y="-11040"/>
                  <a:pt x="-112767" y="-31092"/>
                  <a:pt x="79738" y="345897"/>
                </a:cubicBezTo>
                <a:cubicBezTo>
                  <a:pt x="272243" y="722886"/>
                  <a:pt x="849759" y="1496918"/>
                  <a:pt x="1427275" y="227095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75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Ground-potential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7162822" cy="1569660"/>
          </a:xfrm>
        </p:spPr>
        <p:txBody>
          <a:bodyPr wrap="square">
            <a:spAutoFit/>
          </a:bodyPr>
          <a:lstStyle/>
          <a:p>
            <a:pPr marL="400050">
              <a:spcAft>
                <a:spcPts val="1200"/>
              </a:spcAft>
            </a:pPr>
            <a:r>
              <a:rPr lang="en-US" sz="2400" b="1" dirty="0" smtClean="0">
                <a:solidFill>
                  <a:srgbClr val="00A44A"/>
                </a:solidFill>
              </a:rPr>
              <a:t>Attenuating EMI emanations</a:t>
            </a:r>
            <a:r>
              <a:rPr lang="en-US" sz="2400" dirty="0" smtClean="0">
                <a:solidFill>
                  <a:srgbClr val="00A44A"/>
                </a:solidFill>
              </a:rPr>
              <a:t/>
            </a:r>
            <a:br>
              <a:rPr lang="en-US" sz="2400" dirty="0" smtClean="0">
                <a:solidFill>
                  <a:srgbClr val="00A44A"/>
                </a:solidFill>
              </a:rPr>
            </a:br>
            <a:r>
              <a:rPr lang="en-US" sz="2400" dirty="0" smtClean="0">
                <a:solidFill>
                  <a:srgbClr val="00A44A"/>
                </a:solidFill>
              </a:rPr>
              <a:t>“Unwanted currents or electromagnetic fields? Dump them to the circuit ground!”</a:t>
            </a:r>
            <a:br>
              <a:rPr lang="en-US" sz="2400" dirty="0" smtClean="0">
                <a:solidFill>
                  <a:srgbClr val="00A44A"/>
                </a:solidFill>
              </a:rPr>
            </a:br>
            <a:r>
              <a:rPr lang="en-US" sz="2400" dirty="0" smtClean="0">
                <a:solidFill>
                  <a:srgbClr val="00A44A"/>
                </a:solidFill>
              </a:rPr>
              <a:t>(</a:t>
            </a:r>
            <a:r>
              <a:rPr lang="en-US" sz="2000" dirty="0" smtClean="0">
                <a:solidFill>
                  <a:srgbClr val="00A44A"/>
                </a:solidFill>
              </a:rPr>
              <a:t>Bypass capacitors, RF shields, …)</a:t>
            </a:r>
            <a:endParaRPr lang="en-US" sz="2400" dirty="0">
              <a:solidFill>
                <a:srgbClr val="00A44A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22" y="1524000"/>
            <a:ext cx="811450" cy="8114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391422" y="1066800"/>
            <a:ext cx="1601264" cy="1812751"/>
            <a:chOff x="7706810" y="1854221"/>
            <a:chExt cx="1285876" cy="14557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lum brigh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810" y="1854221"/>
              <a:ext cx="1285876" cy="145570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549351"/>
              <a:ext cx="457200" cy="593672"/>
            </a:xfrm>
            <a:prstGeom prst="rect">
              <a:avLst/>
            </a:prstGeom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2362200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tabLst>
                <a:tab pos="3028950" algn="l"/>
              </a:tabLst>
            </a:pPr>
            <a:r>
              <a:rPr lang="en-US" sz="2400" kern="0" dirty="0" smtClean="0">
                <a:solidFill>
                  <a:srgbClr val="C00000"/>
                </a:solidFill>
              </a:rPr>
              <a:t>Device is grounded, but its “ground” potential fluctuates relative to the mains earth ground.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33400" y="3200400"/>
            <a:ext cx="6096000" cy="179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400" kern="0" dirty="0" smtClean="0">
                <a:solidFill>
                  <a:srgbClr val="00B050"/>
                </a:solidFill>
              </a:rPr>
              <a:t>	</a:t>
            </a:r>
            <a:r>
              <a:rPr lang="en-US" sz="2400" kern="0" dirty="0" smtClean="0">
                <a:solidFill>
                  <a:schemeClr val="accent4"/>
                </a:solidFill>
              </a:rPr>
              <a:t>Computation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>
                <a:solidFill>
                  <a:schemeClr val="tx1"/>
                </a:solidFill>
              </a:rPr>
              <a:t>affects	</a:t>
            </a:r>
            <a:r>
              <a:rPr lang="en-US" sz="2400" kern="0" dirty="0" smtClean="0">
                <a:solidFill>
                  <a:schemeClr val="accent3"/>
                </a:solidFill>
              </a:rPr>
              <a:t>currents and EM fields</a:t>
            </a:r>
            <a:endParaRPr lang="en-US" sz="2400" i="1" kern="0" dirty="0" smtClean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>
                <a:solidFill>
                  <a:schemeClr val="tx1"/>
                </a:solidFill>
                <a:latin typeface="Arial" charset="0"/>
              </a:rPr>
              <a:t>dumped to</a:t>
            </a:r>
            <a:r>
              <a:rPr lang="en-US" sz="2000" i="1" kern="0" dirty="0">
                <a:solidFill>
                  <a:srgbClr val="A42700"/>
                </a:solidFill>
                <a:latin typeface="Arial" charset="0"/>
              </a:rPr>
              <a:t>	</a:t>
            </a:r>
            <a:r>
              <a:rPr lang="en-US" sz="2400" kern="0" dirty="0" smtClean="0">
                <a:solidFill>
                  <a:srgbClr val="00A44A"/>
                </a:solidFill>
              </a:rPr>
              <a:t>device ground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/>
              <a:t>connected to	</a:t>
            </a:r>
            <a:r>
              <a:rPr lang="en-US" sz="2400" kern="0" dirty="0" smtClean="0">
                <a:solidFill>
                  <a:schemeClr val="bg1">
                    <a:lumMod val="50000"/>
                  </a:schemeClr>
                </a:solidFill>
              </a:rPr>
              <a:t>conductive chassis</a:t>
            </a:r>
          </a:p>
        </p:txBody>
      </p:sp>
      <p:pic>
        <p:nvPicPr>
          <p:cNvPr id="32" name="Picture 2" descr="http://static.trustedreviews.com/94/c68d2e/76a8/6094-IMG0114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47" y="2971800"/>
            <a:ext cx="1932278" cy="16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843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Ground-potential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7162822" cy="1569660"/>
          </a:xfrm>
        </p:spPr>
        <p:txBody>
          <a:bodyPr wrap="square">
            <a:spAutoFit/>
          </a:bodyPr>
          <a:lstStyle/>
          <a:p>
            <a:pPr marL="400050">
              <a:spcAft>
                <a:spcPts val="1200"/>
              </a:spcAft>
            </a:pPr>
            <a:r>
              <a:rPr lang="en-US" sz="2400" b="1" dirty="0" smtClean="0">
                <a:solidFill>
                  <a:srgbClr val="00A44A"/>
                </a:solidFill>
              </a:rPr>
              <a:t>Attenuating EMI emanations</a:t>
            </a:r>
            <a:r>
              <a:rPr lang="en-US" sz="2400" dirty="0" smtClean="0">
                <a:solidFill>
                  <a:srgbClr val="00A44A"/>
                </a:solidFill>
              </a:rPr>
              <a:t/>
            </a:r>
            <a:br>
              <a:rPr lang="en-US" sz="2400" dirty="0" smtClean="0">
                <a:solidFill>
                  <a:srgbClr val="00A44A"/>
                </a:solidFill>
              </a:rPr>
            </a:br>
            <a:r>
              <a:rPr lang="en-US" sz="2400" dirty="0" smtClean="0">
                <a:solidFill>
                  <a:srgbClr val="00A44A"/>
                </a:solidFill>
              </a:rPr>
              <a:t>“Unwanted currents or electromagnetic fields? Dump them to the circuit ground!”</a:t>
            </a:r>
            <a:br>
              <a:rPr lang="en-US" sz="2400" dirty="0" smtClean="0">
                <a:solidFill>
                  <a:srgbClr val="00A44A"/>
                </a:solidFill>
              </a:rPr>
            </a:br>
            <a:r>
              <a:rPr lang="en-US" sz="2400" dirty="0" smtClean="0">
                <a:solidFill>
                  <a:srgbClr val="00A44A"/>
                </a:solidFill>
              </a:rPr>
              <a:t>(</a:t>
            </a:r>
            <a:r>
              <a:rPr lang="en-US" sz="2000" dirty="0" smtClean="0">
                <a:solidFill>
                  <a:srgbClr val="00A44A"/>
                </a:solidFill>
              </a:rPr>
              <a:t>Bypass capacitors, RF shields, …)</a:t>
            </a:r>
            <a:endParaRPr lang="en-US" sz="2400" dirty="0">
              <a:solidFill>
                <a:srgbClr val="00A44A"/>
              </a:solidFill>
            </a:endParaRPr>
          </a:p>
        </p:txBody>
      </p:sp>
      <p:pic>
        <p:nvPicPr>
          <p:cNvPr id="14" name="Picture 2" descr="http://digitaloscilloscopedeals.com/wp-content/uploads/2012/05/MSO4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8" b="97809" l="4943" r="99212">
                        <a14:foregroundMark x1="98782" y1="18428" x2="98782" y2="18428"/>
                        <a14:backgroundMark x1="65688" y1="95232" x2="65688" y2="95232"/>
                        <a14:backgroundMark x1="17407" y1="95747" x2="17407" y2="95747"/>
                        <a14:backgroundMark x1="88754" y1="95619" x2="88754" y2="95619"/>
                        <a14:backgroundMark x1="86748" y1="95876" x2="86748" y2="95876"/>
                        <a14:backgroundMark x1="22708" y1="96263" x2="22708" y2="96263"/>
                        <a14:backgroundMark x1="99427" y1="26031" x2="99427" y2="26031"/>
                        <a14:backgroundMark x1="99069" y1="9021" x2="99069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0"/>
            <a:ext cx="1756141" cy="9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22" y="1524000"/>
            <a:ext cx="811450" cy="8114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391422" y="1066800"/>
            <a:ext cx="1601264" cy="1812751"/>
            <a:chOff x="7706810" y="1854221"/>
            <a:chExt cx="1285876" cy="14557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lum brigh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810" y="1854221"/>
              <a:ext cx="1285876" cy="145570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549351"/>
              <a:ext cx="457200" cy="593672"/>
            </a:xfrm>
            <a:prstGeom prst="rect">
              <a:avLst/>
            </a:prstGeom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2362200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tabLst>
                <a:tab pos="3028950" algn="l"/>
              </a:tabLst>
            </a:pPr>
            <a:r>
              <a:rPr lang="en-US" sz="2400" kern="0" dirty="0" smtClean="0">
                <a:solidFill>
                  <a:srgbClr val="C00000"/>
                </a:solidFill>
              </a:rPr>
              <a:t>Device is grounded, but its “ground” potential fluctuates relative to the mains earth ground.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33400" y="3200400"/>
            <a:ext cx="609600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400" kern="0" dirty="0" smtClean="0">
                <a:solidFill>
                  <a:srgbClr val="00B050"/>
                </a:solidFill>
              </a:rPr>
              <a:t>	</a:t>
            </a:r>
            <a:r>
              <a:rPr lang="en-US" sz="2400" kern="0" dirty="0" smtClean="0">
                <a:solidFill>
                  <a:schemeClr val="accent4"/>
                </a:solidFill>
              </a:rPr>
              <a:t>Computation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>
                <a:solidFill>
                  <a:schemeClr val="tx1"/>
                </a:solidFill>
              </a:rPr>
              <a:t>affects	</a:t>
            </a:r>
            <a:r>
              <a:rPr lang="en-US" sz="2400" kern="0" dirty="0" smtClean="0">
                <a:solidFill>
                  <a:schemeClr val="accent3"/>
                </a:solidFill>
              </a:rPr>
              <a:t>currents and EM fields</a:t>
            </a:r>
            <a:endParaRPr lang="en-US" sz="2400" i="1" kern="0" dirty="0" smtClean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>
                <a:solidFill>
                  <a:schemeClr val="tx1"/>
                </a:solidFill>
                <a:latin typeface="Arial" charset="0"/>
              </a:rPr>
              <a:t>dumped to</a:t>
            </a:r>
            <a:r>
              <a:rPr lang="en-US" sz="2000" i="1" kern="0" dirty="0">
                <a:solidFill>
                  <a:srgbClr val="A42700"/>
                </a:solidFill>
                <a:latin typeface="Arial" charset="0"/>
              </a:rPr>
              <a:t>	</a:t>
            </a:r>
            <a:r>
              <a:rPr lang="en-US" sz="2400" kern="0" dirty="0" smtClean="0">
                <a:solidFill>
                  <a:srgbClr val="00A44A"/>
                </a:solidFill>
              </a:rPr>
              <a:t>device ground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/>
              <a:t>connected to	</a:t>
            </a:r>
            <a:r>
              <a:rPr lang="en-US" sz="2400" kern="0" dirty="0" smtClean="0">
                <a:solidFill>
                  <a:schemeClr val="bg1">
                    <a:lumMod val="50000"/>
                  </a:schemeClr>
                </a:solidFill>
              </a:rPr>
              <a:t>conductive chassis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/>
              <a:t>connected to	</a:t>
            </a:r>
            <a:r>
              <a:rPr lang="en-US" sz="2400" kern="0" dirty="0">
                <a:solidFill>
                  <a:srgbClr val="C00000"/>
                </a:solidFill>
              </a:rPr>
              <a:t>shielded </a:t>
            </a:r>
            <a:r>
              <a:rPr lang="en-US" sz="2400" kern="0" dirty="0" smtClean="0">
                <a:solidFill>
                  <a:srgbClr val="C00000"/>
                </a:solidFill>
              </a:rPr>
              <a:t>cables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7942425" y="4157671"/>
            <a:ext cx="972975" cy="1952467"/>
          </a:xfrm>
          <a:custGeom>
            <a:avLst/>
            <a:gdLst>
              <a:gd name="connsiteX0" fmla="*/ 0 w 658906"/>
              <a:gd name="connsiteY0" fmla="*/ 2434078 h 2434078"/>
              <a:gd name="connsiteX1" fmla="*/ 443753 w 658906"/>
              <a:gd name="connsiteY1" fmla="*/ 2286160 h 2434078"/>
              <a:gd name="connsiteX2" fmla="*/ 524436 w 658906"/>
              <a:gd name="connsiteY2" fmla="*/ 2205478 h 2434078"/>
              <a:gd name="connsiteX3" fmla="*/ 618565 w 658906"/>
              <a:gd name="connsiteY3" fmla="*/ 2017219 h 2434078"/>
              <a:gd name="connsiteX4" fmla="*/ 632012 w 658906"/>
              <a:gd name="connsiteY4" fmla="*/ 1896196 h 2434078"/>
              <a:gd name="connsiteX5" fmla="*/ 645459 w 658906"/>
              <a:gd name="connsiteY5" fmla="*/ 1815513 h 2434078"/>
              <a:gd name="connsiteX6" fmla="*/ 658906 w 658906"/>
              <a:gd name="connsiteY6" fmla="*/ 1546572 h 2434078"/>
              <a:gd name="connsiteX7" fmla="*/ 632012 w 658906"/>
              <a:gd name="connsiteY7" fmla="*/ 457360 h 2434078"/>
              <a:gd name="connsiteX8" fmla="*/ 591671 w 658906"/>
              <a:gd name="connsiteY8" fmla="*/ 322890 h 2434078"/>
              <a:gd name="connsiteX9" fmla="*/ 524436 w 658906"/>
              <a:gd name="connsiteY9" fmla="*/ 201866 h 2434078"/>
              <a:gd name="connsiteX10" fmla="*/ 484094 w 658906"/>
              <a:gd name="connsiteY10" fmla="*/ 148078 h 2434078"/>
              <a:gd name="connsiteX11" fmla="*/ 457200 w 658906"/>
              <a:gd name="connsiteY11" fmla="*/ 107737 h 2434078"/>
              <a:gd name="connsiteX12" fmla="*/ 403412 w 658906"/>
              <a:gd name="connsiteY12" fmla="*/ 67396 h 2434078"/>
              <a:gd name="connsiteX13" fmla="*/ 363071 w 658906"/>
              <a:gd name="connsiteY13" fmla="*/ 40501 h 2434078"/>
              <a:gd name="connsiteX14" fmla="*/ 268941 w 658906"/>
              <a:gd name="connsiteY14" fmla="*/ 13607 h 2434078"/>
              <a:gd name="connsiteX15" fmla="*/ 161365 w 658906"/>
              <a:gd name="connsiteY15" fmla="*/ 160 h 2434078"/>
              <a:gd name="connsiteX0" fmla="*/ 0 w 712647"/>
              <a:gd name="connsiteY0" fmla="*/ 2434078 h 2434078"/>
              <a:gd name="connsiteX1" fmla="*/ 443753 w 712647"/>
              <a:gd name="connsiteY1" fmla="*/ 2286160 h 2434078"/>
              <a:gd name="connsiteX2" fmla="*/ 524436 w 712647"/>
              <a:gd name="connsiteY2" fmla="*/ 2205478 h 2434078"/>
              <a:gd name="connsiteX3" fmla="*/ 618565 w 712647"/>
              <a:gd name="connsiteY3" fmla="*/ 2017219 h 2434078"/>
              <a:gd name="connsiteX4" fmla="*/ 632012 w 712647"/>
              <a:gd name="connsiteY4" fmla="*/ 1896196 h 2434078"/>
              <a:gd name="connsiteX5" fmla="*/ 645459 w 712647"/>
              <a:gd name="connsiteY5" fmla="*/ 1815513 h 2434078"/>
              <a:gd name="connsiteX6" fmla="*/ 658906 w 712647"/>
              <a:gd name="connsiteY6" fmla="*/ 1546572 h 2434078"/>
              <a:gd name="connsiteX7" fmla="*/ 632012 w 712647"/>
              <a:gd name="connsiteY7" fmla="*/ 457360 h 2434078"/>
              <a:gd name="connsiteX8" fmla="*/ 591671 w 712647"/>
              <a:gd name="connsiteY8" fmla="*/ 322890 h 2434078"/>
              <a:gd name="connsiteX9" fmla="*/ 524436 w 712647"/>
              <a:gd name="connsiteY9" fmla="*/ 201866 h 2434078"/>
              <a:gd name="connsiteX10" fmla="*/ 484094 w 712647"/>
              <a:gd name="connsiteY10" fmla="*/ 148078 h 2434078"/>
              <a:gd name="connsiteX11" fmla="*/ 457200 w 712647"/>
              <a:gd name="connsiteY11" fmla="*/ 107737 h 2434078"/>
              <a:gd name="connsiteX12" fmla="*/ 403412 w 712647"/>
              <a:gd name="connsiteY12" fmla="*/ 67396 h 2434078"/>
              <a:gd name="connsiteX13" fmla="*/ 363071 w 712647"/>
              <a:gd name="connsiteY13" fmla="*/ 40501 h 2434078"/>
              <a:gd name="connsiteX14" fmla="*/ 268941 w 712647"/>
              <a:gd name="connsiteY14" fmla="*/ 13607 h 2434078"/>
              <a:gd name="connsiteX15" fmla="*/ 161365 w 712647"/>
              <a:gd name="connsiteY15" fmla="*/ 160 h 2434078"/>
              <a:gd name="connsiteX0" fmla="*/ 0 w 697006"/>
              <a:gd name="connsiteY0" fmla="*/ 2434078 h 2434078"/>
              <a:gd name="connsiteX1" fmla="*/ 443753 w 697006"/>
              <a:gd name="connsiteY1" fmla="*/ 2286160 h 2434078"/>
              <a:gd name="connsiteX2" fmla="*/ 524436 w 697006"/>
              <a:gd name="connsiteY2" fmla="*/ 2205478 h 2434078"/>
              <a:gd name="connsiteX3" fmla="*/ 618565 w 697006"/>
              <a:gd name="connsiteY3" fmla="*/ 2017219 h 2434078"/>
              <a:gd name="connsiteX4" fmla="*/ 632012 w 697006"/>
              <a:gd name="connsiteY4" fmla="*/ 1896196 h 2434078"/>
              <a:gd name="connsiteX5" fmla="*/ 645459 w 697006"/>
              <a:gd name="connsiteY5" fmla="*/ 1815513 h 2434078"/>
              <a:gd name="connsiteX6" fmla="*/ 697006 w 697006"/>
              <a:gd name="connsiteY6" fmla="*/ 1546572 h 2434078"/>
              <a:gd name="connsiteX7" fmla="*/ 632012 w 697006"/>
              <a:gd name="connsiteY7" fmla="*/ 457360 h 2434078"/>
              <a:gd name="connsiteX8" fmla="*/ 591671 w 697006"/>
              <a:gd name="connsiteY8" fmla="*/ 322890 h 2434078"/>
              <a:gd name="connsiteX9" fmla="*/ 524436 w 697006"/>
              <a:gd name="connsiteY9" fmla="*/ 201866 h 2434078"/>
              <a:gd name="connsiteX10" fmla="*/ 484094 w 697006"/>
              <a:gd name="connsiteY10" fmla="*/ 148078 h 2434078"/>
              <a:gd name="connsiteX11" fmla="*/ 457200 w 697006"/>
              <a:gd name="connsiteY11" fmla="*/ 107737 h 2434078"/>
              <a:gd name="connsiteX12" fmla="*/ 403412 w 697006"/>
              <a:gd name="connsiteY12" fmla="*/ 67396 h 2434078"/>
              <a:gd name="connsiteX13" fmla="*/ 363071 w 697006"/>
              <a:gd name="connsiteY13" fmla="*/ 40501 h 2434078"/>
              <a:gd name="connsiteX14" fmla="*/ 268941 w 697006"/>
              <a:gd name="connsiteY14" fmla="*/ 13607 h 2434078"/>
              <a:gd name="connsiteX15" fmla="*/ 161365 w 697006"/>
              <a:gd name="connsiteY15" fmla="*/ 160 h 2434078"/>
              <a:gd name="connsiteX0" fmla="*/ 0 w 697006"/>
              <a:gd name="connsiteY0" fmla="*/ 2434078 h 2434078"/>
              <a:gd name="connsiteX1" fmla="*/ 443753 w 697006"/>
              <a:gd name="connsiteY1" fmla="*/ 2286160 h 2434078"/>
              <a:gd name="connsiteX2" fmla="*/ 524436 w 697006"/>
              <a:gd name="connsiteY2" fmla="*/ 2205478 h 2434078"/>
              <a:gd name="connsiteX3" fmla="*/ 618565 w 697006"/>
              <a:gd name="connsiteY3" fmla="*/ 2017219 h 2434078"/>
              <a:gd name="connsiteX4" fmla="*/ 645459 w 697006"/>
              <a:gd name="connsiteY4" fmla="*/ 1815513 h 2434078"/>
              <a:gd name="connsiteX5" fmla="*/ 697006 w 697006"/>
              <a:gd name="connsiteY5" fmla="*/ 1546572 h 2434078"/>
              <a:gd name="connsiteX6" fmla="*/ 632012 w 697006"/>
              <a:gd name="connsiteY6" fmla="*/ 457360 h 2434078"/>
              <a:gd name="connsiteX7" fmla="*/ 591671 w 697006"/>
              <a:gd name="connsiteY7" fmla="*/ 322890 h 2434078"/>
              <a:gd name="connsiteX8" fmla="*/ 524436 w 697006"/>
              <a:gd name="connsiteY8" fmla="*/ 201866 h 2434078"/>
              <a:gd name="connsiteX9" fmla="*/ 484094 w 697006"/>
              <a:gd name="connsiteY9" fmla="*/ 148078 h 2434078"/>
              <a:gd name="connsiteX10" fmla="*/ 457200 w 697006"/>
              <a:gd name="connsiteY10" fmla="*/ 107737 h 2434078"/>
              <a:gd name="connsiteX11" fmla="*/ 403412 w 697006"/>
              <a:gd name="connsiteY11" fmla="*/ 67396 h 2434078"/>
              <a:gd name="connsiteX12" fmla="*/ 363071 w 697006"/>
              <a:gd name="connsiteY12" fmla="*/ 40501 h 2434078"/>
              <a:gd name="connsiteX13" fmla="*/ 268941 w 697006"/>
              <a:gd name="connsiteY13" fmla="*/ 13607 h 2434078"/>
              <a:gd name="connsiteX14" fmla="*/ 161365 w 697006"/>
              <a:gd name="connsiteY14" fmla="*/ 160 h 2434078"/>
              <a:gd name="connsiteX0" fmla="*/ 0 w 697079"/>
              <a:gd name="connsiteY0" fmla="*/ 2434078 h 2434078"/>
              <a:gd name="connsiteX1" fmla="*/ 443753 w 697079"/>
              <a:gd name="connsiteY1" fmla="*/ 2286160 h 2434078"/>
              <a:gd name="connsiteX2" fmla="*/ 524436 w 697079"/>
              <a:gd name="connsiteY2" fmla="*/ 2205478 h 2434078"/>
              <a:gd name="connsiteX3" fmla="*/ 618565 w 697079"/>
              <a:gd name="connsiteY3" fmla="*/ 2017219 h 2434078"/>
              <a:gd name="connsiteX4" fmla="*/ 697006 w 697079"/>
              <a:gd name="connsiteY4" fmla="*/ 1546572 h 2434078"/>
              <a:gd name="connsiteX5" fmla="*/ 632012 w 697079"/>
              <a:gd name="connsiteY5" fmla="*/ 457360 h 2434078"/>
              <a:gd name="connsiteX6" fmla="*/ 591671 w 697079"/>
              <a:gd name="connsiteY6" fmla="*/ 322890 h 2434078"/>
              <a:gd name="connsiteX7" fmla="*/ 524436 w 697079"/>
              <a:gd name="connsiteY7" fmla="*/ 201866 h 2434078"/>
              <a:gd name="connsiteX8" fmla="*/ 484094 w 697079"/>
              <a:gd name="connsiteY8" fmla="*/ 148078 h 2434078"/>
              <a:gd name="connsiteX9" fmla="*/ 457200 w 697079"/>
              <a:gd name="connsiteY9" fmla="*/ 107737 h 2434078"/>
              <a:gd name="connsiteX10" fmla="*/ 403412 w 697079"/>
              <a:gd name="connsiteY10" fmla="*/ 67396 h 2434078"/>
              <a:gd name="connsiteX11" fmla="*/ 363071 w 697079"/>
              <a:gd name="connsiteY11" fmla="*/ 40501 h 2434078"/>
              <a:gd name="connsiteX12" fmla="*/ 268941 w 697079"/>
              <a:gd name="connsiteY12" fmla="*/ 13607 h 2434078"/>
              <a:gd name="connsiteX13" fmla="*/ 161365 w 697079"/>
              <a:gd name="connsiteY13" fmla="*/ 160 h 2434078"/>
              <a:gd name="connsiteX0" fmla="*/ 282388 w 535714"/>
              <a:gd name="connsiteY0" fmla="*/ 2286160 h 2286160"/>
              <a:gd name="connsiteX1" fmla="*/ 363071 w 535714"/>
              <a:gd name="connsiteY1" fmla="*/ 2205478 h 2286160"/>
              <a:gd name="connsiteX2" fmla="*/ 457200 w 535714"/>
              <a:gd name="connsiteY2" fmla="*/ 2017219 h 2286160"/>
              <a:gd name="connsiteX3" fmla="*/ 535641 w 535714"/>
              <a:gd name="connsiteY3" fmla="*/ 1546572 h 2286160"/>
              <a:gd name="connsiteX4" fmla="*/ 470647 w 535714"/>
              <a:gd name="connsiteY4" fmla="*/ 457360 h 2286160"/>
              <a:gd name="connsiteX5" fmla="*/ 430306 w 535714"/>
              <a:gd name="connsiteY5" fmla="*/ 322890 h 2286160"/>
              <a:gd name="connsiteX6" fmla="*/ 363071 w 535714"/>
              <a:gd name="connsiteY6" fmla="*/ 201866 h 2286160"/>
              <a:gd name="connsiteX7" fmla="*/ 322729 w 535714"/>
              <a:gd name="connsiteY7" fmla="*/ 148078 h 2286160"/>
              <a:gd name="connsiteX8" fmla="*/ 295835 w 535714"/>
              <a:gd name="connsiteY8" fmla="*/ 107737 h 2286160"/>
              <a:gd name="connsiteX9" fmla="*/ 242047 w 535714"/>
              <a:gd name="connsiteY9" fmla="*/ 67396 h 2286160"/>
              <a:gd name="connsiteX10" fmla="*/ 201706 w 535714"/>
              <a:gd name="connsiteY10" fmla="*/ 40501 h 2286160"/>
              <a:gd name="connsiteX11" fmla="*/ 107576 w 535714"/>
              <a:gd name="connsiteY11" fmla="*/ 13607 h 2286160"/>
              <a:gd name="connsiteX12" fmla="*/ 0 w 535714"/>
              <a:gd name="connsiteY12" fmla="*/ 160 h 2286160"/>
              <a:gd name="connsiteX0" fmla="*/ 282388 w 535714"/>
              <a:gd name="connsiteY0" fmla="*/ 2286160 h 2286160"/>
              <a:gd name="connsiteX1" fmla="*/ 363071 w 535714"/>
              <a:gd name="connsiteY1" fmla="*/ 2205478 h 2286160"/>
              <a:gd name="connsiteX2" fmla="*/ 457200 w 535714"/>
              <a:gd name="connsiteY2" fmla="*/ 2017219 h 2286160"/>
              <a:gd name="connsiteX3" fmla="*/ 535641 w 535714"/>
              <a:gd name="connsiteY3" fmla="*/ 1546572 h 2286160"/>
              <a:gd name="connsiteX4" fmla="*/ 470647 w 535714"/>
              <a:gd name="connsiteY4" fmla="*/ 457360 h 2286160"/>
              <a:gd name="connsiteX5" fmla="*/ 430306 w 535714"/>
              <a:gd name="connsiteY5" fmla="*/ 322890 h 2286160"/>
              <a:gd name="connsiteX6" fmla="*/ 363071 w 535714"/>
              <a:gd name="connsiteY6" fmla="*/ 201866 h 2286160"/>
              <a:gd name="connsiteX7" fmla="*/ 322729 w 535714"/>
              <a:gd name="connsiteY7" fmla="*/ 148078 h 2286160"/>
              <a:gd name="connsiteX8" fmla="*/ 295835 w 535714"/>
              <a:gd name="connsiteY8" fmla="*/ 107737 h 2286160"/>
              <a:gd name="connsiteX9" fmla="*/ 242047 w 535714"/>
              <a:gd name="connsiteY9" fmla="*/ 67396 h 2286160"/>
              <a:gd name="connsiteX10" fmla="*/ 107576 w 535714"/>
              <a:gd name="connsiteY10" fmla="*/ 13607 h 2286160"/>
              <a:gd name="connsiteX11" fmla="*/ 0 w 535714"/>
              <a:gd name="connsiteY11" fmla="*/ 160 h 2286160"/>
              <a:gd name="connsiteX0" fmla="*/ 282388 w 535714"/>
              <a:gd name="connsiteY0" fmla="*/ 2286160 h 2286160"/>
              <a:gd name="connsiteX1" fmla="*/ 363071 w 535714"/>
              <a:gd name="connsiteY1" fmla="*/ 2205478 h 2286160"/>
              <a:gd name="connsiteX2" fmla="*/ 457200 w 535714"/>
              <a:gd name="connsiteY2" fmla="*/ 2017219 h 2286160"/>
              <a:gd name="connsiteX3" fmla="*/ 535641 w 535714"/>
              <a:gd name="connsiteY3" fmla="*/ 1546572 h 2286160"/>
              <a:gd name="connsiteX4" fmla="*/ 470647 w 535714"/>
              <a:gd name="connsiteY4" fmla="*/ 457360 h 2286160"/>
              <a:gd name="connsiteX5" fmla="*/ 430306 w 535714"/>
              <a:gd name="connsiteY5" fmla="*/ 322890 h 2286160"/>
              <a:gd name="connsiteX6" fmla="*/ 363071 w 535714"/>
              <a:gd name="connsiteY6" fmla="*/ 201866 h 2286160"/>
              <a:gd name="connsiteX7" fmla="*/ 322729 w 535714"/>
              <a:gd name="connsiteY7" fmla="*/ 148078 h 2286160"/>
              <a:gd name="connsiteX8" fmla="*/ 242047 w 535714"/>
              <a:gd name="connsiteY8" fmla="*/ 67396 h 2286160"/>
              <a:gd name="connsiteX9" fmla="*/ 107576 w 535714"/>
              <a:gd name="connsiteY9" fmla="*/ 13607 h 2286160"/>
              <a:gd name="connsiteX10" fmla="*/ 0 w 535714"/>
              <a:gd name="connsiteY10" fmla="*/ 160 h 2286160"/>
              <a:gd name="connsiteX0" fmla="*/ 282388 w 535714"/>
              <a:gd name="connsiteY0" fmla="*/ 2286160 h 2286160"/>
              <a:gd name="connsiteX1" fmla="*/ 363071 w 535714"/>
              <a:gd name="connsiteY1" fmla="*/ 2205478 h 2286160"/>
              <a:gd name="connsiteX2" fmla="*/ 457200 w 535714"/>
              <a:gd name="connsiteY2" fmla="*/ 2017219 h 2286160"/>
              <a:gd name="connsiteX3" fmla="*/ 535641 w 535714"/>
              <a:gd name="connsiteY3" fmla="*/ 1546572 h 2286160"/>
              <a:gd name="connsiteX4" fmla="*/ 470647 w 535714"/>
              <a:gd name="connsiteY4" fmla="*/ 457360 h 2286160"/>
              <a:gd name="connsiteX5" fmla="*/ 430306 w 535714"/>
              <a:gd name="connsiteY5" fmla="*/ 322890 h 2286160"/>
              <a:gd name="connsiteX6" fmla="*/ 322729 w 535714"/>
              <a:gd name="connsiteY6" fmla="*/ 148078 h 2286160"/>
              <a:gd name="connsiteX7" fmla="*/ 242047 w 535714"/>
              <a:gd name="connsiteY7" fmla="*/ 67396 h 2286160"/>
              <a:gd name="connsiteX8" fmla="*/ 107576 w 535714"/>
              <a:gd name="connsiteY8" fmla="*/ 13607 h 2286160"/>
              <a:gd name="connsiteX9" fmla="*/ 0 w 535714"/>
              <a:gd name="connsiteY9" fmla="*/ 160 h 2286160"/>
              <a:gd name="connsiteX0" fmla="*/ 282388 w 535714"/>
              <a:gd name="connsiteY0" fmla="*/ 2286000 h 2286000"/>
              <a:gd name="connsiteX1" fmla="*/ 363071 w 535714"/>
              <a:gd name="connsiteY1" fmla="*/ 2205318 h 2286000"/>
              <a:gd name="connsiteX2" fmla="*/ 457200 w 535714"/>
              <a:gd name="connsiteY2" fmla="*/ 2017059 h 2286000"/>
              <a:gd name="connsiteX3" fmla="*/ 535641 w 535714"/>
              <a:gd name="connsiteY3" fmla="*/ 1546412 h 2286000"/>
              <a:gd name="connsiteX4" fmla="*/ 470647 w 535714"/>
              <a:gd name="connsiteY4" fmla="*/ 457200 h 2286000"/>
              <a:gd name="connsiteX5" fmla="*/ 430306 w 535714"/>
              <a:gd name="connsiteY5" fmla="*/ 322730 h 2286000"/>
              <a:gd name="connsiteX6" fmla="*/ 322729 w 535714"/>
              <a:gd name="connsiteY6" fmla="*/ 147918 h 2286000"/>
              <a:gd name="connsiteX7" fmla="*/ 242047 w 535714"/>
              <a:gd name="connsiteY7" fmla="*/ 67236 h 2286000"/>
              <a:gd name="connsiteX8" fmla="*/ 0 w 535714"/>
              <a:gd name="connsiteY8" fmla="*/ 0 h 2286000"/>
              <a:gd name="connsiteX0" fmla="*/ 282388 w 535714"/>
              <a:gd name="connsiteY0" fmla="*/ 2286000 h 2286000"/>
              <a:gd name="connsiteX1" fmla="*/ 363071 w 535714"/>
              <a:gd name="connsiteY1" fmla="*/ 2205318 h 2286000"/>
              <a:gd name="connsiteX2" fmla="*/ 457200 w 535714"/>
              <a:gd name="connsiteY2" fmla="*/ 2017059 h 2286000"/>
              <a:gd name="connsiteX3" fmla="*/ 535641 w 535714"/>
              <a:gd name="connsiteY3" fmla="*/ 1546412 h 2286000"/>
              <a:gd name="connsiteX4" fmla="*/ 470647 w 535714"/>
              <a:gd name="connsiteY4" fmla="*/ 457200 h 2286000"/>
              <a:gd name="connsiteX5" fmla="*/ 430306 w 535714"/>
              <a:gd name="connsiteY5" fmla="*/ 322730 h 2286000"/>
              <a:gd name="connsiteX6" fmla="*/ 322729 w 535714"/>
              <a:gd name="connsiteY6" fmla="*/ 147918 h 2286000"/>
              <a:gd name="connsiteX7" fmla="*/ 0 w 535714"/>
              <a:gd name="connsiteY7" fmla="*/ 0 h 2286000"/>
              <a:gd name="connsiteX0" fmla="*/ 282388 w 535714"/>
              <a:gd name="connsiteY0" fmla="*/ 2286000 h 2286000"/>
              <a:gd name="connsiteX1" fmla="*/ 363071 w 535714"/>
              <a:gd name="connsiteY1" fmla="*/ 2205318 h 2286000"/>
              <a:gd name="connsiteX2" fmla="*/ 457200 w 535714"/>
              <a:gd name="connsiteY2" fmla="*/ 2017059 h 2286000"/>
              <a:gd name="connsiteX3" fmla="*/ 535641 w 535714"/>
              <a:gd name="connsiteY3" fmla="*/ 1546412 h 2286000"/>
              <a:gd name="connsiteX4" fmla="*/ 470647 w 535714"/>
              <a:gd name="connsiteY4" fmla="*/ 457200 h 2286000"/>
              <a:gd name="connsiteX5" fmla="*/ 430306 w 535714"/>
              <a:gd name="connsiteY5" fmla="*/ 322730 h 2286000"/>
              <a:gd name="connsiteX6" fmla="*/ 0 w 535714"/>
              <a:gd name="connsiteY6" fmla="*/ 0 h 2286000"/>
              <a:gd name="connsiteX0" fmla="*/ 282388 w 535738"/>
              <a:gd name="connsiteY0" fmla="*/ 2286000 h 2286000"/>
              <a:gd name="connsiteX1" fmla="*/ 363071 w 535738"/>
              <a:gd name="connsiteY1" fmla="*/ 2205318 h 2286000"/>
              <a:gd name="connsiteX2" fmla="*/ 457200 w 535738"/>
              <a:gd name="connsiteY2" fmla="*/ 2017059 h 2286000"/>
              <a:gd name="connsiteX3" fmla="*/ 535641 w 535738"/>
              <a:gd name="connsiteY3" fmla="*/ 1546412 h 2286000"/>
              <a:gd name="connsiteX4" fmla="*/ 470647 w 535738"/>
              <a:gd name="connsiteY4" fmla="*/ 457200 h 2286000"/>
              <a:gd name="connsiteX5" fmla="*/ 354106 w 535738"/>
              <a:gd name="connsiteY5" fmla="*/ 109613 h 2286000"/>
              <a:gd name="connsiteX6" fmla="*/ 0 w 535738"/>
              <a:gd name="connsiteY6" fmla="*/ 0 h 2286000"/>
              <a:gd name="connsiteX0" fmla="*/ 282388 w 535742"/>
              <a:gd name="connsiteY0" fmla="*/ 2601647 h 2601647"/>
              <a:gd name="connsiteX1" fmla="*/ 363071 w 535742"/>
              <a:gd name="connsiteY1" fmla="*/ 2520965 h 2601647"/>
              <a:gd name="connsiteX2" fmla="*/ 457200 w 535742"/>
              <a:gd name="connsiteY2" fmla="*/ 2332706 h 2601647"/>
              <a:gd name="connsiteX3" fmla="*/ 535641 w 535742"/>
              <a:gd name="connsiteY3" fmla="*/ 1862059 h 2601647"/>
              <a:gd name="connsiteX4" fmla="*/ 470647 w 535742"/>
              <a:gd name="connsiteY4" fmla="*/ 772847 h 2601647"/>
              <a:gd name="connsiteX5" fmla="*/ 344581 w 535742"/>
              <a:gd name="connsiteY5" fmla="*/ 8715 h 2601647"/>
              <a:gd name="connsiteX6" fmla="*/ 0 w 535742"/>
              <a:gd name="connsiteY6" fmla="*/ 315647 h 2601647"/>
              <a:gd name="connsiteX0" fmla="*/ 282388 w 535727"/>
              <a:gd name="connsiteY0" fmla="*/ 2478671 h 2478671"/>
              <a:gd name="connsiteX1" fmla="*/ 363071 w 535727"/>
              <a:gd name="connsiteY1" fmla="*/ 2397989 h 2478671"/>
              <a:gd name="connsiteX2" fmla="*/ 457200 w 535727"/>
              <a:gd name="connsiteY2" fmla="*/ 2209730 h 2478671"/>
              <a:gd name="connsiteX3" fmla="*/ 535641 w 535727"/>
              <a:gd name="connsiteY3" fmla="*/ 1739083 h 2478671"/>
              <a:gd name="connsiteX4" fmla="*/ 470647 w 535727"/>
              <a:gd name="connsiteY4" fmla="*/ 649871 h 2478671"/>
              <a:gd name="connsiteX5" fmla="*/ 382681 w 535727"/>
              <a:gd name="connsiteY5" fmla="*/ 11671 h 2478671"/>
              <a:gd name="connsiteX6" fmla="*/ 0 w 535727"/>
              <a:gd name="connsiteY6" fmla="*/ 192671 h 2478671"/>
              <a:gd name="connsiteX0" fmla="*/ 291913 w 545252"/>
              <a:gd name="connsiteY0" fmla="*/ 2482813 h 2482813"/>
              <a:gd name="connsiteX1" fmla="*/ 372596 w 545252"/>
              <a:gd name="connsiteY1" fmla="*/ 2402131 h 2482813"/>
              <a:gd name="connsiteX2" fmla="*/ 466725 w 545252"/>
              <a:gd name="connsiteY2" fmla="*/ 2213872 h 2482813"/>
              <a:gd name="connsiteX3" fmla="*/ 545166 w 545252"/>
              <a:gd name="connsiteY3" fmla="*/ 1743225 h 2482813"/>
              <a:gd name="connsiteX4" fmla="*/ 480172 w 545252"/>
              <a:gd name="connsiteY4" fmla="*/ 654013 h 2482813"/>
              <a:gd name="connsiteX5" fmla="*/ 392206 w 545252"/>
              <a:gd name="connsiteY5" fmla="*/ 15813 h 2482813"/>
              <a:gd name="connsiteX6" fmla="*/ 0 w 545252"/>
              <a:gd name="connsiteY6" fmla="*/ 99942 h 2482813"/>
              <a:gd name="connsiteX0" fmla="*/ 368113 w 621452"/>
              <a:gd name="connsiteY0" fmla="*/ 2499116 h 2499116"/>
              <a:gd name="connsiteX1" fmla="*/ 448796 w 621452"/>
              <a:gd name="connsiteY1" fmla="*/ 2418434 h 2499116"/>
              <a:gd name="connsiteX2" fmla="*/ 542925 w 621452"/>
              <a:gd name="connsiteY2" fmla="*/ 2230175 h 2499116"/>
              <a:gd name="connsiteX3" fmla="*/ 621366 w 621452"/>
              <a:gd name="connsiteY3" fmla="*/ 1759528 h 2499116"/>
              <a:gd name="connsiteX4" fmla="*/ 556372 w 621452"/>
              <a:gd name="connsiteY4" fmla="*/ 670316 h 2499116"/>
              <a:gd name="connsiteX5" fmla="*/ 468406 w 621452"/>
              <a:gd name="connsiteY5" fmla="*/ 32116 h 2499116"/>
              <a:gd name="connsiteX6" fmla="*/ 0 w 621452"/>
              <a:gd name="connsiteY6" fmla="*/ 0 h 2499116"/>
              <a:gd name="connsiteX0" fmla="*/ 368113 w 621428"/>
              <a:gd name="connsiteY0" fmla="*/ 2862427 h 2862427"/>
              <a:gd name="connsiteX1" fmla="*/ 448796 w 621428"/>
              <a:gd name="connsiteY1" fmla="*/ 2781745 h 2862427"/>
              <a:gd name="connsiteX2" fmla="*/ 542925 w 621428"/>
              <a:gd name="connsiteY2" fmla="*/ 2593486 h 2862427"/>
              <a:gd name="connsiteX3" fmla="*/ 621366 w 621428"/>
              <a:gd name="connsiteY3" fmla="*/ 2122839 h 2862427"/>
              <a:gd name="connsiteX4" fmla="*/ 556372 w 621428"/>
              <a:gd name="connsiteY4" fmla="*/ 1033627 h 2862427"/>
              <a:gd name="connsiteX5" fmla="*/ 573181 w 621428"/>
              <a:gd name="connsiteY5" fmla="*/ 7943 h 2862427"/>
              <a:gd name="connsiteX6" fmla="*/ 0 w 621428"/>
              <a:gd name="connsiteY6" fmla="*/ 363311 h 2862427"/>
              <a:gd name="connsiteX0" fmla="*/ 368113 w 621429"/>
              <a:gd name="connsiteY0" fmla="*/ 2617382 h 2617382"/>
              <a:gd name="connsiteX1" fmla="*/ 448796 w 621429"/>
              <a:gd name="connsiteY1" fmla="*/ 2536700 h 2617382"/>
              <a:gd name="connsiteX2" fmla="*/ 542925 w 621429"/>
              <a:gd name="connsiteY2" fmla="*/ 2348441 h 2617382"/>
              <a:gd name="connsiteX3" fmla="*/ 621366 w 621429"/>
              <a:gd name="connsiteY3" fmla="*/ 1877794 h 2617382"/>
              <a:gd name="connsiteX4" fmla="*/ 556372 w 621429"/>
              <a:gd name="connsiteY4" fmla="*/ 788582 h 2617382"/>
              <a:gd name="connsiteX5" fmla="*/ 563656 w 621429"/>
              <a:gd name="connsiteY5" fmla="*/ 14763 h 2617382"/>
              <a:gd name="connsiteX6" fmla="*/ 0 w 621429"/>
              <a:gd name="connsiteY6" fmla="*/ 118266 h 2617382"/>
              <a:gd name="connsiteX0" fmla="*/ 368113 w 756863"/>
              <a:gd name="connsiteY0" fmla="*/ 2617382 h 2617382"/>
              <a:gd name="connsiteX1" fmla="*/ 448796 w 756863"/>
              <a:gd name="connsiteY1" fmla="*/ 2536700 h 2617382"/>
              <a:gd name="connsiteX2" fmla="*/ 542925 w 756863"/>
              <a:gd name="connsiteY2" fmla="*/ 2348441 h 2617382"/>
              <a:gd name="connsiteX3" fmla="*/ 621366 w 756863"/>
              <a:gd name="connsiteY3" fmla="*/ 1877794 h 2617382"/>
              <a:gd name="connsiteX4" fmla="*/ 756397 w 756863"/>
              <a:gd name="connsiteY4" fmla="*/ 749833 h 2617382"/>
              <a:gd name="connsiteX5" fmla="*/ 563656 w 756863"/>
              <a:gd name="connsiteY5" fmla="*/ 14763 h 2617382"/>
              <a:gd name="connsiteX6" fmla="*/ 0 w 756863"/>
              <a:gd name="connsiteY6" fmla="*/ 118266 h 2617382"/>
              <a:gd name="connsiteX0" fmla="*/ 368113 w 756863"/>
              <a:gd name="connsiteY0" fmla="*/ 2699101 h 2699101"/>
              <a:gd name="connsiteX1" fmla="*/ 448796 w 756863"/>
              <a:gd name="connsiteY1" fmla="*/ 2618419 h 2699101"/>
              <a:gd name="connsiteX2" fmla="*/ 542925 w 756863"/>
              <a:gd name="connsiteY2" fmla="*/ 2430160 h 2699101"/>
              <a:gd name="connsiteX3" fmla="*/ 621366 w 756863"/>
              <a:gd name="connsiteY3" fmla="*/ 1959513 h 2699101"/>
              <a:gd name="connsiteX4" fmla="*/ 756397 w 756863"/>
              <a:gd name="connsiteY4" fmla="*/ 831552 h 2699101"/>
              <a:gd name="connsiteX5" fmla="*/ 563656 w 756863"/>
              <a:gd name="connsiteY5" fmla="*/ 96482 h 2699101"/>
              <a:gd name="connsiteX6" fmla="*/ 0 w 756863"/>
              <a:gd name="connsiteY6" fmla="*/ 199985 h 2699101"/>
              <a:gd name="connsiteX0" fmla="*/ 368113 w 756863"/>
              <a:gd name="connsiteY0" fmla="*/ 2667237 h 2667237"/>
              <a:gd name="connsiteX1" fmla="*/ 448796 w 756863"/>
              <a:gd name="connsiteY1" fmla="*/ 2586555 h 2667237"/>
              <a:gd name="connsiteX2" fmla="*/ 542925 w 756863"/>
              <a:gd name="connsiteY2" fmla="*/ 2398296 h 2667237"/>
              <a:gd name="connsiteX3" fmla="*/ 621366 w 756863"/>
              <a:gd name="connsiteY3" fmla="*/ 1927649 h 2667237"/>
              <a:gd name="connsiteX4" fmla="*/ 756397 w 756863"/>
              <a:gd name="connsiteY4" fmla="*/ 799688 h 2667237"/>
              <a:gd name="connsiteX5" fmla="*/ 563656 w 756863"/>
              <a:gd name="connsiteY5" fmla="*/ 64618 h 2667237"/>
              <a:gd name="connsiteX6" fmla="*/ 0 w 756863"/>
              <a:gd name="connsiteY6" fmla="*/ 168121 h 2667237"/>
              <a:gd name="connsiteX0" fmla="*/ 368113 w 756863"/>
              <a:gd name="connsiteY0" fmla="*/ 2667237 h 2667237"/>
              <a:gd name="connsiteX1" fmla="*/ 448796 w 756863"/>
              <a:gd name="connsiteY1" fmla="*/ 2586555 h 2667237"/>
              <a:gd name="connsiteX2" fmla="*/ 542925 w 756863"/>
              <a:gd name="connsiteY2" fmla="*/ 2398296 h 2667237"/>
              <a:gd name="connsiteX3" fmla="*/ 621366 w 756863"/>
              <a:gd name="connsiteY3" fmla="*/ 1927649 h 2667237"/>
              <a:gd name="connsiteX4" fmla="*/ 756397 w 756863"/>
              <a:gd name="connsiteY4" fmla="*/ 799688 h 2667237"/>
              <a:gd name="connsiteX5" fmla="*/ 563656 w 756863"/>
              <a:gd name="connsiteY5" fmla="*/ 64618 h 2667237"/>
              <a:gd name="connsiteX6" fmla="*/ 0 w 756863"/>
              <a:gd name="connsiteY6" fmla="*/ 168121 h 2667237"/>
              <a:gd name="connsiteX0" fmla="*/ 368113 w 758414"/>
              <a:gd name="connsiteY0" fmla="*/ 2667237 h 2667237"/>
              <a:gd name="connsiteX1" fmla="*/ 448796 w 758414"/>
              <a:gd name="connsiteY1" fmla="*/ 2586555 h 2667237"/>
              <a:gd name="connsiteX2" fmla="*/ 542925 w 758414"/>
              <a:gd name="connsiteY2" fmla="*/ 2398296 h 2667237"/>
              <a:gd name="connsiteX3" fmla="*/ 668991 w 758414"/>
              <a:gd name="connsiteY3" fmla="*/ 1917962 h 2667237"/>
              <a:gd name="connsiteX4" fmla="*/ 756397 w 758414"/>
              <a:gd name="connsiteY4" fmla="*/ 799688 h 2667237"/>
              <a:gd name="connsiteX5" fmla="*/ 563656 w 758414"/>
              <a:gd name="connsiteY5" fmla="*/ 64618 h 2667237"/>
              <a:gd name="connsiteX6" fmla="*/ 0 w 758414"/>
              <a:gd name="connsiteY6" fmla="*/ 168121 h 2667237"/>
              <a:gd name="connsiteX0" fmla="*/ 368113 w 759794"/>
              <a:gd name="connsiteY0" fmla="*/ 2667237 h 2668449"/>
              <a:gd name="connsiteX1" fmla="*/ 448796 w 759794"/>
              <a:gd name="connsiteY1" fmla="*/ 2586555 h 2668449"/>
              <a:gd name="connsiteX2" fmla="*/ 668991 w 759794"/>
              <a:gd name="connsiteY2" fmla="*/ 1917962 h 2668449"/>
              <a:gd name="connsiteX3" fmla="*/ 756397 w 759794"/>
              <a:gd name="connsiteY3" fmla="*/ 799688 h 2668449"/>
              <a:gd name="connsiteX4" fmla="*/ 563656 w 759794"/>
              <a:gd name="connsiteY4" fmla="*/ 64618 h 2668449"/>
              <a:gd name="connsiteX5" fmla="*/ 0 w 759794"/>
              <a:gd name="connsiteY5" fmla="*/ 168121 h 2668449"/>
              <a:gd name="connsiteX0" fmla="*/ 444313 w 835994"/>
              <a:gd name="connsiteY0" fmla="*/ 2645040 h 2646252"/>
              <a:gd name="connsiteX1" fmla="*/ 524996 w 835994"/>
              <a:gd name="connsiteY1" fmla="*/ 2564358 h 2646252"/>
              <a:gd name="connsiteX2" fmla="*/ 745191 w 835994"/>
              <a:gd name="connsiteY2" fmla="*/ 1895765 h 2646252"/>
              <a:gd name="connsiteX3" fmla="*/ 832597 w 835994"/>
              <a:gd name="connsiteY3" fmla="*/ 777491 h 2646252"/>
              <a:gd name="connsiteX4" fmla="*/ 639856 w 835994"/>
              <a:gd name="connsiteY4" fmla="*/ 42421 h 2646252"/>
              <a:gd name="connsiteX5" fmla="*/ 0 w 835994"/>
              <a:gd name="connsiteY5" fmla="*/ 417164 h 2646252"/>
              <a:gd name="connsiteX0" fmla="*/ 444313 w 836476"/>
              <a:gd name="connsiteY0" fmla="*/ 2276167 h 2277379"/>
              <a:gd name="connsiteX1" fmla="*/ 524996 w 836476"/>
              <a:gd name="connsiteY1" fmla="*/ 2195485 h 2277379"/>
              <a:gd name="connsiteX2" fmla="*/ 745191 w 836476"/>
              <a:gd name="connsiteY2" fmla="*/ 1526892 h 2277379"/>
              <a:gd name="connsiteX3" fmla="*/ 832597 w 836476"/>
              <a:gd name="connsiteY3" fmla="*/ 408618 h 2277379"/>
              <a:gd name="connsiteX4" fmla="*/ 630331 w 836476"/>
              <a:gd name="connsiteY4" fmla="*/ 90094 h 2277379"/>
              <a:gd name="connsiteX5" fmla="*/ 0 w 836476"/>
              <a:gd name="connsiteY5" fmla="*/ 48291 h 2277379"/>
              <a:gd name="connsiteX0" fmla="*/ 444313 w 863960"/>
              <a:gd name="connsiteY0" fmla="*/ 2276167 h 2277379"/>
              <a:gd name="connsiteX1" fmla="*/ 524996 w 863960"/>
              <a:gd name="connsiteY1" fmla="*/ 2195485 h 2277379"/>
              <a:gd name="connsiteX2" fmla="*/ 745191 w 863960"/>
              <a:gd name="connsiteY2" fmla="*/ 1526892 h 2277379"/>
              <a:gd name="connsiteX3" fmla="*/ 861172 w 863960"/>
              <a:gd name="connsiteY3" fmla="*/ 747667 h 2277379"/>
              <a:gd name="connsiteX4" fmla="*/ 630331 w 863960"/>
              <a:gd name="connsiteY4" fmla="*/ 90094 h 2277379"/>
              <a:gd name="connsiteX5" fmla="*/ 0 w 863960"/>
              <a:gd name="connsiteY5" fmla="*/ 48291 h 2277379"/>
              <a:gd name="connsiteX0" fmla="*/ 444313 w 861172"/>
              <a:gd name="connsiteY0" fmla="*/ 2276167 h 2277379"/>
              <a:gd name="connsiteX1" fmla="*/ 524996 w 861172"/>
              <a:gd name="connsiteY1" fmla="*/ 2195485 h 2277379"/>
              <a:gd name="connsiteX2" fmla="*/ 745191 w 861172"/>
              <a:gd name="connsiteY2" fmla="*/ 1526892 h 2277379"/>
              <a:gd name="connsiteX3" fmla="*/ 861172 w 861172"/>
              <a:gd name="connsiteY3" fmla="*/ 747667 h 2277379"/>
              <a:gd name="connsiteX4" fmla="*/ 630331 w 861172"/>
              <a:gd name="connsiteY4" fmla="*/ 90094 h 2277379"/>
              <a:gd name="connsiteX5" fmla="*/ 0 w 861172"/>
              <a:gd name="connsiteY5" fmla="*/ 48291 h 2277379"/>
              <a:gd name="connsiteX0" fmla="*/ 444313 w 864779"/>
              <a:gd name="connsiteY0" fmla="*/ 2276167 h 2277379"/>
              <a:gd name="connsiteX1" fmla="*/ 524996 w 864779"/>
              <a:gd name="connsiteY1" fmla="*/ 2195485 h 2277379"/>
              <a:gd name="connsiteX2" fmla="*/ 745191 w 864779"/>
              <a:gd name="connsiteY2" fmla="*/ 1526892 h 2277379"/>
              <a:gd name="connsiteX3" fmla="*/ 861172 w 864779"/>
              <a:gd name="connsiteY3" fmla="*/ 747667 h 2277379"/>
              <a:gd name="connsiteX4" fmla="*/ 630331 w 864779"/>
              <a:gd name="connsiteY4" fmla="*/ 90094 h 2277379"/>
              <a:gd name="connsiteX5" fmla="*/ 0 w 864779"/>
              <a:gd name="connsiteY5" fmla="*/ 48291 h 2277379"/>
              <a:gd name="connsiteX0" fmla="*/ 444313 w 865183"/>
              <a:gd name="connsiteY0" fmla="*/ 2227876 h 2229088"/>
              <a:gd name="connsiteX1" fmla="*/ 524996 w 865183"/>
              <a:gd name="connsiteY1" fmla="*/ 2147194 h 2229088"/>
              <a:gd name="connsiteX2" fmla="*/ 745191 w 865183"/>
              <a:gd name="connsiteY2" fmla="*/ 1478601 h 2229088"/>
              <a:gd name="connsiteX3" fmla="*/ 861172 w 865183"/>
              <a:gd name="connsiteY3" fmla="*/ 699376 h 2229088"/>
              <a:gd name="connsiteX4" fmla="*/ 601756 w 865183"/>
              <a:gd name="connsiteY4" fmla="*/ 128987 h 2229088"/>
              <a:gd name="connsiteX5" fmla="*/ 0 w 865183"/>
              <a:gd name="connsiteY5" fmla="*/ 0 h 2229088"/>
              <a:gd name="connsiteX0" fmla="*/ 444313 w 865183"/>
              <a:gd name="connsiteY0" fmla="*/ 2227876 h 2229088"/>
              <a:gd name="connsiteX1" fmla="*/ 524996 w 865183"/>
              <a:gd name="connsiteY1" fmla="*/ 2147194 h 2229088"/>
              <a:gd name="connsiteX2" fmla="*/ 745191 w 865183"/>
              <a:gd name="connsiteY2" fmla="*/ 1478601 h 2229088"/>
              <a:gd name="connsiteX3" fmla="*/ 861172 w 865183"/>
              <a:gd name="connsiteY3" fmla="*/ 699376 h 2229088"/>
              <a:gd name="connsiteX4" fmla="*/ 601756 w 865183"/>
              <a:gd name="connsiteY4" fmla="*/ 177422 h 2229088"/>
              <a:gd name="connsiteX5" fmla="*/ 0 w 865183"/>
              <a:gd name="connsiteY5" fmla="*/ 0 h 2229088"/>
              <a:gd name="connsiteX0" fmla="*/ 206188 w 865183"/>
              <a:gd name="connsiteY0" fmla="*/ 2295686 h 2295686"/>
              <a:gd name="connsiteX1" fmla="*/ 524996 w 865183"/>
              <a:gd name="connsiteY1" fmla="*/ 2147194 h 2295686"/>
              <a:gd name="connsiteX2" fmla="*/ 745191 w 865183"/>
              <a:gd name="connsiteY2" fmla="*/ 1478601 h 2295686"/>
              <a:gd name="connsiteX3" fmla="*/ 861172 w 865183"/>
              <a:gd name="connsiteY3" fmla="*/ 699376 h 2295686"/>
              <a:gd name="connsiteX4" fmla="*/ 601756 w 865183"/>
              <a:gd name="connsiteY4" fmla="*/ 177422 h 2295686"/>
              <a:gd name="connsiteX5" fmla="*/ 0 w 865183"/>
              <a:gd name="connsiteY5" fmla="*/ 0 h 2295686"/>
              <a:gd name="connsiteX0" fmla="*/ 206188 w 861172"/>
              <a:gd name="connsiteY0" fmla="*/ 2295686 h 2315604"/>
              <a:gd name="connsiteX1" fmla="*/ 524996 w 861172"/>
              <a:gd name="connsiteY1" fmla="*/ 2147194 h 2315604"/>
              <a:gd name="connsiteX2" fmla="*/ 861172 w 861172"/>
              <a:gd name="connsiteY2" fmla="*/ 699376 h 2315604"/>
              <a:gd name="connsiteX3" fmla="*/ 601756 w 861172"/>
              <a:gd name="connsiteY3" fmla="*/ 177422 h 2315604"/>
              <a:gd name="connsiteX4" fmla="*/ 0 w 861172"/>
              <a:gd name="connsiteY4" fmla="*/ 0 h 2315604"/>
              <a:gd name="connsiteX0" fmla="*/ 206188 w 969584"/>
              <a:gd name="connsiteY0" fmla="*/ 2295686 h 2295686"/>
              <a:gd name="connsiteX1" fmla="*/ 925046 w 969584"/>
              <a:gd name="connsiteY1" fmla="*/ 1449721 h 2295686"/>
              <a:gd name="connsiteX2" fmla="*/ 861172 w 969584"/>
              <a:gd name="connsiteY2" fmla="*/ 699376 h 2295686"/>
              <a:gd name="connsiteX3" fmla="*/ 601756 w 969584"/>
              <a:gd name="connsiteY3" fmla="*/ 177422 h 2295686"/>
              <a:gd name="connsiteX4" fmla="*/ 0 w 969584"/>
              <a:gd name="connsiteY4" fmla="*/ 0 h 2295686"/>
              <a:gd name="connsiteX0" fmla="*/ 206188 w 936439"/>
              <a:gd name="connsiteY0" fmla="*/ 2295686 h 2295686"/>
              <a:gd name="connsiteX1" fmla="*/ 925046 w 936439"/>
              <a:gd name="connsiteY1" fmla="*/ 1449721 h 2295686"/>
              <a:gd name="connsiteX2" fmla="*/ 601756 w 936439"/>
              <a:gd name="connsiteY2" fmla="*/ 177422 h 2295686"/>
              <a:gd name="connsiteX3" fmla="*/ 0 w 936439"/>
              <a:gd name="connsiteY3" fmla="*/ 0 h 2295686"/>
              <a:gd name="connsiteX0" fmla="*/ 453838 w 927181"/>
              <a:gd name="connsiteY0" fmla="*/ 1675711 h 1675711"/>
              <a:gd name="connsiteX1" fmla="*/ 925046 w 927181"/>
              <a:gd name="connsiteY1" fmla="*/ 1449721 h 1675711"/>
              <a:gd name="connsiteX2" fmla="*/ 601756 w 927181"/>
              <a:gd name="connsiteY2" fmla="*/ 177422 h 1675711"/>
              <a:gd name="connsiteX3" fmla="*/ 0 w 927181"/>
              <a:gd name="connsiteY3" fmla="*/ 0 h 1675711"/>
              <a:gd name="connsiteX0" fmla="*/ 549088 w 925358"/>
              <a:gd name="connsiteY0" fmla="*/ 1966325 h 1966325"/>
              <a:gd name="connsiteX1" fmla="*/ 925046 w 925358"/>
              <a:gd name="connsiteY1" fmla="*/ 1449721 h 1966325"/>
              <a:gd name="connsiteX2" fmla="*/ 601756 w 925358"/>
              <a:gd name="connsiteY2" fmla="*/ 177422 h 1966325"/>
              <a:gd name="connsiteX3" fmla="*/ 0 w 925358"/>
              <a:gd name="connsiteY3" fmla="*/ 0 h 1966325"/>
              <a:gd name="connsiteX0" fmla="*/ 549088 w 944379"/>
              <a:gd name="connsiteY0" fmla="*/ 1966325 h 1966325"/>
              <a:gd name="connsiteX1" fmla="*/ 944096 w 944379"/>
              <a:gd name="connsiteY1" fmla="*/ 936304 h 1966325"/>
              <a:gd name="connsiteX2" fmla="*/ 601756 w 944379"/>
              <a:gd name="connsiteY2" fmla="*/ 177422 h 1966325"/>
              <a:gd name="connsiteX3" fmla="*/ 0 w 944379"/>
              <a:gd name="connsiteY3" fmla="*/ 0 h 1966325"/>
              <a:gd name="connsiteX0" fmla="*/ 549088 w 944305"/>
              <a:gd name="connsiteY0" fmla="*/ 1966325 h 1966325"/>
              <a:gd name="connsiteX1" fmla="*/ 944096 w 944305"/>
              <a:gd name="connsiteY1" fmla="*/ 936304 h 1966325"/>
              <a:gd name="connsiteX2" fmla="*/ 601756 w 944305"/>
              <a:gd name="connsiteY2" fmla="*/ 177422 h 1966325"/>
              <a:gd name="connsiteX3" fmla="*/ 0 w 944305"/>
              <a:gd name="connsiteY3" fmla="*/ 0 h 1966325"/>
              <a:gd name="connsiteX0" fmla="*/ 549088 w 944305"/>
              <a:gd name="connsiteY0" fmla="*/ 1966325 h 1966325"/>
              <a:gd name="connsiteX1" fmla="*/ 944096 w 944305"/>
              <a:gd name="connsiteY1" fmla="*/ 936304 h 1966325"/>
              <a:gd name="connsiteX2" fmla="*/ 601756 w 944305"/>
              <a:gd name="connsiteY2" fmla="*/ 177422 h 1966325"/>
              <a:gd name="connsiteX3" fmla="*/ 0 w 944305"/>
              <a:gd name="connsiteY3" fmla="*/ 0 h 1966325"/>
              <a:gd name="connsiteX0" fmla="*/ 549088 w 972975"/>
              <a:gd name="connsiteY0" fmla="*/ 1966325 h 1966325"/>
              <a:gd name="connsiteX1" fmla="*/ 909264 w 972975"/>
              <a:gd name="connsiteY1" fmla="*/ 1472442 h 1966325"/>
              <a:gd name="connsiteX2" fmla="*/ 944096 w 972975"/>
              <a:gd name="connsiteY2" fmla="*/ 936304 h 1966325"/>
              <a:gd name="connsiteX3" fmla="*/ 601756 w 972975"/>
              <a:gd name="connsiteY3" fmla="*/ 177422 h 1966325"/>
              <a:gd name="connsiteX4" fmla="*/ 0 w 972975"/>
              <a:gd name="connsiteY4" fmla="*/ 0 h 1966325"/>
              <a:gd name="connsiteX0" fmla="*/ 577663 w 972975"/>
              <a:gd name="connsiteY0" fmla="*/ 1985699 h 1985699"/>
              <a:gd name="connsiteX1" fmla="*/ 909264 w 972975"/>
              <a:gd name="connsiteY1" fmla="*/ 1472442 h 1985699"/>
              <a:gd name="connsiteX2" fmla="*/ 944096 w 972975"/>
              <a:gd name="connsiteY2" fmla="*/ 936304 h 1985699"/>
              <a:gd name="connsiteX3" fmla="*/ 601756 w 972975"/>
              <a:gd name="connsiteY3" fmla="*/ 177422 h 1985699"/>
              <a:gd name="connsiteX4" fmla="*/ 0 w 972975"/>
              <a:gd name="connsiteY4" fmla="*/ 0 h 198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975" h="1985699">
                <a:moveTo>
                  <a:pt x="577663" y="1985699"/>
                </a:moveTo>
                <a:cubicBezTo>
                  <a:pt x="631342" y="1885625"/>
                  <a:pt x="843429" y="1644112"/>
                  <a:pt x="909264" y="1472442"/>
                </a:cubicBezTo>
                <a:cubicBezTo>
                  <a:pt x="975099" y="1300772"/>
                  <a:pt x="995347" y="1152141"/>
                  <a:pt x="944096" y="936304"/>
                </a:cubicBezTo>
                <a:cubicBezTo>
                  <a:pt x="892845" y="720467"/>
                  <a:pt x="851180" y="380294"/>
                  <a:pt x="601756" y="177422"/>
                </a:cubicBezTo>
                <a:cubicBezTo>
                  <a:pt x="285190" y="-34398"/>
                  <a:pt x="89647" y="67235"/>
                  <a:pt x="0" y="0"/>
                </a:cubicBezTo>
              </a:path>
            </a:pathLst>
          </a:cu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538">
            <a:off x="4975076" y="5146479"/>
            <a:ext cx="3733430" cy="1520152"/>
          </a:xfrm>
          <a:prstGeom prst="rect">
            <a:avLst/>
          </a:prstGeom>
        </p:spPr>
      </p:pic>
      <p:pic>
        <p:nvPicPr>
          <p:cNvPr id="23" name="Picture 2" descr="http://static.trustedreviews.com/94/c68d2e/76a8/6094-IMG0114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47" y="2971800"/>
            <a:ext cx="1932278" cy="16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 bwMode="auto">
          <a:xfrm>
            <a:off x="3451014" y="6129346"/>
            <a:ext cx="2447925" cy="211443"/>
          </a:xfrm>
          <a:custGeom>
            <a:avLst/>
            <a:gdLst>
              <a:gd name="connsiteX0" fmla="*/ 0 w 2447925"/>
              <a:gd name="connsiteY0" fmla="*/ 85725 h 211443"/>
              <a:gd name="connsiteX1" fmla="*/ 1323975 w 2447925"/>
              <a:gd name="connsiteY1" fmla="*/ 209550 h 211443"/>
              <a:gd name="connsiteX2" fmla="*/ 2447925 w 2447925"/>
              <a:gd name="connsiteY2" fmla="*/ 0 h 2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7925" h="211443">
                <a:moveTo>
                  <a:pt x="0" y="85725"/>
                </a:moveTo>
                <a:cubicBezTo>
                  <a:pt x="457994" y="154781"/>
                  <a:pt x="915988" y="223837"/>
                  <a:pt x="1323975" y="209550"/>
                </a:cubicBezTo>
                <a:cubicBezTo>
                  <a:pt x="1731962" y="195263"/>
                  <a:pt x="2089943" y="97631"/>
                  <a:pt x="2447925" y="0"/>
                </a:cubicBezTo>
              </a:path>
            </a:pathLst>
          </a:custGeom>
          <a:noFill/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8781" r="13329" b="15485"/>
          <a:stretch/>
        </p:blipFill>
        <p:spPr>
          <a:xfrm>
            <a:off x="2811086" y="6137565"/>
            <a:ext cx="609601" cy="533400"/>
          </a:xfrm>
          <a:prstGeom prst="flowChartConnector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483265" y="5512065"/>
            <a:ext cx="2582333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Key =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101011… 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1484055" y="5785903"/>
            <a:ext cx="523393" cy="875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5124559" y="4681068"/>
            <a:ext cx="3566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400" b="1" kern="0" dirty="0">
                <a:solidFill>
                  <a:srgbClr val="C00000"/>
                </a:solidFill>
              </a:rPr>
              <a:t>Even when no data, or port is turned off.</a:t>
            </a:r>
          </a:p>
        </p:txBody>
      </p:sp>
    </p:spTree>
    <p:extLst>
      <p:ext uri="{BB962C8B-B14F-4D97-AF65-F5344CB8AC3E}">
        <p14:creationId xmlns:p14="http://schemas.microsoft.com/office/powerpoint/2010/main" val="9559369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5" grpId="0" animBg="1"/>
      <p:bldP spid="19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dirty="0" smtClean="0"/>
              <a:t>Traditional side channel attacks methodology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875" y="914400"/>
            <a:ext cx="8763000" cy="52562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>
                <a:solidFill>
                  <a:schemeClr val="tx1"/>
                </a:solidFill>
              </a:rPr>
              <a:t>Grab/borrow/steal </a:t>
            </a:r>
            <a:r>
              <a:rPr lang="en-US" altLang="x-none" sz="2400" dirty="0" smtClean="0">
                <a:solidFill>
                  <a:schemeClr val="tx1"/>
                </a:solidFill>
              </a:rPr>
              <a:t>device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 smtClean="0">
                <a:solidFill>
                  <a:schemeClr val="tx1"/>
                </a:solidFill>
              </a:rPr>
              <a:t>Find </a:t>
            </a:r>
            <a:r>
              <a:rPr lang="en-US" altLang="x-none" sz="2400" dirty="0">
                <a:solidFill>
                  <a:schemeClr val="tx1"/>
                </a:solidFill>
              </a:rPr>
              <a:t>key-dependent </a:t>
            </a:r>
            <a:r>
              <a:rPr lang="en-US" altLang="x-none" sz="2400" dirty="0" smtClean="0">
                <a:solidFill>
                  <a:schemeClr val="tx1"/>
                </a:solidFill>
              </a:rPr>
              <a:t>instruction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 smtClean="0">
                <a:solidFill>
                  <a:schemeClr val="tx1"/>
                </a:solidFill>
              </a:rPr>
              <a:t>Record emanations using</a:t>
            </a:r>
            <a:br>
              <a:rPr lang="en-US" altLang="x-none" sz="2400" dirty="0" smtClean="0">
                <a:solidFill>
                  <a:schemeClr val="tx1"/>
                </a:solidFill>
              </a:rPr>
            </a:br>
            <a:r>
              <a:rPr lang="en-US" sz="2400" dirty="0" smtClean="0"/>
              <a:t>high-bandwidth equipment</a:t>
            </a:r>
            <a:br>
              <a:rPr lang="en-US" sz="2400" dirty="0" smtClean="0"/>
            </a:br>
            <a:r>
              <a:rPr lang="en-US" sz="2400" dirty="0" smtClean="0"/>
              <a:t>(&gt; clock rate , PC: &gt;2GHz)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/>
              <a:t>Obtain traces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/>
              <a:t>Signal </a:t>
            </a:r>
            <a:r>
              <a:rPr lang="en-US" sz="2400" dirty="0"/>
              <a:t>and </a:t>
            </a:r>
            <a:r>
              <a:rPr lang="en-US" sz="2400" dirty="0" smtClean="0"/>
              <a:t>cryptanalytic analysis 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/>
              <a:t>R</a:t>
            </a:r>
            <a:r>
              <a:rPr lang="en-US" sz="2400" dirty="0" smtClean="0"/>
              <a:t>ecover key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altLang="x-none" sz="2400" dirty="0" smtClean="0">
              <a:solidFill>
                <a:schemeClr val="tx1"/>
              </a:solidFill>
            </a:endParaRPr>
          </a:p>
        </p:txBody>
      </p:sp>
      <p:pic>
        <p:nvPicPr>
          <p:cNvPr id="14" name="Picture 8" descr="sim-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24344"/>
            <a:ext cx="8302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7" descr="key-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8076">
            <a:off x="5165725" y="1352931"/>
            <a:ext cx="533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 bwMode="auto">
          <a:xfrm>
            <a:off x="6056486" y="878904"/>
            <a:ext cx="2013679" cy="1287531"/>
          </a:xfrm>
          <a:prstGeom prst="wedgeRoundRectCallout">
            <a:avLst>
              <a:gd name="adj1" fmla="val -66603"/>
              <a:gd name="adj2" fmla="val 14397"/>
              <a:gd name="adj3" fmla="val 16667"/>
            </a:avLst>
          </a:prstGeom>
          <a:solidFill>
            <a:srgbClr val="D1F5FF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kumimoji="0" 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=1…2048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sqr</a:t>
            </a:r>
            <a:r>
              <a:rPr lang="en-US" sz="1800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(…)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 key[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]=1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    </a:t>
            </a:r>
            <a:r>
              <a:rPr lang="en-US" sz="1800" dirty="0" err="1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mul</a:t>
            </a:r>
            <a:r>
              <a:rPr lang="en-US" sz="18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(…)</a:t>
            </a:r>
          </a:p>
        </p:txBody>
      </p:sp>
      <p:pic>
        <p:nvPicPr>
          <p:cNvPr id="22" name="Picture 37" descr="scop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51" y="2432362"/>
            <a:ext cx="22860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64" y="3915419"/>
            <a:ext cx="2109714" cy="1582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42" y="5566893"/>
            <a:ext cx="1209818" cy="1382650"/>
          </a:xfrm>
          <a:prstGeom prst="rect">
            <a:avLst/>
          </a:prstGeom>
        </p:spPr>
      </p:pic>
      <p:sp>
        <p:nvSpPr>
          <p:cNvPr id="11" name="Bent-Up Arrow 10"/>
          <p:cNvSpPr/>
          <p:nvPr/>
        </p:nvSpPr>
        <p:spPr bwMode="auto">
          <a:xfrm flipV="1">
            <a:off x="7840027" y="2924819"/>
            <a:ext cx="1143000" cy="990600"/>
          </a:xfrm>
          <a:prstGeom prst="bentUpArrow">
            <a:avLst>
              <a:gd name="adj1" fmla="val 23612"/>
              <a:gd name="adj2" fmla="val 25000"/>
              <a:gd name="adj3" fmla="val 4373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5697540" y="6140449"/>
            <a:ext cx="571500" cy="4494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31" name="Picture 47" descr="key-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8076">
            <a:off x="4641135" y="5850759"/>
            <a:ext cx="1026968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923088"/>
            <a:ext cx="4038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Hard for PCs</a:t>
            </a:r>
            <a:endParaRPr lang="en-US" dirty="0"/>
          </a:p>
        </p:txBody>
      </p:sp>
      <p:sp>
        <p:nvSpPr>
          <p:cNvPr id="19" name="Bent-Up Arrow 18"/>
          <p:cNvSpPr/>
          <p:nvPr/>
        </p:nvSpPr>
        <p:spPr bwMode="auto">
          <a:xfrm rot="5400000" flipV="1">
            <a:off x="7334060" y="5660389"/>
            <a:ext cx="1143000" cy="990600"/>
          </a:xfrm>
          <a:prstGeom prst="bentUpArrow">
            <a:avLst>
              <a:gd name="adj1" fmla="val 23612"/>
              <a:gd name="adj2" fmla="val 25000"/>
              <a:gd name="adj3" fmla="val 4373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20" name="Lightning Bolt 15"/>
          <p:cNvSpPr>
            <a:spLocks noChangeArrowheads="1"/>
          </p:cNvSpPr>
          <p:nvPr/>
        </p:nvSpPr>
        <p:spPr bwMode="auto">
          <a:xfrm rot="-900000">
            <a:off x="5737567" y="1971712"/>
            <a:ext cx="458787" cy="836612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13" y="4665962"/>
            <a:ext cx="972838" cy="97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3459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4" grpId="0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sz="2800" dirty="0"/>
              <a:t>RSA and </a:t>
            </a:r>
            <a:r>
              <a:rPr lang="en-US" sz="2800" dirty="0" err="1"/>
              <a:t>ElGamal</a:t>
            </a:r>
            <a:r>
              <a:rPr lang="en-US" sz="2800" dirty="0"/>
              <a:t> key extraction in a few seconds using</a:t>
            </a:r>
            <a:br>
              <a:rPr lang="en-US" sz="2800" dirty="0"/>
            </a:br>
            <a:r>
              <a:rPr lang="en-US" sz="2800" u="sng" dirty="0"/>
              <a:t>the far end of 10 meter network cable</a:t>
            </a:r>
            <a:endParaRPr lang="en-US" sz="1200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38100" y="838201"/>
            <a:ext cx="9067800" cy="57912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326756" cy="48768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2334700" y="5943600"/>
            <a:ext cx="0" cy="3048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2334700" y="6248400"/>
            <a:ext cx="61235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flipV="1">
            <a:off x="8458200" y="1475300"/>
            <a:ext cx="0" cy="47731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>
            <a:off x="8088756" y="1475300"/>
            <a:ext cx="369444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flipV="1">
            <a:off x="5751238" y="6248401"/>
            <a:ext cx="1" cy="215899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H="1" flipV="1">
            <a:off x="5619750" y="6550654"/>
            <a:ext cx="269875" cy="5721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flipH="1">
            <a:off x="5553076" y="6467475"/>
            <a:ext cx="412749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H="1">
            <a:off x="5695951" y="6639554"/>
            <a:ext cx="117474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-113" r="1297"/>
          <a:stretch/>
        </p:blipFill>
        <p:spPr>
          <a:xfrm>
            <a:off x="1828800" y="4038600"/>
            <a:ext cx="2209800" cy="13975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902" y="6151658"/>
            <a:ext cx="634904" cy="6349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902" y="6146848"/>
            <a:ext cx="634904" cy="6349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Oval 16"/>
          <p:cNvSpPr/>
          <p:nvPr/>
        </p:nvSpPr>
        <p:spPr bwMode="auto">
          <a:xfrm>
            <a:off x="2895600" y="1987827"/>
            <a:ext cx="800509" cy="609600"/>
          </a:xfrm>
          <a:prstGeom prst="ellipse">
            <a:avLst/>
          </a:pr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297" y="1588487"/>
            <a:ext cx="2263633" cy="798680"/>
          </a:xfrm>
          <a:prstGeom prst="rect">
            <a:avLst/>
          </a:prstGeom>
          <a:solidFill>
            <a:srgbClr val="FFC5B7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w</a:t>
            </a:r>
            <a:r>
              <a:rPr lang="en-US" sz="1800" dirty="0" smtClean="0"/>
              <a:t>orks even if a firewall is present, or port is turned off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52" y="4038600"/>
            <a:ext cx="514670" cy="398754"/>
          </a:xfrm>
          <a:prstGeom prst="rect">
            <a:avLst/>
          </a:prstGeom>
          <a:effectLst>
            <a:glow rad="139700">
              <a:schemeClr val="accent3">
                <a:satMod val="175000"/>
              </a:schemeClr>
            </a:glow>
          </a:effectLst>
        </p:spPr>
      </p:pic>
      <p:cxnSp>
        <p:nvCxnSpPr>
          <p:cNvPr id="19" name="Straight Connector 18"/>
          <p:cNvCxnSpPr/>
          <p:nvPr/>
        </p:nvCxnSpPr>
        <p:spPr bwMode="auto">
          <a:xfrm>
            <a:off x="4038600" y="4860964"/>
            <a:ext cx="570865" cy="52999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43" y="4860964"/>
            <a:ext cx="1230782" cy="105998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 bwMode="auto">
          <a:xfrm>
            <a:off x="5965825" y="5382481"/>
            <a:ext cx="853440" cy="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708382" y="5053530"/>
            <a:ext cx="1805093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ey=</a:t>
            </a:r>
            <a:b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101011…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0.00087 -0.02801 L 0.01042 -0.03056 C 0.01493 -0.03218 0.01216 -0.03195 0.01459 -0.03195 L 0.28021 -0.03056 L 0.28959 -0.03334 C 0.2908 -0.0338 0.29184 -0.03449 0.29254 -0.03473 C 0.29375 -0.03588 0.29479 -0.03681 0.29584 -0.0375 C 0.29636 -0.04028 0.29723 -0.04329 0.29775 -0.04607 C 0.29896 -0.05047 0.29896 -0.04885 0.29896 -0.05162 C 0.29775 -0.26644 0.29688 -0.48125 0.29584 -0.69607 C 0.29532 -0.7 0.29566 -0.7044 0.29479 -0.70834 C 0.29462 -0.71019 0.29341 -0.71111 0.29254 -0.7125 C 0.29115 -0.71644 0.29219 -0.71783 0.28959 -0.72107 C 0.28664 -0.72477 0.28403 -0.72662 0.28021 -0.72801 C 0.27865 -0.72848 0.27657 -0.72894 0.275 -0.72917 C 0.27101 -0.72894 0.26563 -0.72801 0.26146 -0.72662 C 0.2592 -0.7257 0.25729 -0.72477 0.25504 -0.72385 C 0.254 -0.72315 0.25295 -0.72315 0.25209 -0.72246 C 0.25104 -0.7213 0.25 -0.72037 0.24879 -0.71968 C 0.24757 -0.71875 0.24601 -0.71829 0.24462 -0.7169 C 0.24358 -0.71598 0.24289 -0.71389 0.24167 -0.7125 C 0.23959 -0.71065 0.23733 -0.70949 0.23525 -0.70695 C 0.23021 -0.70023 0.23438 -0.70533 0.22813 -0.7 C 0.22709 -0.69931 0.22604 -0.69792 0.22483 -0.69746 C 0.22309 -0.69607 0.22066 -0.6956 0.21875 -0.69468 C 0.21771 -0.69398 0.21667 -0.69398 0.21545 -0.69329 C 0.21441 -0.69213 0.21372 -0.69098 0.2125 -0.69051 C 0.21042 -0.68935 0.20834 -0.68843 0.20608 -0.68773 C 0.20504 -0.68727 0.20417 -0.68681 0.20313 -0.68635 L 0.1967 -0.68334 C 0.19566 -0.68287 0.19497 -0.68241 0.19375 -0.68195 L 0.175 -0.68056 L 0.13021 -0.68195 L 0.11337 -0.68334 C 0.09809 -0.68473 0.10209 -0.68449 0.08837 -0.68635 C 0.08039 -0.68912 0.0882 -0.68681 0.07709 -0.68912 L 0.07188 -0.69051 C 0.07049 -0.69074 0.06927 -0.69167 0.06771 -0.6919 C 0.06528 -0.69236 0.06268 -0.6926 0.06025 -0.69329 C 0.05886 -0.69352 0.05764 -0.69445 0.05608 -0.69468 C 0.05295 -0.69584 0.04931 -0.6963 0.04566 -0.69746 C 0.04289 -0.69838 0.04028 -0.69977 0.0375 -0.7 L 0.03004 -0.70139 C 0.02726 -0.70255 0.02552 -0.70301 0.02292 -0.70417 C 0.02118 -0.70394 0.01927 -0.70371 0.01754 -0.70278 C 0.01493 -0.70232 0.00938 -0.7 0.00938 -0.69977 C 0.00834 -0.69908 0.00729 -0.69792 0.00608 -0.69746 C 0.00434 -0.69607 0.00174 -0.6963 -3.05556E-6 -0.69468 C -0.00225 -0.6926 -0.00382 -0.69005 -0.00625 -0.68912 C -0.0085 -0.6882 -0.01059 -0.6882 -0.01267 -0.68635 C -0.01371 -0.68542 -0.01441 -0.68426 -0.01562 -0.68334 C -0.02413 -0.67778 -0.01302 -0.68727 -0.02205 -0.67917 C -0.02465 -0.66875 -0.02083 -0.68172 -0.025 -0.67084 C -0.02534 -0.66968 -0.02569 -0.66829 -0.02621 -0.6669 C -0.02656 -0.66551 -0.0276 -0.66435 -0.02812 -0.66273 C -0.02899 -0.66019 -0.03021 -0.65417 -0.03021 -0.65394 C -0.03055 -0.6507 -0.03073 -0.64699 -0.03142 -0.64306 C -0.03159 -0.64167 -0.03194 -0.64051 -0.03246 -0.63912 C -0.03281 -0.63681 -0.03281 -0.63426 -0.03333 -0.63218 C -0.03368 -0.6301 -0.0342 -0.62848 -0.03437 -0.62639 C -0.03524 -0.61505 -0.03507 -0.60324 -0.03663 -0.59167 C -0.0368 -0.58889 -0.03715 -0.58635 -0.03767 -0.58334 C -0.03871 -0.57014 -0.03906 -0.56042 -0.03941 -0.54607 C -0.03941 -0.5206 -0.03923 -0.49491 -0.03854 -0.46945 C -0.03836 -0.46644 -0.03784 -0.4632 -0.03767 -0.45996 C -0.03698 -0.45255 -0.0368 -0.44514 -0.03663 -0.4375 C -0.0368 -0.42153 -0.0368 -0.40533 -0.03767 -0.38889 C -0.03767 -0.38681 -0.03854 -0.38449 -0.03854 -0.38195 C -0.03854 -0.37824 -0.03784 -0.375 -0.03767 -0.37107 C -0.03698 -0.36574 -0.03698 -0.35973 -0.03663 -0.35417 C -0.03593 -0.35139 -0.03663 -0.34699 -0.03437 -0.34607 C -0.03333 -0.3456 -0.03229 -0.34514 -0.03142 -0.34468 C -0.02604 -0.34098 -0.03003 -0.34074 -0.02205 -0.33912 C -0.00989 -0.33658 -0.01996 -0.33843 -0.00104 -0.33635 C 0.00261 -0.33588 0.00573 -0.33542 0.00938 -0.33473 C 0.01459 -0.33426 0.01997 -0.33426 0.025 -0.33334 C 0.02848 -0.3331 0.03195 -0.33264 0.03525 -0.33195 C 0.05729 -0.33033 0.1507 -0.32361 0.1592 -0.32917 " pathEditMode="relative" rAng="0" ptsTypes="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5 0.00278 L -0.11754 -0.00763 C -0.1198 -0.0118 -0.12118 -0.01828 -0.12466 -0.02106 C -0.13386 -0.02939 -0.12257 -0.01967 -0.13091 -0.02523 C -0.1323 -0.02615 -0.13299 -0.02801 -0.13403 -0.02824 C -0.13612 -0.03009 -0.1382 -0.03032 -0.14028 -0.03101 C -0.14289 -0.0324 -0.14532 -0.03356 -0.14792 -0.03379 C -0.1507 -0.03449 -0.15417 -0.03449 -0.15712 -0.03541 C -0.16146 -0.03449 -0.16615 -0.03449 -0.17049 -0.03379 C -0.17205 -0.03379 -0.17327 -0.0324 -0.17466 -0.0324 C -0.18039 -0.0324 -0.18594 -0.03379 -0.19167 -0.03379 C -0.2007 -0.03426 -0.20938 -0.03379 -0.21841 -0.03379 L -0.33612 -0.03958 C -0.33959 -0.03958 -0.34254 -0.04027 -0.34549 -0.04097 C -0.34809 -0.04166 -0.34966 -0.04282 -0.35174 -0.04375 C -0.35313 -0.04375 -0.35469 -0.0449 -0.35591 -0.04513 C -0.3573 -0.04513 -0.35799 -0.04583 -0.35938 -0.04629 C -0.36077 -0.04676 -0.36285 -0.04676 -0.36424 -0.04722 C -0.3665 -0.04861 -0.37362 -0.05208 -0.3757 -0.05301 C -0.37709 -0.05416 -0.37778 -0.05578 -0.37917 -0.05625 C -0.38125 -0.05763 -0.38334 -0.05787 -0.38542 -0.05856 C -0.38612 -0.05926 -0.3875 -0.05949 -0.38837 -0.05995 C -0.39323 -0.06342 -0.39254 -0.06296 -0.39757 -0.06574 C -0.39879 -0.06643 -0.39983 -0.06689 -0.40105 -0.06713 C -0.40191 -0.06828 -0.40313 -0.06921 -0.40382 -0.0699 C -0.40521 -0.0706 -0.40608 -0.0706 -0.4073 -0.07129 C -0.40816 -0.07222 -0.40938 -0.07338 -0.41007 -0.07407 C -0.41303 -0.07708 -0.4158 -0.08055 -0.41858 -0.08263 C -0.42917 -0.08981 -0.41598 -0.08055 -0.42709 -0.08981 C -0.42848 -0.09027 -0.42987 -0.09051 -0.43125 -0.09189 C -0.43212 -0.09305 -0.43334 -0.09537 -0.43421 -0.09629 C -0.43507 -0.09745 -0.43629 -0.09768 -0.43716 -0.09884 C -0.44063 -0.10393 -0.44046 -0.10509 -0.44254 -0.11018 C -0.44323 -0.11157 -0.44393 -0.11296 -0.44462 -0.11435 C -0.44532 -0.11597 -0.44532 -0.11736 -0.44549 -0.11851 C -0.44618 -0.12013 -0.44705 -0.12152 -0.44757 -0.12291 C -0.44827 -0.12384 -0.44827 -0.12569 -0.44896 -0.12708 C -0.45035 -0.13078 -0.45191 -0.13426 -0.45313 -0.13796 C -0.45382 -0.14213 -0.45521 -0.14629 -0.45591 -0.15069 C -0.4566 -0.15185 -0.4566 -0.15324 -0.45695 -0.15463 C -0.4566 -0.16041 -0.4566 -0.1662 -0.45591 -0.17129 C -0.45591 -0.17546 -0.45452 -0.17615 -0.45313 -0.17963 C -0.45243 -0.18148 -0.45174 -0.18333 -0.45105 -0.18518 C -0.45035 -0.1868 -0.44966 -0.18796 -0.44896 -0.18958 C -0.44827 -0.19097 -0.44827 -0.19236 -0.44757 -0.19351 C -0.44532 -0.19884 -0.44115 -0.20648 -0.43716 -0.21018 C -0.43507 -0.21203 -0.43334 -0.21504 -0.43125 -0.21574 C -0.42987 -0.2162 -0.42917 -0.21643 -0.42778 -0.21759 C -0.42639 -0.21782 -0.42518 -0.21921 -0.42362 -0.2199 C -0.4224 -0.2206 -0.42084 -0.22083 -0.41945 -0.22129 C -0.41858 -0.22152 -0.41789 -0.22268 -0.4165 -0.22291 C -0.41372 -0.2243 -0.41094 -0.22476 -0.40799 -0.22546 C -0.4066 -0.22569 -0.40521 -0.22615 -0.40382 -0.22685 C -0.39671 -0.22569 -0.39549 -0.22615 -0.38924 -0.2243 C -0.38681 -0.22338 -0.38403 -0.22291 -0.38125 -0.22129 C -0.37657 -0.21944 -0.37917 -0.22013 -0.37362 -0.21851 C -0.37275 -0.21759 -0.37205 -0.21643 -0.37066 -0.21574 C -0.36737 -0.21365 -0.36598 -0.21365 -0.36355 -0.21018 C -0.35452 -0.20069 -0.36789 -0.21296 -0.35591 -0.19745 C -0.35521 -0.19606 -0.35382 -0.19513 -0.35313 -0.19351 C -0.34948 -0.1787 -0.35521 -0.20092 -0.34966 -0.18518 C -0.34827 -0.18101 -0.3474 -0.17546 -0.34671 -0.17129 C -0.34671 -0.16944 -0.3474 -0.15416 -0.34879 -0.14907 C -0.35313 -0.13657 -0.34896 -0.1574 -0.35313 -0.13657 C -0.35313 -0.13495 -0.35452 -0.1287 -0.35521 -0.12708 C -0.3566 -0.12384 -0.3573 -0.1206 -0.35938 -0.11851 C -0.36007 -0.11736 -0.36146 -0.11666 -0.36216 -0.11597 C -0.36424 -0.1074 -0.36164 -0.11527 -0.3665 -0.10879 C -0.36737 -0.1074 -0.36789 -0.10578 -0.36858 -0.10463 C -0.36928 -0.10393 -0.37066 -0.10393 -0.37153 -0.10301 C -0.37344 -0.10254 -0.37431 -0.10162 -0.3757 -0.10046 C -0.37709 -0.10023 -0.37796 -0.09976 -0.37917 -0.09884 C -0.38004 -0.09814 -0.38125 -0.09676 -0.38195 -0.09629 C -0.38403 -0.09583 -0.38542 -0.09537 -0.3875 -0.09537 C -0.38907 -0.09328 -0.39132 -0.09051 -0.39341 -0.09051 C -0.39966 -0.09051 -0.39879 -0.09189 -0.40313 -0.09328 C -0.40452 -0.09444 -0.4066 -0.09467 -0.40799 -0.09537 C -0.41112 -0.09676 -0.41441 -0.09953 -0.41737 -0.10046 C -0.41928 -0.10162 -0.42136 -0.10162 -0.42292 -0.10185 C -0.42431 -0.10254 -0.4257 -0.10254 -0.42709 -0.10301 C -0.42778 -0.10393 -0.42917 -0.10509 -0.42987 -0.10601 C -0.43264 -0.10949 -0.43334 -0.11458 -0.43421 -0.11851 C -0.43438 -0.1199 -0.4349 -0.12176 -0.43507 -0.12291 C -0.43577 -0.12384 -0.43646 -0.12523 -0.43716 -0.12708 C -0.43768 -0.12916 -0.43785 -0.13148 -0.43837 -0.13426 C -0.43907 -0.13657 -0.44046 -0.14213 -0.44046 -0.14189 C -0.44063 -0.1449 -0.44115 -0.14907 -0.44132 -0.15185 C -0.44184 -0.15416 -0.44254 -0.15625 -0.44254 -0.15856 C -0.44254 -0.16481 -0.44254 -0.17106 -0.44132 -0.17685 C -0.44115 -0.17963 -0.44063 -0.18263 -0.43924 -0.18518 C -0.43559 -0.19351 -0.43907 -0.1868 -0.43125 -0.19513 C -0.42848 -0.19745 -0.42309 -0.20301 -0.42066 -0.20486 C -0.41928 -0.20578 -0.41789 -0.20648 -0.4165 -0.20717 C -0.41511 -0.20787 -0.41372 -0.2081 -0.41233 -0.20856 C -0.40591 -0.2081 -0.39966 -0.2081 -0.39341 -0.20717 C -0.39202 -0.20717 -0.39115 -0.20648 -0.38924 -0.20625 C -0.38768 -0.20578 -0.38612 -0.20578 -0.38403 -0.20486 C -0.38125 -0.2037 -0.37848 -0.20301 -0.3757 -0.20162 C -0.37483 -0.20092 -0.37362 -0.20092 -0.37275 -0.20069 C -0.37153 -0.20023 -0.37066 -0.19884 -0.36945 -0.19745 C -0.3665 -0.18379 -0.37205 -0.20509 -0.36528 -0.18958 C -0.36424 -0.1868 -0.36424 -0.18379 -0.36355 -0.18101 C -0.36285 -0.17963 -0.36285 -0.17824 -0.36216 -0.17685 C -0.36216 -0.17546 -0.36146 -0.17407 -0.36146 -0.17314 C -0.36146 -0.16828 -0.36216 -0.16458 -0.36216 -0.16041 C -0.36285 -0.15555 -0.36285 -0.15 -0.36355 -0.1449 C -0.36372 -0.14143 -0.3658 -0.13426 -0.3665 -0.13078 C -0.36667 -0.12939 -0.36719 -0.12801 -0.36737 -0.12708 C -0.36858 -0.12291 -0.36858 -0.12176 -0.37066 -0.11851 C -0.37205 -0.11643 -0.37796 -0.1081 -0.38125 -0.10601 C -0.38334 -0.10509 -0.38542 -0.10393 -0.3875 -0.10301 C -0.38855 -0.10254 -0.38976 -0.10231 -0.39046 -0.10185 C -0.40938 -0.10509 -0.39132 -0.10162 -0.40313 -0.10463 C -0.40521 -0.10532 -0.4073 -0.10578 -0.40938 -0.10601 C -0.41667 -0.10879 -0.41372 -0.1081 -0.41945 -0.11157 C -0.42292 -0.11388 -0.42362 -0.1125 -0.42709 -0.11597 C -0.42796 -0.11666 -0.42917 -0.11851 -0.42987 -0.1199 C -0.43125 -0.12083 -0.43195 -0.12176 -0.43334 -0.12291 C -0.43438 -0.12523 -0.43646 -0.12801 -0.43716 -0.13078 C -0.43768 -0.13217 -0.43837 -0.13426 -0.43837 -0.13495 C -0.43907 -0.13865 -0.43976 -0.14282 -0.44046 -0.14629 C -0.44063 -0.14768 -0.44115 -0.14907 -0.44132 -0.15069 C -0.44115 -0.15555 -0.44115 -0.16134 -0.44046 -0.16597 C -0.44046 -0.16898 -0.43907 -0.17199 -0.43716 -0.17407 C -0.43629 -0.17546 -0.43507 -0.17685 -0.43421 -0.1787 C -0.42987 -0.18518 -0.4349 -0.18032 -0.42917 -0.18518 C -0.42848 -0.18657 -0.42778 -0.18819 -0.42709 -0.18958 C -0.42518 -0.19166 -0.41928 -0.19652 -0.41737 -0.19745 C -0.4158 -0.19884 -0.41112 -0.20069 -0.41112 -0.20023 C -0.4066 -0.20023 -0.40243 -0.20023 -0.39757 -0.19884 C -0.39132 -0.19814 -0.39254 -0.19814 -0.3875 -0.19606 C -0.38403 -0.19537 -0.37709 -0.19351 -0.37709 -0.19305 C -0.37483 -0.19166 -0.37205 -0.19097 -0.37066 -0.18796 C -0.36789 -0.1824 -0.36945 -0.18518 -0.36528 -0.17963 C -0.36511 -0.17754 -0.36511 -0.17546 -0.36424 -0.17407 C -0.36372 -0.17129 -0.36216 -0.16597 -0.36216 -0.16551 C -0.36528 -0.15416 -0.36094 -0.17199 -0.36424 -0.1449 C -0.36528 -0.13726 -0.36737 -0.13449 -0.37066 -0.1287 C -0.37136 -0.12708 -0.37205 -0.12523 -0.37275 -0.12384 C -0.37344 -0.12291 -0.37362 -0.1206 -0.37483 -0.1199 C -0.37709 -0.11875 -0.37917 -0.11805 -0.38125 -0.11736 C -0.38247 -0.11666 -0.38334 -0.11643 -0.38403 -0.11597 C -0.38542 -0.11527 -0.38698 -0.11504 -0.38837 -0.11435 L -0.39757 -0.11736 C -0.39879 -0.11736 -0.39966 -0.11851 -0.40105 -0.11851 C -0.40452 -0.1199 -0.4066 -0.1206 -0.41007 -0.12152 C -0.41181 -0.12291 -0.41372 -0.125 -0.41528 -0.12523 C -0.41667 -0.12662 -0.41858 -0.12662 -0.41945 -0.12708 C -0.42066 -0.12731 -0.42153 -0.12801 -0.42292 -0.1287 C -0.42362 -0.12939 -0.425 -0.13078 -0.4257 -0.13217 C -0.42657 -0.13426 -0.42709 -0.13495 -0.42778 -0.13657 C -0.42917 -0.13796 -0.42987 -0.13842 -0.43125 -0.13935 C -0.43125 -0.14074 -0.43195 -0.14213 -0.43195 -0.14351 C -0.43264 -0.1449 -0.43421 -0.14629 -0.43421 -0.14768 C -0.43438 -0.15069 -0.43351 -0.15347 -0.43334 -0.15625 C -0.43264 -0.15902 -0.43195 -0.1618 -0.43125 -0.16412 C -0.42778 -0.1824 -0.43195 -0.16041 -0.42917 -0.17407 C -0.42848 -0.17546 -0.42848 -0.17754 -0.42778 -0.17963 C -0.42709 -0.18402 -0.42709 -0.18888 -0.4257 -0.19351 C -0.42084 -0.21365 -0.42587 -0.19305 -0.42292 -0.20717 C -0.4224 -0.20926 -0.42205 -0.21018 -0.42153 -0.21203 C -0.42136 -0.21365 -0.42136 -0.21643 -0.42066 -0.21851 C -0.41997 -0.22152 -0.41928 -0.2243 -0.41858 -0.22685 C -0.41806 -0.22847 -0.41789 -0.23055 -0.41737 -0.23217 C -0.41719 -0.23541 -0.4158 -0.23773 -0.41528 -0.24051 C -0.41511 -0.24328 -0.41511 -0.24537 -0.41441 -0.24768 C -0.41372 -0.25046 -0.41303 -0.25324 -0.41233 -0.25625 " pathEditMode="relative" rAng="0" ptsTypes="AAAAAAAAAAAAAAAAAAAAAAAAAAAAAAAAAAAAAAAAAAAAAAAAAAAAAAAAAAAAAAAAAAAAAAAAAAAAAAAAAAAAAAAAAAAAAAAAAAAAAAAA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3 -0.25625 C -0.41233 -0.26226 -0.41129 -0.26921 -0.41077 -0.27453 C -0.4125 -0.30324 -0.41233 -0.29074 -0.41233 -0.30972 L -0.4323 -0.2824 C -0.43403 -0.27963 -0.43594 -0.27708 -0.43716 -0.27453 C -0.43803 -0.27453 -0.43907 -0.27453 -0.43924 -0.27268 C -0.44011 -0.27199 -0.44011 -0.27176 -0.44063 -0.2699 C -0.44115 -0.26967 -0.44532 -0.26666 -0.44549 -0.26666 C -0.44618 -0.26504 -0.44723 -0.26504 -0.44757 -0.26435 C -0.44931 -0.26412 -0.45035 -0.26203 -0.45174 -0.26134 C -0.45243 -0.26134 -0.45348 -0.25972 -0.45382 -0.25879 C -0.45452 -0.25879 -0.45556 -0.25879 -0.45591 -0.25694 C -0.4566 -0.25671 -0.45747 -0.25648 -0.45799 -0.25625 C -0.45903 -0.25625 -0.4599 -0.25625 -0.46077 -0.25416 C -0.4658 -0.25185 -0.46181 -0.25463 -0.4658 -0.25347 C -0.46737 -0.25162 -0.46893 -0.25092 -0.47049 -0.25092 C -0.47257 -0.2493 -0.475 -0.24907 -0.47709 -0.24861 C -0.47813 -0.24861 -0.47917 -0.24838 -0.48021 -0.24838 C -0.48473 -0.24676 -0.48368 -0.24676 -0.48577 -0.24676 L -0.52882 -0.23773 L -0.53872 -0.23518 L -0.5441 -0.23287 L -0.57396 -0.22222 C -0.5757 -0.21944 -0.57743 -0.21944 -0.57882 -0.21689 C -0.57934 -0.21689 -0.57917 -0.21435 -0.57952 -0.21435 C -0.58021 -0.2125 -0.58108 -0.2118 -0.5816 -0.21157 C -0.58264 -0.20902 -0.58351 -0.20694 -0.58438 -0.20648 C -0.5849 -0.20416 -0.58542 -0.2037 -0.58577 -0.20231 C -0.58629 -0.1993 -0.58664 -0.19861 -0.58716 -0.19398 C -0.5875 -0.19328 -0.58768 -0.19328 -0.58785 -0.1912 C -0.5882 -0.18819 -0.5882 -0.18379 -0.58855 -0.18032 C -0.58872 -0.18032 -0.58907 -0.17847 -0.58924 -0.17754 C -0.58959 -0.17592 -0.58976 -0.175 -0.58993 -0.17268 C -0.59046 -0.17083 -0.59098 -0.16967 -0.59132 -0.16713 C -0.59219 -0.16458 -0.59167 -0.16504 -0.59271 -0.16458 L -0.62118 -0.12361 C -0.6224 -0.12268 -0.62379 -0.1199 -0.62466 -0.11736 C -0.62535 -0.11551 -0.6257 -0.11481 -0.62605 -0.11226 C -0.62639 -0.11064 -0.62657 -0.10995 -0.62674 -0.10949 C -0.62709 -0.10787 -0.62743 -0.10717 -0.62743 -0.10694 C -0.62848 -0.09953 -0.62778 -0.10439 -0.62952 -0.09652 C -0.63195 -0.08657 -0.6283 -0.10162 -0.63091 -0.08935 C -0.63247 -0.08333 -0.6323 -0.08588 -0.6323 -0.08333 C -0.6316 -0.01551 -0.63091 0.05232 -0.63021 0.11991 C -0.62987 0.1257 -0.62952 0.13125 -0.62813 0.13658 C -0.62778 0.13912 -0.62726 0.14121 -0.62674 0.1419 C -0.62657 0.14399 -0.62657 0.14445 -0.62605 0.14445 C -0.62518 0.14699 -0.62396 0.14908 -0.62327 0.15139 C -0.62309 0.15232 -0.62309 0.15232 -0.62257 0.15417 L -0.61632 0.15973 L -0.61424 0.16158 C -0.61146 0.16019 -0.60868 0.16019 -0.60591 0.16019 C -0.60452 0.16019 -0.60174 0.15764 -0.60174 0.15903 C -0.60139 0.15764 -0.60105 0.15672 -0.60035 0.15487 C -0.59757 0.15209 -0.59757 0.15649 -0.59549 0.14862 C -0.59514 0.14676 -0.59462 0.14445 -0.5941 0.1419 C -0.59393 0.1419 -0.59375 0.14121 -0.59341 0.13912 C -0.59323 0.13889 -0.59306 0.13658 -0.59271 0.13658 C -0.59115 0.12871 -0.59132 0.13334 -0.59132 0.12616 L -0.59132 0.07894 C -0.59184 0.07639 -0.59393 0.05811 -0.59445 0.05533 " pathEditMode="relative" rAng="0" ptsTypes="AAAAAAAAAAAAAAAAAAAAAAAAAAAAAAAAAAAAAAAAAAAAAAAAAAAAAAAAAAAAA">
                                      <p:cBhvr>
                                        <p:cTn id="2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445 0.05533 L -0.59202 -0.09143 C -0.59115 -0.09374 -0.58855 -0.10208 -0.58612 -0.10462 C -0.5856 -0.10555 -0.58456 -0.10532 -0.58369 -0.10578 C -0.58282 -0.10648 -0.58195 -0.10717 -0.58126 -0.1081 C -0.58022 -0.10902 -0.5797 -0.11064 -0.57865 -0.11134 C -0.57709 -0.11249 -0.57536 -0.11296 -0.57362 -0.11365 C -0.57136 -0.11458 -0.57049 -0.11504 -0.56789 -0.11574 C -0.56754 -0.11597 -0.5672 -0.11574 -0.56702 -0.11574 L -0.52865 -0.11481 C -0.52605 -0.11319 -0.52362 -0.11157 -0.52119 -0.11018 C -0.51824 -0.10879 -0.51841 -0.11018 -0.51702 -0.10578 L -0.51442 -0.09583 L -0.51355 -0.09259 C -0.51338 -0.08981 -0.51268 -0.08726 -0.51268 -0.08472 C -0.51268 -0.08356 -0.51355 -0.08148 -0.51355 -0.08148 L -0.51355 -0.0037 C -0.51494 -0.00115 -0.5165 0.00139 -0.51772 0.00417 C -0.51824 0.00533 -0.51928 0.01112 -0.51945 0.01181 C -0.5198 0.01551 -0.5198 0.01922 -0.52032 0.02292 C -0.52049 0.02408 -0.52084 0.02524 -0.52119 0.02639 C -0.52154 0.02825 -0.52154 0.0301 -0.52188 0.03195 C -0.52223 0.03311 -0.52258 0.03403 -0.52275 0.03519 C -0.5231 0.03704 -0.52327 0.03889 -0.52362 0.04075 C -0.52414 0.04306 -0.52536 0.04514 -0.52536 0.04746 L -0.52536 0.05301 " pathEditMode="relative" ptsTypes="AAAAAAAAAAAAAAAAAAAA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3.05556E-6 -0.01898 C -0.00156 -0.02152 -0.00295 -0.02453 -0.00486 -0.02685 C -0.00555 -0.02754 -0.00659 -0.02754 -0.00746 -0.02801 C -0.01076 -0.02916 -0.00989 -0.02893 -0.01232 -0.02893 L -0.35659 -0.03009 C -0.36007 -0.03055 -0.36371 -0.03055 -0.36736 -0.03125 C -0.36823 -0.03148 -0.36927 -0.03171 -0.36979 -0.0324 C -0.371 -0.03356 -0.37152 -0.03541 -0.37239 -0.0368 C -0.37413 -0.04398 -0.37274 -0.04189 -0.37482 -0.04467 L -0.37239 -0.08564 C -0.37274 -0.09282 -0.37291 -0.10532 -0.37396 -0.11365 C -0.37413 -0.11481 -0.37465 -0.11574 -0.37482 -0.11689 C -0.37517 -0.11828 -0.37534 -0.1199 -0.37569 -0.12129 C -0.37639 -0.13055 -0.37639 -0.13402 -0.37743 -0.14236 C -0.3783 -0.15185 -0.37812 -0.14606 -0.37812 -0.15347 " pathEditMode="relative" ptsTypes="AAAAAAAAAAAAAA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Empirical results:</a:t>
            </a:r>
            <a:br>
              <a:rPr lang="en-US" dirty="0"/>
            </a:br>
            <a:r>
              <a:rPr lang="en-US" dirty="0" smtClean="0"/>
              <a:t>electromagnetic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7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key extraction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Currents inside the target create electromagnetic waves.</a:t>
            </a:r>
          </a:p>
          <a:p>
            <a:r>
              <a:rPr lang="en-US" sz="2400" dirty="0" smtClean="0"/>
              <a:t>Can be detected using an electromagnetic probe</a:t>
            </a:r>
            <a:br>
              <a:rPr lang="en-US" sz="2400" dirty="0" smtClean="0"/>
            </a:br>
            <a:r>
              <a:rPr lang="en-US" sz="2400" dirty="0" smtClean="0"/>
              <a:t>(e.g., a loop of cable).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7902174" cy="4290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33600" y="2285999"/>
            <a:ext cx="2133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2286000"/>
            <a:ext cx="2133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80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1"/>
          </a:xfrm>
        </p:spPr>
        <p:txBody>
          <a:bodyPr/>
          <a:lstStyle/>
          <a:p>
            <a:r>
              <a:rPr lang="en-US" dirty="0"/>
              <a:t>Portable Instrument for Trace </a:t>
            </a:r>
            <a:r>
              <a:rPr lang="en-US" dirty="0" smtClean="0"/>
              <a:t>Acquisition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7636" r="44167" b="1"/>
          <a:stretch/>
        </p:blipFill>
        <p:spPr>
          <a:xfrm>
            <a:off x="5462995" y="3976088"/>
            <a:ext cx="3604794" cy="2815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6019800" cy="353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62000" y="4953000"/>
            <a:ext cx="38100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 to build: ~300$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49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Key extraction via commodity </a:t>
            </a:r>
            <a:r>
              <a:rPr lang="en-US" dirty="0"/>
              <a:t>radio </a:t>
            </a:r>
            <a:r>
              <a:rPr lang="en-US" dirty="0" smtClean="0"/>
              <a:t>receiver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288"/>
          <a:stretch/>
        </p:blipFill>
        <p:spPr>
          <a:xfrm>
            <a:off x="679184" y="1143000"/>
            <a:ext cx="7785588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7351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dirty="0" smtClean="0"/>
              <a:t>Acoustic cryptanalysis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35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3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Acoustic emanations from PCs</a:t>
            </a:r>
            <a:endParaRPr lang="he-IL" sz="140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-9740" y="901699"/>
            <a:ext cx="9067800" cy="1320801"/>
          </a:xfrm>
        </p:spPr>
        <p:txBody>
          <a:bodyPr/>
          <a:lstStyle/>
          <a:p>
            <a:pPr marL="457200" lvl="2" indent="-457200">
              <a:tabLst>
                <a:tab pos="228600" algn="l"/>
              </a:tabLst>
            </a:pPr>
            <a:r>
              <a:rPr lang="en-US" altLang="x-none" dirty="0" smtClean="0">
                <a:solidFill>
                  <a:srgbClr val="00B050"/>
                </a:solidFill>
              </a:rPr>
              <a:t>Noisy </a:t>
            </a:r>
            <a:r>
              <a:rPr lang="en-US" altLang="x-none" dirty="0">
                <a:solidFill>
                  <a:srgbClr val="00B050"/>
                </a:solidFill>
              </a:rPr>
              <a:t>electrical components in the voltage regulator</a:t>
            </a:r>
          </a:p>
          <a:p>
            <a:pPr marL="457200" lvl="2" indent="-457200">
              <a:tabLst>
                <a:tab pos="228600" algn="l"/>
              </a:tabLst>
            </a:pPr>
            <a:endParaRPr lang="en-US" altLang="x-none" dirty="0" smtClean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 smtClean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 smtClean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 smtClean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 smtClean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endParaRPr lang="en-US" altLang="x-none" dirty="0">
              <a:solidFill>
                <a:srgbClr val="00B050"/>
              </a:solidFill>
            </a:endParaRPr>
          </a:p>
          <a:p>
            <a:pPr marL="457200" lvl="2" indent="-457200">
              <a:tabLst>
                <a:tab pos="228600" algn="l"/>
              </a:tabLst>
            </a:pPr>
            <a:r>
              <a:rPr lang="en-US" altLang="x-none" dirty="0" smtClean="0">
                <a:solidFill>
                  <a:srgbClr val="00B050"/>
                </a:solidFill>
              </a:rPr>
              <a:t>Commonly </a:t>
            </a:r>
            <a:r>
              <a:rPr lang="en-US" altLang="x-none" dirty="0">
                <a:solidFill>
                  <a:srgbClr val="00B050"/>
                </a:solidFill>
              </a:rPr>
              <a:t>known as “coil-whine’’ </a:t>
            </a:r>
            <a:r>
              <a:rPr lang="en-US" dirty="0">
                <a:solidFill>
                  <a:srgbClr val="00B050"/>
                </a:solidFill>
              </a:rPr>
              <a:t>but also originates from capacitors</a:t>
            </a:r>
            <a:endParaRPr lang="en-US" altLang="x-none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07" y="1828800"/>
            <a:ext cx="3784522" cy="348386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52600" y="2057400"/>
            <a:ext cx="2819400" cy="1854200"/>
            <a:chOff x="1447800" y="2133600"/>
            <a:chExt cx="2819400" cy="1854200"/>
          </a:xfrm>
        </p:grpSpPr>
        <p:sp>
          <p:nvSpPr>
            <p:cNvPr id="7" name="Rectangular Callout 6"/>
            <p:cNvSpPr/>
            <p:nvPr/>
          </p:nvSpPr>
          <p:spPr bwMode="auto">
            <a:xfrm>
              <a:off x="1447800" y="2133600"/>
              <a:ext cx="2819400" cy="1854200"/>
            </a:xfrm>
            <a:prstGeom prst="wedgeRectCallout">
              <a:avLst>
                <a:gd name="adj1" fmla="val 134103"/>
                <a:gd name="adj2" fmla="val 4228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0" r="25503"/>
            <a:stretch/>
          </p:blipFill>
          <p:spPr>
            <a:xfrm>
              <a:off x="1447800" y="2133600"/>
              <a:ext cx="2819400" cy="1854200"/>
            </a:xfrm>
            <a:prstGeom prst="rect">
              <a:avLst/>
            </a:prstGeom>
          </p:spPr>
        </p:pic>
      </p:grpSp>
      <p:sp>
        <p:nvSpPr>
          <p:cNvPr id="16" name="Oval Callout 15"/>
          <p:cNvSpPr/>
          <p:nvPr/>
        </p:nvSpPr>
        <p:spPr bwMode="auto">
          <a:xfrm>
            <a:off x="3138810" y="4241800"/>
            <a:ext cx="2438400" cy="1295400"/>
          </a:xfrm>
          <a:prstGeom prst="wedgeEllipseCallout">
            <a:avLst>
              <a:gd name="adj1" fmla="val -19423"/>
              <a:gd name="adj2" fmla="val -91945"/>
            </a:avLst>
          </a:prstGeom>
          <a:solidFill>
            <a:srgbClr val="D1F5FF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Bzzzzzz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2515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031" r="7500" b="14215"/>
          <a:stretch/>
        </p:blipFill>
        <p:spPr>
          <a:xfrm>
            <a:off x="15240" y="1524000"/>
            <a:ext cx="9144000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Experimental setup (example)</a:t>
            </a:r>
            <a:endParaRPr lang="he-IL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990600"/>
            <a:ext cx="2133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82511" y="1883870"/>
            <a:ext cx="21336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microphone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1539240"/>
            <a:ext cx="21336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amplifier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76200" y="1080653"/>
            <a:ext cx="2133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attacker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 bwMode="auto">
          <a:xfrm rot="10800000">
            <a:off x="2819400" y="4800600"/>
            <a:ext cx="3124200" cy="1635734"/>
          </a:xfrm>
          <a:prstGeom prst="wedgeRectCallout">
            <a:avLst>
              <a:gd name="adj1" fmla="val -809"/>
              <a:gd name="adj2" fmla="val 144305"/>
            </a:avLst>
          </a:prstGeom>
          <a:solidFill>
            <a:srgbClr val="E4E4E2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51" y="4840430"/>
            <a:ext cx="2968382" cy="1580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7101" y="4224562"/>
            <a:ext cx="21336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digitizer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7554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key extraction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Severe attenuation of high frequency signals.</a:t>
                </a:r>
              </a:p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Effective bandwidth of 50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kHZ</a:t>
                </a:r>
                <a:endParaRPr lang="en-US" sz="2400" dirty="0" smtClean="0">
                  <a:solidFill>
                    <a:srgbClr val="C00000"/>
                  </a:solidFill>
                </a:endParaRPr>
              </a:p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Cannot observe a single squaring</a:t>
                </a:r>
              </a:p>
              <a:p>
                <a:endParaRPr lang="en-US" sz="2800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Make the entire decryption depend on a single attacked bit </a:t>
                </a:r>
              </a:p>
              <a:p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Extreme version of self-amplification</a:t>
                </a:r>
              </a:p>
              <a:p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Extract the prime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bit-by-bit (</a:t>
                </a:r>
                <a:r>
                  <a:rPr lang="en-US" sz="2400" u="sng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adaptive</a:t>
                </a:r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chosen </a:t>
                </a:r>
                <a:r>
                  <a:rPr lang="en-US" sz="2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ciphertext</a:t>
                </a:r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Total #measurements: </a:t>
                </a:r>
                <a:b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2400" smtClean="0">
                    <a:solidFill>
                      <a:schemeClr val="accent1">
                        <a:lumMod val="50000"/>
                      </a:schemeClr>
                    </a:solidFill>
                  </a:rPr>
                  <a:t>2048 decryptions for 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RSA-4096 (~1 hour</a:t>
                </a:r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61" t="-121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264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410200" y="1752600"/>
            <a:ext cx="3581400" cy="4724400"/>
          </a:xfrm>
          <a:prstGeom prst="rect">
            <a:avLst/>
          </a:prstGeom>
          <a:solidFill>
            <a:srgbClr val="D1F5FF"/>
          </a:solidFill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An adaptive chosen-</a:t>
            </a:r>
            <a:r>
              <a:rPr lang="en-US" dirty="0" err="1" smtClean="0"/>
              <a:t>ciphertext</a:t>
            </a:r>
            <a:r>
              <a:rPr lang="en-US" dirty="0" smtClean="0"/>
              <a:t> attack</a:t>
            </a:r>
            <a:endParaRPr lang="he-IL" dirty="0"/>
          </a:p>
        </p:txBody>
      </p:sp>
      <p:sp>
        <p:nvSpPr>
          <p:cNvPr id="9" name="Lightning Bolt 15"/>
          <p:cNvSpPr>
            <a:spLocks noChangeArrowheads="1"/>
          </p:cNvSpPr>
          <p:nvPr/>
        </p:nvSpPr>
        <p:spPr bwMode="auto">
          <a:xfrm rot="900000" flipH="1">
            <a:off x="5990180" y="3437874"/>
            <a:ext cx="458787" cy="836612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Picture 16" descr="micropho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1149">
            <a:off x="5406095" y="4578900"/>
            <a:ext cx="1133986" cy="49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2" y="4267200"/>
            <a:ext cx="1301474" cy="976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96195" y="5513551"/>
                <a:ext cx="809676" cy="59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95" y="5513551"/>
                <a:ext cx="809676" cy="594650"/>
              </a:xfrm>
              <a:prstGeom prst="rect">
                <a:avLst/>
              </a:prstGeom>
              <a:blipFill rotWithShape="0">
                <a:blip r:embed="rId5"/>
                <a:stretch>
                  <a:fillRect l="-50376" t="-210204" r="-187218" b="-290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691538" y="1828800"/>
                <a:ext cx="2968589" cy="458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... . ..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38" y="1828800"/>
                <a:ext cx="2968589" cy="4585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889" y1="97203" x2="10889" y2="97203"/>
                        <a14:foregroundMark x1="19333" y1="97669" x2="19333" y2="97669"/>
                        <a14:foregroundMark x1="34667" y1="98834" x2="34667" y2="98834"/>
                        <a14:foregroundMark x1="16667" y1="699" x2="16667" y2="699"/>
                        <a14:foregroundMark x1="14889" y1="22378" x2="14889" y2="22378"/>
                        <a14:foregroundMark x1="42889" y1="932" x2="42889" y2="932"/>
                        <a14:foregroundMark x1="22419" y1="95046" x2="22419" y2="95046"/>
                        <a14:foregroundMark x1="6785" y1="89474" x2="6785" y2="89474"/>
                        <a14:foregroundMark x1="15339" y1="43653" x2="15339" y2="43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9" y="2841741"/>
            <a:ext cx="1175754" cy="1120886"/>
          </a:xfrm>
          <a:prstGeom prst="rect">
            <a:avLst/>
          </a:prstGeom>
          <a:noFill/>
        </p:spPr>
      </p:pic>
      <p:pic>
        <p:nvPicPr>
          <p:cNvPr id="27" name="Picture 47" descr="key-blu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1924">
            <a:off x="6766223" y="3262996"/>
            <a:ext cx="533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067942" y="3218530"/>
                <a:ext cx="2985644" cy="458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A44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???????…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942" y="3218530"/>
                <a:ext cx="2985644" cy="458587"/>
              </a:xfrm>
              <a:prstGeom prst="rect">
                <a:avLst/>
              </a:prstGeom>
              <a:blipFill rotWithShape="0">
                <a:blip r:embed="rId10"/>
                <a:stretch>
                  <a:fillRect l="-122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/>
          <p:cNvSpPr/>
          <p:nvPr/>
        </p:nvSpPr>
        <p:spPr bwMode="auto">
          <a:xfrm>
            <a:off x="6805233" y="2362200"/>
            <a:ext cx="561207" cy="39433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rot="16200000">
            <a:off x="6311908" y="4546358"/>
            <a:ext cx="486074" cy="47029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6" name="U-Turn Arrow 5"/>
          <p:cNvSpPr/>
          <p:nvPr/>
        </p:nvSpPr>
        <p:spPr bwMode="auto">
          <a:xfrm rot="5400000">
            <a:off x="7811290" y="4947444"/>
            <a:ext cx="1420539" cy="724173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748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67" y="5475589"/>
            <a:ext cx="657836" cy="751814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 bwMode="auto">
          <a:xfrm rot="5400000" flipH="1">
            <a:off x="6996320" y="5583855"/>
            <a:ext cx="486074" cy="47029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89542"/>
            <a:ext cx="121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1111...1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6019800"/>
            <a:ext cx="1295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1000…0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600" y="1004037"/>
            <a:ext cx="0" cy="5018813"/>
          </a:xfrm>
          <a:prstGeom prst="line">
            <a:avLst/>
          </a:prstGeom>
          <a:ln w="349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 bwMode="auto">
          <a:xfrm>
            <a:off x="381000" y="1000987"/>
            <a:ext cx="533400" cy="5018813"/>
          </a:xfrm>
          <a:prstGeom prst="rightBrace">
            <a:avLst>
              <a:gd name="adj1" fmla="val 235227"/>
              <a:gd name="adj2" fmla="val 50000"/>
            </a:avLst>
          </a:prstGeom>
          <a:ln w="349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0800000">
            <a:off x="4429867" y="5437049"/>
            <a:ext cx="838200" cy="7221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19167" y="5589706"/>
            <a:ext cx="619866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1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7" name="Right Brace 36"/>
          <p:cNvSpPr/>
          <p:nvPr/>
        </p:nvSpPr>
        <p:spPr bwMode="auto">
          <a:xfrm>
            <a:off x="967138" y="1117531"/>
            <a:ext cx="533400" cy="2373467"/>
          </a:xfrm>
          <a:prstGeom prst="rightBrace">
            <a:avLst>
              <a:gd name="adj1" fmla="val 235227"/>
              <a:gd name="adj2" fmla="val 50000"/>
            </a:avLst>
          </a:prstGeom>
          <a:ln w="349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037357" y="1931513"/>
                <a:ext cx="2985644" cy="458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A44A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??????…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357" y="1931513"/>
                <a:ext cx="2985644" cy="458587"/>
              </a:xfrm>
              <a:prstGeom prst="rect">
                <a:avLst/>
              </a:prstGeom>
              <a:blipFill rotWithShape="0">
                <a:blip r:embed="rId13"/>
                <a:stretch>
                  <a:fillRect l="-102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008066" y="5595479"/>
            <a:ext cx="464764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1" name="Right Brace 40"/>
          <p:cNvSpPr/>
          <p:nvPr/>
        </p:nvSpPr>
        <p:spPr bwMode="auto">
          <a:xfrm>
            <a:off x="1461959" y="2355998"/>
            <a:ext cx="533400" cy="1149202"/>
          </a:xfrm>
          <a:prstGeom prst="rightBrace">
            <a:avLst>
              <a:gd name="adj1" fmla="val 235227"/>
              <a:gd name="adj2" fmla="val 50000"/>
            </a:avLst>
          </a:prstGeom>
          <a:ln w="349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057796" y="2702007"/>
                <a:ext cx="2985644" cy="458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A44A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?????…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796" y="2702007"/>
                <a:ext cx="2985644" cy="458587"/>
              </a:xfrm>
              <a:prstGeom prst="rect">
                <a:avLst/>
              </a:prstGeom>
              <a:blipFill rotWithShape="0">
                <a:blip r:embed="rId14"/>
                <a:stretch>
                  <a:fillRect l="-81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 bwMode="auto">
          <a:xfrm>
            <a:off x="6400800" y="1905000"/>
            <a:ext cx="835799" cy="283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005958" y="3681394"/>
                <a:ext cx="2724164" cy="4747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A44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111111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…</a:t>
                </a:r>
                <a:endParaRPr lang="en-US" dirty="0">
                  <a:solidFill>
                    <a:schemeClr val="tx1"/>
                  </a:solidFill>
                  <a:latin typeface="Courier New" panose="02070309020205020404" pitchFamily="49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958" y="3681394"/>
                <a:ext cx="2724164" cy="474745"/>
              </a:xfrm>
              <a:prstGeom prst="rect">
                <a:avLst/>
              </a:prstGeom>
              <a:blipFill rotWithShape="0">
                <a:blip r:embed="rId15"/>
                <a:stretch>
                  <a:fillRect t="-23077" r="-2461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005958" y="2351184"/>
                <a:ext cx="2724164" cy="4747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A44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11111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…</a:t>
                </a:r>
                <a:endParaRPr lang="en-US" dirty="0">
                  <a:solidFill>
                    <a:schemeClr val="tx1"/>
                  </a:solidFill>
                  <a:latin typeface="Courier New" panose="02070309020205020404" pitchFamily="49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958" y="2351184"/>
                <a:ext cx="2724164" cy="474745"/>
              </a:xfrm>
              <a:prstGeom prst="rect">
                <a:avLst/>
              </a:prstGeom>
              <a:blipFill rotWithShape="0">
                <a:blip r:embed="rId16"/>
                <a:stretch>
                  <a:fillRect t="-23077" r="-2461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266508" y="1217926"/>
            <a:ext cx="381864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Bit-distinguisher </a:t>
            </a:r>
            <a:r>
              <a:rPr lang="en-US" dirty="0">
                <a:solidFill>
                  <a:schemeClr val="accent4"/>
                </a:solidFill>
              </a:rPr>
              <a:t>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047197" y="2304534"/>
                <a:ext cx="2985644" cy="458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A44A"/>
                          </a:solidFill>
                          <a:latin typeface="Cambria Math" panose="02040503050406030204" pitchFamily="18" charset="0"/>
                        </a:rPr>
                        <m:t>11011010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197" y="2304534"/>
                <a:ext cx="2985644" cy="458587"/>
              </a:xfrm>
              <a:prstGeom prst="rect">
                <a:avLst/>
              </a:prstGeom>
              <a:blipFill rotWithShape="0">
                <a:blip r:embed="rId17"/>
                <a:stretch>
                  <a:fillRect l="-81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9141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00278 L 0.4066 -0.260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00277 L 0.4066 -0.075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25" grpId="0"/>
      <p:bldP spid="29" grpId="0" animBg="1"/>
      <p:bldP spid="30" grpId="0" animBg="1"/>
      <p:bldP spid="31" grpId="0" animBg="1"/>
      <p:bldP spid="6" grpId="0" animBg="1"/>
      <p:bldP spid="33" grpId="0" animBg="1"/>
      <p:bldP spid="7" grpId="0"/>
      <p:bldP spid="34" grpId="0"/>
      <p:bldP spid="21" grpId="0" animBg="1"/>
      <p:bldP spid="23" grpId="0" animBg="1"/>
      <p:bldP spid="36" grpId="0"/>
      <p:bldP spid="36" grpId="1"/>
      <p:bldP spid="37" grpId="0" animBg="1"/>
      <p:bldP spid="38" grpId="0" animBg="1"/>
      <p:bldP spid="40" grpId="0"/>
      <p:bldP spid="41" grpId="0" animBg="1"/>
      <p:bldP spid="43" grpId="0" animBg="1"/>
      <p:bldP spid="46" grpId="0" animBg="1"/>
      <p:bldP spid="35" grpId="0" animBg="1"/>
      <p:bldP spid="35" grpId="1" animBg="1"/>
      <p:bldP spid="39" grpId="0" animBg="1"/>
      <p:bldP spid="39" grpId="1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875" y="914400"/>
            <a:ext cx="8763000" cy="52562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>
                <a:solidFill>
                  <a:schemeClr val="tx1"/>
                </a:solidFill>
              </a:rPr>
              <a:t>Grab/borrow/steal </a:t>
            </a:r>
            <a:r>
              <a:rPr lang="en-US" altLang="x-none" sz="2400" dirty="0" smtClean="0">
                <a:solidFill>
                  <a:schemeClr val="tx1"/>
                </a:solidFill>
              </a:rPr>
              <a:t>device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 smtClean="0">
                <a:solidFill>
                  <a:schemeClr val="tx1"/>
                </a:solidFill>
              </a:rPr>
              <a:t>Find </a:t>
            </a:r>
            <a:r>
              <a:rPr lang="en-US" altLang="x-none" sz="2400" dirty="0">
                <a:solidFill>
                  <a:schemeClr val="tx1"/>
                </a:solidFill>
              </a:rPr>
              <a:t>key-dependent </a:t>
            </a:r>
            <a:r>
              <a:rPr lang="en-US" altLang="x-none" sz="2400" dirty="0" smtClean="0">
                <a:solidFill>
                  <a:schemeClr val="tx1"/>
                </a:solidFill>
              </a:rPr>
              <a:t>instruction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 smtClean="0">
                <a:solidFill>
                  <a:schemeClr val="tx1"/>
                </a:solidFill>
              </a:rPr>
              <a:t>Record emanations using</a:t>
            </a:r>
            <a:br>
              <a:rPr lang="en-US" altLang="x-none" sz="2400" dirty="0" smtClean="0">
                <a:solidFill>
                  <a:schemeClr val="tx1"/>
                </a:solidFill>
              </a:rPr>
            </a:br>
            <a:r>
              <a:rPr lang="en-US" sz="2400" dirty="0" smtClean="0"/>
              <a:t>high-bandwidth equipment</a:t>
            </a:r>
            <a:br>
              <a:rPr lang="en-US" sz="2400" dirty="0" smtClean="0"/>
            </a:br>
            <a:r>
              <a:rPr lang="en-US" sz="2400" dirty="0" smtClean="0"/>
              <a:t>(&gt; clock rate , PC: &gt;2GHz)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/>
              <a:t>Obtain traces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/>
              <a:t>Signal </a:t>
            </a:r>
            <a:r>
              <a:rPr lang="en-US" sz="2400" dirty="0"/>
              <a:t>and </a:t>
            </a:r>
            <a:r>
              <a:rPr lang="en-US" sz="2400" dirty="0" smtClean="0"/>
              <a:t>cryptanalytic analysis 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/>
              <a:t>R</a:t>
            </a:r>
            <a:r>
              <a:rPr lang="en-US" sz="2400" dirty="0" smtClean="0"/>
              <a:t>ecover key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altLang="x-none" sz="24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dirty="0" smtClean="0"/>
              <a:t>Traditional side channel attacks methodology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4905326"/>
            <a:ext cx="4038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Hard for PCs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13" y="4648200"/>
            <a:ext cx="972838" cy="97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222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410200" y="1752600"/>
            <a:ext cx="3581400" cy="4724400"/>
          </a:xfrm>
          <a:prstGeom prst="rect">
            <a:avLst/>
          </a:prstGeom>
          <a:solidFill>
            <a:srgbClr val="D1F5FF"/>
          </a:solidFill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An adaptive chosen-</a:t>
            </a:r>
            <a:r>
              <a:rPr lang="en-US" dirty="0" err="1" smtClean="0"/>
              <a:t>ciphertext</a:t>
            </a:r>
            <a:r>
              <a:rPr lang="en-US" dirty="0" smtClean="0"/>
              <a:t> attack</a:t>
            </a:r>
            <a:endParaRPr lang="he-IL" dirty="0"/>
          </a:p>
        </p:txBody>
      </p:sp>
      <p:sp>
        <p:nvSpPr>
          <p:cNvPr id="9" name="Lightning Bolt 15"/>
          <p:cNvSpPr>
            <a:spLocks noChangeArrowheads="1"/>
          </p:cNvSpPr>
          <p:nvPr/>
        </p:nvSpPr>
        <p:spPr bwMode="auto">
          <a:xfrm rot="900000" flipH="1">
            <a:off x="5990180" y="3415533"/>
            <a:ext cx="458787" cy="836612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Picture 16" descr="micropho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1149">
            <a:off x="5406095" y="4578900"/>
            <a:ext cx="1133986" cy="49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2" y="4267200"/>
            <a:ext cx="1301474" cy="976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96195" y="5513551"/>
                <a:ext cx="809676" cy="59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95" y="5513551"/>
                <a:ext cx="809676" cy="594650"/>
              </a:xfrm>
              <a:prstGeom prst="rect">
                <a:avLst/>
              </a:prstGeom>
              <a:blipFill rotWithShape="0">
                <a:blip r:embed="rId5"/>
                <a:stretch>
                  <a:fillRect l="-50376" t="-210204" r="-187218" b="-290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642010" y="1869764"/>
                <a:ext cx="2968589" cy="458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... . ..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010" y="1869764"/>
                <a:ext cx="2968589" cy="4585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889" y1="97203" x2="10889" y2="97203"/>
                        <a14:foregroundMark x1="19333" y1="97669" x2="19333" y2="97669"/>
                        <a14:foregroundMark x1="34667" y1="98834" x2="34667" y2="98834"/>
                        <a14:foregroundMark x1="16667" y1="699" x2="16667" y2="699"/>
                        <a14:foregroundMark x1="14889" y1="22378" x2="14889" y2="22378"/>
                        <a14:foregroundMark x1="42889" y1="932" x2="42889" y2="932"/>
                        <a14:foregroundMark x1="22419" y1="95046" x2="22419" y2="95046"/>
                        <a14:foregroundMark x1="6785" y1="89474" x2="6785" y2="89474"/>
                        <a14:foregroundMark x1="15339" y1="43653" x2="15339" y2="43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9" y="2819400"/>
            <a:ext cx="1175754" cy="1120886"/>
          </a:xfrm>
          <a:prstGeom prst="rect">
            <a:avLst/>
          </a:prstGeom>
          <a:noFill/>
        </p:spPr>
      </p:pic>
      <p:pic>
        <p:nvPicPr>
          <p:cNvPr id="27" name="Picture 47" descr="key-blu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1924">
            <a:off x="6766223" y="3240655"/>
            <a:ext cx="533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Down Arrow 29"/>
          <p:cNvSpPr/>
          <p:nvPr/>
        </p:nvSpPr>
        <p:spPr bwMode="auto">
          <a:xfrm>
            <a:off x="6805233" y="2339859"/>
            <a:ext cx="561207" cy="39433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rot="16200000">
            <a:off x="6311908" y="4546358"/>
            <a:ext cx="486074" cy="47029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6" name="U-Turn Arrow 5"/>
          <p:cNvSpPr/>
          <p:nvPr/>
        </p:nvSpPr>
        <p:spPr bwMode="auto">
          <a:xfrm rot="5400000">
            <a:off x="7811290" y="4947444"/>
            <a:ext cx="1420539" cy="724173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748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67" y="5475589"/>
            <a:ext cx="657836" cy="751814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 bwMode="auto">
          <a:xfrm rot="5400000" flipH="1">
            <a:off x="6996320" y="5583855"/>
            <a:ext cx="486074" cy="47029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600" y="1600200"/>
                <a:ext cx="4724400" cy="370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/>
                  <a:t>Total #measurements: </a:t>
                </a:r>
              </a:p>
              <a:p>
                <a:pPr algn="l"/>
                <a:endParaRPr lang="en-US" dirty="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𝐾𝑒𝑦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𝑠𝑖𝑧𝑒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 smtClean="0"/>
              </a:p>
              <a:p>
                <a:pPr algn="l"/>
                <a:endParaRPr lang="en-US" dirty="0"/>
              </a:p>
              <a:p>
                <a:pPr algn="l"/>
                <a:endParaRPr lang="en-US" dirty="0" smtClean="0"/>
              </a:p>
              <a:p>
                <a:pPr algn="l"/>
                <a:endParaRPr lang="en-US" dirty="0"/>
              </a:p>
              <a:p>
                <a:pPr algn="l"/>
                <a:endParaRPr lang="en-US" dirty="0" smtClean="0"/>
              </a:p>
              <a:p>
                <a:pPr algn="l"/>
                <a:r>
                  <a:rPr lang="en-US" dirty="0" smtClean="0"/>
                  <a:t>Overall: 2048 decryptions for RSA-4096 (~1 hour)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00200"/>
                <a:ext cx="4724400" cy="3705630"/>
              </a:xfrm>
              <a:prstGeom prst="rect">
                <a:avLst/>
              </a:prstGeom>
              <a:blipFill rotWithShape="0">
                <a:blip r:embed="rId12"/>
                <a:stretch>
                  <a:fillRect l="-2710" t="-3624" b="-3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13"/>
          <p:cNvSpPr/>
          <p:nvPr/>
        </p:nvSpPr>
        <p:spPr bwMode="auto">
          <a:xfrm>
            <a:off x="43931" y="3289516"/>
            <a:ext cx="1676400" cy="977684"/>
          </a:xfrm>
          <a:prstGeom prst="wedgeEllipseCallout">
            <a:avLst>
              <a:gd name="adj1" fmla="val 68478"/>
              <a:gd name="adj2" fmla="val -72138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Just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</a:t>
            </a:r>
          </a:p>
        </p:txBody>
      </p:sp>
      <p:sp>
        <p:nvSpPr>
          <p:cNvPr id="44" name="Oval Callout 43"/>
          <p:cNvSpPr/>
          <p:nvPr/>
        </p:nvSpPr>
        <p:spPr bwMode="auto">
          <a:xfrm>
            <a:off x="2359866" y="3344996"/>
            <a:ext cx="2942380" cy="1018971"/>
          </a:xfrm>
          <a:prstGeom prst="wedgeEllipseCallout">
            <a:avLst>
              <a:gd name="adj1" fmla="val -36801"/>
              <a:gd name="adj2" fmla="val -75222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Coppersmith</a:t>
            </a:r>
            <a:br>
              <a:rPr lang="en-US" sz="20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lattice reduction:</a:t>
            </a:r>
            <a:br>
              <a:rPr lang="en-US" sz="20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half the bits suffice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Callout 44"/>
          <p:cNvSpPr/>
          <p:nvPr/>
        </p:nvSpPr>
        <p:spPr bwMode="auto">
          <a:xfrm>
            <a:off x="4011860" y="2261753"/>
            <a:ext cx="1877870" cy="977684"/>
          </a:xfrm>
          <a:prstGeom prst="wedgeEllipseCallout">
            <a:avLst>
              <a:gd name="adj1" fmla="val -71488"/>
              <a:gd name="adj2" fmla="val -3698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Error </a:t>
            </a:r>
          </a:p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correction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400800" y="1957372"/>
            <a:ext cx="800100" cy="2524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73677" y="1207047"/>
            <a:ext cx="3854446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Bit distinguisher </a:t>
            </a:r>
            <a:r>
              <a:rPr lang="en-US" dirty="0">
                <a:solidFill>
                  <a:schemeClr val="accent4"/>
                </a:solidFill>
              </a:rPr>
              <a:t>oracle</a:t>
            </a:r>
          </a:p>
        </p:txBody>
      </p:sp>
    </p:spTree>
    <p:extLst>
      <p:ext uri="{BB962C8B-B14F-4D97-AF65-F5344CB8AC3E}">
        <p14:creationId xmlns:p14="http://schemas.microsoft.com/office/powerpoint/2010/main" val="9506109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</p:spPr>
            <p:txBody>
              <a:bodyPr/>
              <a:lstStyle/>
              <a:p>
                <a:r>
                  <a:rPr lang="en-US" dirty="0"/>
                  <a:t>GnuPG RSA decryption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he-IL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  <a:blipFill rotWithShape="0">
                <a:blip r:embed="rId2"/>
                <a:stretch>
                  <a:fillRect l="-1667" t="-32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152400" y="990600"/>
            <a:ext cx="7239000" cy="563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modular_exponentiation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c,d,q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karatsuba_mult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,c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Rectangular Callout 4"/>
          <p:cNvSpPr/>
          <p:nvPr/>
        </p:nvSpPr>
        <p:spPr bwMode="auto">
          <a:xfrm>
            <a:off x="888521" y="2498782"/>
            <a:ext cx="5409724" cy="4038600"/>
          </a:xfrm>
          <a:prstGeom prst="wedgeRectCallout">
            <a:avLst>
              <a:gd name="adj1" fmla="val -41226"/>
              <a:gd name="adj2" fmla="val -59038"/>
            </a:avLst>
          </a:prstGeom>
          <a:solidFill>
            <a:srgbClr val="FFF1CE"/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karatsuba_mult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m,c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basic_mult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x,y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1600200" y="3746021"/>
            <a:ext cx="4040303" cy="2667000"/>
          </a:xfrm>
          <a:prstGeom prst="wedgeRectCallout">
            <a:avLst>
              <a:gd name="adj1" fmla="val -41506"/>
              <a:gd name="adj2" fmla="val -57177"/>
            </a:avLst>
          </a:prstGeom>
          <a:solidFill>
            <a:srgbClr val="C5F3FF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basic_mult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x,y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…</a:t>
            </a: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  <a:endParaRPr lang="en-US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40596" y="4267200"/>
            <a:ext cx="3110637" cy="1828800"/>
          </a:xfrm>
          <a:prstGeom prst="rect">
            <a:avLst/>
          </a:prstGeom>
          <a:solidFill>
            <a:srgbClr val="E3E8F4"/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 (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[j]==0)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return 0</a:t>
            </a:r>
            <a:b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</a:b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else </a:t>
            </a:r>
            <a:b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</a:b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return y[j]</a:t>
            </a:r>
            <a:r>
              <a:rPr lang="en-US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*</a:t>
            </a:r>
            <a:r>
              <a:rPr lang="en-US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x</a:t>
            </a:r>
            <a:endParaRPr lang="en-US" b="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5099806" y="4365682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x7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>
              <a:xfrm>
                <a:off x="5888869" y="5257800"/>
                <a:ext cx="3102732" cy="1485900"/>
              </a:xfrm>
              <a:prstGeom prst="wedgeRectCallout">
                <a:avLst>
                  <a:gd name="adj1" fmla="val -109217"/>
                  <a:gd name="adj2" fmla="val -8570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tailEnd type="arrow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dirty="0" smtClean="0">
                    <a:solidFill>
                      <a:schemeClr val="tx1"/>
                    </a:solidFill>
                  </a:rPr>
                  <a:t>craft </a:t>
                </a:r>
                <a:r>
                  <a:rPr lang="en-US" dirty="0" smtClean="0">
                    <a:solidFill>
                      <a:schemeClr val="tx1"/>
                    </a:solidFill>
                    <a:latin typeface="Lucida Console" panose="020B06090405040202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such that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1600" dirty="0" smtClean="0">
                    <a:solidFill>
                      <a:schemeClr val="tx1"/>
                    </a:solidFill>
                  </a:rPr>
                  <a:t>(for most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’s)</a:t>
                </a:r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869" y="5257800"/>
                <a:ext cx="3102732" cy="1485900"/>
              </a:xfrm>
              <a:prstGeom prst="wedgeRectCallout">
                <a:avLst>
                  <a:gd name="adj1" fmla="val -109217"/>
                  <a:gd name="adj2" fmla="val -85706"/>
                </a:avLst>
              </a:prstGeom>
              <a:blipFill rotWithShape="0">
                <a:blip r:embed="rId3"/>
                <a:stretch>
                  <a:fillRect b="-1198"/>
                </a:stretch>
              </a:blipFill>
              <a:ln>
                <a:tailEnd type="arrow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Process 9"/>
          <p:cNvSpPr/>
          <p:nvPr/>
        </p:nvSpPr>
        <p:spPr bwMode="auto">
          <a:xfrm>
            <a:off x="5659342" y="4121264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x19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11" name="Flowchart: Process 10"/>
          <p:cNvSpPr/>
          <p:nvPr/>
        </p:nvSpPr>
        <p:spPr bwMode="auto">
          <a:xfrm>
            <a:off x="6546611" y="3886200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3"/>
                </a:solidFill>
              </a:rPr>
              <a:t>x2048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6096001" y="1447800"/>
            <a:ext cx="2971800" cy="2133600"/>
          </a:xfrm>
          <a:prstGeom prst="wedgeRectCallout">
            <a:avLst>
              <a:gd name="adj1" fmla="val -181684"/>
              <a:gd name="adj2" fmla="val 99370"/>
            </a:avLst>
          </a:prstGeom>
          <a:solidFill>
            <a:srgbClr val="FBD0E4"/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Grand total: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Arial" charset="0"/>
              </a:rPr>
              <a:t>272384 times</a:t>
            </a:r>
            <a:endParaRPr lang="en-US" dirty="0" smtClean="0">
              <a:solidFill>
                <a:schemeClr val="tx1"/>
              </a:solidFill>
              <a:latin typeface="Arial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~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0.5 sec of measurements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33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3" grpId="0" animBg="1"/>
      <p:bldP spid="10" grpId="0"/>
      <p:bldP spid="11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</p:spPr>
            <p:txBody>
              <a:bodyPr/>
              <a:lstStyle/>
              <a:p>
                <a:r>
                  <a:rPr lang="en-US" dirty="0" smtClean="0"/>
                  <a:t>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(simplified)</a:t>
                </a:r>
                <a:endParaRPr lang="he-IL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  <a:blipFill rotWithShape="0">
                <a:blip r:embed="rId2"/>
                <a:stretch>
                  <a:fillRect l="-1667" t="-32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38502" cy="39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Line Callout 2 4"/>
              <p:cNvSpPr/>
              <p:nvPr/>
            </p:nvSpPr>
            <p:spPr>
              <a:xfrm>
                <a:off x="6516216" y="1448780"/>
                <a:ext cx="2627784" cy="504056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79243"/>
                  <a:gd name="adj6" fmla="val -21905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chemeClr val="tx1"/>
                          </a:solidFill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2048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⋯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01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⋯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Line Callout 2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1448780"/>
                <a:ext cx="2627784" cy="504056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79243"/>
                  <a:gd name="adj6" fmla="val -219059"/>
                </a:avLst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 flipH="1">
            <a:off x="467544" y="1746528"/>
            <a:ext cx="3024336" cy="0"/>
          </a:xfrm>
          <a:prstGeom prst="line">
            <a:avLst/>
          </a:prstGeom>
          <a:ln w="3492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Line Callout 2 11"/>
              <p:cNvSpPr/>
              <p:nvPr/>
            </p:nvSpPr>
            <p:spPr>
              <a:xfrm>
                <a:off x="6516216" y="2276872"/>
                <a:ext cx="2627784" cy="792088"/>
              </a:xfrm>
              <a:prstGeom prst="borderCallout2">
                <a:avLst>
                  <a:gd name="adj1" fmla="val 45195"/>
                  <a:gd name="adj2" fmla="val 635"/>
                  <a:gd name="adj3" fmla="val 42653"/>
                  <a:gd name="adj4" fmla="val -14701"/>
                  <a:gd name="adj5" fmla="val -31939"/>
                  <a:gd name="adj6" fmla="val -217406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1500" b="1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en-US" sz="15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15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1500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sz="15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1500" dirty="0" smtClean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&lt;</m:t>
                    </m:r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1500" dirty="0" smtClean="0">
                    <a:solidFill>
                      <a:schemeClr val="tx1"/>
                    </a:solidFill>
                  </a:rPr>
                  <a:t>, </a:t>
                </a:r>
              </a:p>
              <a:p>
                <a:pPr algn="l"/>
                <a:r>
                  <a:rPr lang="en-US" sz="1500" dirty="0" smtClean="0">
                    <a:solidFill>
                      <a:schemeClr val="tx1"/>
                    </a:solidFill>
                  </a:rPr>
                  <a:t>thus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1500" dirty="0" smtClean="0">
                    <a:solidFill>
                      <a:schemeClr val="tx1"/>
                    </a:solidFill>
                  </a:rPr>
                  <a:t>. </a:t>
                </a:r>
              </a:p>
              <a:p>
                <a:pPr algn="l"/>
                <a:r>
                  <a:rPr lang="en-US" sz="1500" b="1" dirty="0" smtClean="0">
                    <a:solidFill>
                      <a:schemeClr val="tx1"/>
                    </a:solidFill>
                  </a:rPr>
                  <a:t>That is, </a:t>
                </a:r>
                <a14:m>
                  <m:oMath xmlns:m="http://schemas.openxmlformats.org/officeDocument/2006/math">
                    <m:r>
                      <a:rPr lang="en-US" sz="1500" b="1" i="1" smtClean="0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1500" b="1" dirty="0" smtClean="0">
                    <a:solidFill>
                      <a:schemeClr val="tx1"/>
                    </a:solidFill>
                  </a:rPr>
                  <a:t> has special structure.</a:t>
                </a:r>
                <a:endParaRPr lang="en-US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Line Callout 2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276872"/>
                <a:ext cx="2627784" cy="792088"/>
              </a:xfrm>
              <a:prstGeom prst="borderCallout2">
                <a:avLst>
                  <a:gd name="adj1" fmla="val 45195"/>
                  <a:gd name="adj2" fmla="val 635"/>
                  <a:gd name="adj3" fmla="val 42653"/>
                  <a:gd name="adj4" fmla="val -14701"/>
                  <a:gd name="adj5" fmla="val -31939"/>
                  <a:gd name="adj6" fmla="val -217406"/>
                </a:avLst>
              </a:prstGeom>
              <a:blipFill rotWithShape="0">
                <a:blip r:embed="rId5"/>
                <a:stretch>
                  <a:fillRect b="-9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Line Callout 2 12"/>
              <p:cNvSpPr/>
              <p:nvPr/>
            </p:nvSpPr>
            <p:spPr>
              <a:xfrm>
                <a:off x="6516216" y="3356992"/>
                <a:ext cx="2627784" cy="792088"/>
              </a:xfrm>
              <a:prstGeom prst="borderCallout2">
                <a:avLst>
                  <a:gd name="adj1" fmla="val 45195"/>
                  <a:gd name="adj2" fmla="val 635"/>
                  <a:gd name="adj3" fmla="val 42653"/>
                  <a:gd name="adj4" fmla="val -14701"/>
                  <a:gd name="adj5" fmla="val -169507"/>
                  <a:gd name="adj6" fmla="val -216526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1600" b="1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q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&gt;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, thus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algn="l"/>
                <a:r>
                  <a:rPr lang="en-US" sz="1600" b="1" dirty="0" smtClean="0">
                    <a:solidFill>
                      <a:schemeClr val="tx1"/>
                    </a:solidFill>
                  </a:rPr>
                  <a:t>That is,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</a:rPr>
                  <a:t> is random looking.</a:t>
                </a:r>
              </a:p>
            </p:txBody>
          </p:sp>
        </mc:Choice>
        <mc:Fallback xmlns="">
          <p:sp>
            <p:nvSpPr>
              <p:cNvPr id="13" name="Line Callout 2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356992"/>
                <a:ext cx="2627784" cy="792088"/>
              </a:xfrm>
              <a:prstGeom prst="borderCallout2">
                <a:avLst>
                  <a:gd name="adj1" fmla="val 45195"/>
                  <a:gd name="adj2" fmla="val 635"/>
                  <a:gd name="adj3" fmla="val 42653"/>
                  <a:gd name="adj4" fmla="val -14701"/>
                  <a:gd name="adj5" fmla="val -169507"/>
                  <a:gd name="adj6" fmla="val -216526"/>
                </a:avLst>
              </a:prstGeom>
              <a:blipFill rotWithShape="0">
                <a:blip r:embed="rId6"/>
                <a:stretch>
                  <a:fillRect r="-658" b="-6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Line Callout 2 16"/>
              <p:cNvSpPr/>
              <p:nvPr/>
            </p:nvSpPr>
            <p:spPr>
              <a:xfrm>
                <a:off x="6514722" y="4221088"/>
                <a:ext cx="2627784" cy="720080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-140563"/>
                  <a:gd name="adj6" fmla="val -15004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1600" dirty="0" smtClean="0">
                    <a:solidFill>
                      <a:schemeClr val="tx1"/>
                    </a:solidFill>
                  </a:rPr>
                  <a:t>and we now multiply by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causing the bit-dependent leakage.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Line Callout 2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722" y="4221088"/>
                <a:ext cx="2627784" cy="720080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-140563"/>
                  <a:gd name="adj6" fmla="val -150044"/>
                </a:avLst>
              </a:prstGeom>
              <a:blipFill rotWithShape="0">
                <a:blip r:embed="rId7"/>
                <a:stretch>
                  <a:fillRect b="-3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4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</p:spPr>
            <p:txBody>
              <a:bodyPr/>
              <a:lstStyle/>
              <a:p>
                <a:r>
                  <a:rPr lang="en-US" dirty="0" smtClean="0"/>
                  <a:t>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he-IL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  <a:blipFill rotWithShape="0">
                <a:blip r:embed="rId2"/>
                <a:stretch>
                  <a:fillRect l="-1667" t="-32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38502" cy="39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Line Callout 2 4"/>
              <p:cNvSpPr/>
              <p:nvPr/>
            </p:nvSpPr>
            <p:spPr>
              <a:xfrm>
                <a:off x="6516216" y="1448780"/>
                <a:ext cx="2627784" cy="504056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79243"/>
                  <a:gd name="adj6" fmla="val -21905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p>
                      </m:sSup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500" dirty="0">
                          <a:solidFill>
                            <a:schemeClr val="tx1"/>
                          </a:solidFill>
                        </a:rPr>
                        <m:t> 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2048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/>
                        </a:rPr>
                        <m:t>⋯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/>
                        </a:rPr>
                        <m:t>01</m:t>
                      </m:r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/>
                        </a:rPr>
                        <m:t>⋯</m:t>
                      </m:r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  <m:r>
                        <a:rPr lang="en-US" sz="15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5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Line Callout 2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1448780"/>
                <a:ext cx="2627784" cy="504056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79243"/>
                  <a:gd name="adj6" fmla="val -219059"/>
                </a:avLst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Line Callout 2 11"/>
              <p:cNvSpPr/>
              <p:nvPr/>
            </p:nvSpPr>
            <p:spPr>
              <a:xfrm>
                <a:off x="6516216" y="2276872"/>
                <a:ext cx="2627784" cy="792088"/>
              </a:xfrm>
              <a:prstGeom prst="borderCallout2">
                <a:avLst>
                  <a:gd name="adj1" fmla="val 45195"/>
                  <a:gd name="adj2" fmla="val 635"/>
                  <a:gd name="adj3" fmla="val 42653"/>
                  <a:gd name="adj4" fmla="val -14701"/>
                  <a:gd name="adj5" fmla="val -31939"/>
                  <a:gd name="adj6" fmla="val -217406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1500" b="1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en-US" sz="15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15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1500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sz="15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1500" dirty="0" smtClean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500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n-US" sz="1500" b="0" i="1" smtClean="0">
                        <a:solidFill>
                          <a:srgbClr val="0070C0"/>
                        </a:solidFill>
                        <a:latin typeface="Cambria Math"/>
                      </a:rPr>
                      <m:t>𝑛</m:t>
                    </m:r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&lt;</m:t>
                    </m:r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1500" dirty="0" smtClean="0">
                    <a:solidFill>
                      <a:schemeClr val="tx1"/>
                    </a:solidFill>
                  </a:rPr>
                  <a:t>, thus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500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n-US" sz="1500" b="0" i="1" smtClean="0">
                        <a:solidFill>
                          <a:srgbClr val="0070C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1500" dirty="0" smtClean="0">
                    <a:solidFill>
                      <a:schemeClr val="tx1"/>
                    </a:solidFill>
                  </a:rPr>
                  <a:t>. </a:t>
                </a:r>
              </a:p>
              <a:p>
                <a:pPr algn="l"/>
                <a:r>
                  <a:rPr lang="en-US" sz="1500" b="1" dirty="0" smtClean="0">
                    <a:solidFill>
                      <a:schemeClr val="tx1"/>
                    </a:solidFill>
                  </a:rPr>
                  <a:t>That is, </a:t>
                </a:r>
                <a14:m>
                  <m:oMath xmlns:m="http://schemas.openxmlformats.org/officeDocument/2006/math">
                    <m:r>
                      <a:rPr lang="en-US" sz="1500" b="1" i="1" smtClean="0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1500" b="1" dirty="0" smtClean="0">
                    <a:solidFill>
                      <a:schemeClr val="tx1"/>
                    </a:solidFill>
                  </a:rPr>
                  <a:t> has special structure.</a:t>
                </a:r>
                <a:endParaRPr lang="en-US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Line Callout 2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276872"/>
                <a:ext cx="2627784" cy="792088"/>
              </a:xfrm>
              <a:prstGeom prst="borderCallout2">
                <a:avLst>
                  <a:gd name="adj1" fmla="val 45195"/>
                  <a:gd name="adj2" fmla="val 635"/>
                  <a:gd name="adj3" fmla="val 42653"/>
                  <a:gd name="adj4" fmla="val -14701"/>
                  <a:gd name="adj5" fmla="val -31939"/>
                  <a:gd name="adj6" fmla="val -217406"/>
                </a:avLst>
              </a:prstGeom>
              <a:blipFill rotWithShape="0">
                <a:blip r:embed="rId5"/>
                <a:stretch>
                  <a:fillRect b="-9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Line Callout 2 12"/>
              <p:cNvSpPr/>
              <p:nvPr/>
            </p:nvSpPr>
            <p:spPr>
              <a:xfrm>
                <a:off x="6516216" y="3140968"/>
                <a:ext cx="2627784" cy="1008112"/>
              </a:xfrm>
              <a:prstGeom prst="borderCallout2">
                <a:avLst>
                  <a:gd name="adj1" fmla="val 45195"/>
                  <a:gd name="adj2" fmla="val 635"/>
                  <a:gd name="adj3" fmla="val -3959"/>
                  <a:gd name="adj4" fmla="val -27025"/>
                  <a:gd name="adj5" fmla="val -112817"/>
                  <a:gd name="adj6" fmla="val -21700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1600" b="1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then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q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&gt;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, thus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algn="l"/>
                <a:r>
                  <a:rPr lang="en-US" sz="1600" b="1" dirty="0" smtClean="0">
                    <a:solidFill>
                      <a:schemeClr val="tx1"/>
                    </a:solidFill>
                  </a:rPr>
                  <a:t>That is,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</a:rPr>
                  <a:t> is random looking.</a:t>
                </a:r>
              </a:p>
            </p:txBody>
          </p:sp>
        </mc:Choice>
        <mc:Fallback xmlns="">
          <p:sp>
            <p:nvSpPr>
              <p:cNvPr id="13" name="Line Callout 2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140968"/>
                <a:ext cx="2627784" cy="1008112"/>
              </a:xfrm>
              <a:prstGeom prst="borderCallout2">
                <a:avLst>
                  <a:gd name="adj1" fmla="val 45195"/>
                  <a:gd name="adj2" fmla="val 635"/>
                  <a:gd name="adj3" fmla="val -3959"/>
                  <a:gd name="adj4" fmla="val -27025"/>
                  <a:gd name="adj5" fmla="val -112817"/>
                  <a:gd name="adj6" fmla="val -217009"/>
                </a:avLst>
              </a:prstGeom>
              <a:blipFill rotWithShape="0">
                <a:blip r:embed="rId6"/>
                <a:stretch>
                  <a:fillRect b="-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Line Callout 2 16"/>
              <p:cNvSpPr/>
              <p:nvPr/>
            </p:nvSpPr>
            <p:spPr>
              <a:xfrm>
                <a:off x="6514722" y="4221088"/>
                <a:ext cx="2627784" cy="720080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-140563"/>
                  <a:gd name="adj6" fmla="val -15004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1600" dirty="0" smtClean="0">
                    <a:solidFill>
                      <a:schemeClr val="tx1"/>
                    </a:solidFill>
                  </a:rPr>
                  <a:t>and we now multiply by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causing the bit-dependent leakage.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Line Callout 2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722" y="4221088"/>
                <a:ext cx="2627784" cy="720080"/>
              </a:xfrm>
              <a:prstGeom prst="borderCallout2">
                <a:avLst>
                  <a:gd name="adj1" fmla="val 81109"/>
                  <a:gd name="adj2" fmla="val 635"/>
                  <a:gd name="adj3" fmla="val 88668"/>
                  <a:gd name="adj4" fmla="val -15344"/>
                  <a:gd name="adj5" fmla="val -140563"/>
                  <a:gd name="adj6" fmla="val -150044"/>
                </a:avLst>
              </a:prstGeom>
              <a:blipFill rotWithShape="0">
                <a:blip r:embed="rId7"/>
                <a:stretch>
                  <a:fillRect b="-3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8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</p:spPr>
            <p:txBody>
              <a:bodyPr/>
              <a:lstStyle/>
              <a:p>
                <a:r>
                  <a:rPr lang="en-US" dirty="0" smtClean="0"/>
                  <a:t>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(problem)</a:t>
                </a:r>
                <a:endParaRPr lang="he-IL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62000"/>
              </a:xfrm>
              <a:blipFill rotWithShape="0">
                <a:blip r:embed="rId2"/>
                <a:stretch>
                  <a:fillRect l="-1667" t="-32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38502" cy="39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Callout 2 16"/>
          <p:cNvSpPr/>
          <p:nvPr/>
        </p:nvSpPr>
        <p:spPr>
          <a:xfrm>
            <a:off x="6514722" y="4221088"/>
            <a:ext cx="2627784" cy="720080"/>
          </a:xfrm>
          <a:prstGeom prst="borderCallout2">
            <a:avLst>
              <a:gd name="adj1" fmla="val 81109"/>
              <a:gd name="adj2" fmla="val 635"/>
              <a:gd name="adj3" fmla="val 88668"/>
              <a:gd name="adj4" fmla="val -15344"/>
              <a:gd name="adj5" fmla="val -140563"/>
              <a:gd name="adj6" fmla="val -15004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Single multiplication is way too fast for us to measure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1266" name="Picture 2" descr="http://files.myopera.com/supergreatChandu8/albums/5466862/sad-smile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68" y="4005064"/>
            <a:ext cx="767654" cy="76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Callout 2 10"/>
          <p:cNvSpPr/>
          <p:nvPr/>
        </p:nvSpPr>
        <p:spPr>
          <a:xfrm>
            <a:off x="6514722" y="1772816"/>
            <a:ext cx="2627784" cy="720080"/>
          </a:xfrm>
          <a:prstGeom prst="borderCallout2">
            <a:avLst>
              <a:gd name="adj1" fmla="val 81109"/>
              <a:gd name="adj2" fmla="val 635"/>
              <a:gd name="adj3" fmla="val 88668"/>
              <a:gd name="adj4" fmla="val -15344"/>
              <a:gd name="adj5" fmla="val 76371"/>
              <a:gd name="adj6" fmla="val -1691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500" dirty="0" smtClean="0">
                <a:solidFill>
                  <a:schemeClr val="tx1"/>
                </a:solidFill>
              </a:rPr>
              <a:t>Multiplication is repeated 2048 times (0.5 sec of data)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11268" name="Picture 4" descr="http://upload.wikimedia.org/wikipedia/commons/thumb/8/85/Smiley.svg/800px-Smiley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1003" y="1628800"/>
            <a:ext cx="728114" cy="7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Empirical results:</a:t>
            </a:r>
            <a:br>
              <a:rPr lang="en-US" dirty="0"/>
            </a:br>
            <a:r>
              <a:rPr lang="en-US" dirty="0" smtClean="0"/>
              <a:t>acoustic </a:t>
            </a:r>
            <a:r>
              <a:rPr lang="en-US" dirty="0"/>
              <a:t>attacks</a:t>
            </a:r>
          </a:p>
        </p:txBody>
      </p:sp>
    </p:spTree>
    <p:extLst>
      <p:ext uri="{BB962C8B-B14F-4D97-AF65-F5344CB8AC3E}">
        <p14:creationId xmlns:p14="http://schemas.microsoft.com/office/powerpoint/2010/main" val="3228643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Distinguishing a key bit by a spectral signature</a:t>
            </a:r>
            <a:endParaRPr lang="he-IL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804957"/>
            <a:ext cx="9284852" cy="3838889"/>
            <a:chOff x="606" y="1804875"/>
            <a:chExt cx="9332313" cy="3858511"/>
          </a:xfrm>
        </p:grpSpPr>
        <p:grpSp>
          <p:nvGrpSpPr>
            <p:cNvPr id="5" name="Group 4"/>
            <p:cNvGrpSpPr/>
            <p:nvPr/>
          </p:nvGrpSpPr>
          <p:grpSpPr>
            <a:xfrm>
              <a:off x="606" y="1804875"/>
              <a:ext cx="4681149" cy="3807305"/>
              <a:chOff x="181740" y="2005005"/>
              <a:chExt cx="4259166" cy="3469762"/>
            </a:xfrm>
          </p:grpSpPr>
          <p:pic>
            <p:nvPicPr>
              <p:cNvPr id="15362" name="Picture 2" descr="C:\Users\DANI\AppData\Local\Temp\Rar$DR02.871\Acoustic cryptanalysis2_files\bitExtraction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913"/>
              <a:stretch/>
            </p:blipFill>
            <p:spPr bwMode="auto">
              <a:xfrm>
                <a:off x="446572" y="2375103"/>
                <a:ext cx="3872620" cy="3099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ight Arrow 15"/>
              <p:cNvSpPr/>
              <p:nvPr/>
            </p:nvSpPr>
            <p:spPr bwMode="auto">
              <a:xfrm>
                <a:off x="530167" y="2005005"/>
                <a:ext cx="3910739" cy="478529"/>
              </a:xfrm>
              <a:prstGeom prst="rightArrow">
                <a:avLst>
                  <a:gd name="adj1" fmla="val 47799"/>
                  <a:gd name="adj2" fmla="val 46389"/>
                </a:avLst>
              </a:prstGeom>
              <a:solidFill>
                <a:srgbClr val="D1F5FF"/>
              </a:solidFill>
              <a:ln w="2857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frequency</a:t>
                </a:r>
              </a:p>
            </p:txBody>
          </p:sp>
          <p:sp>
            <p:nvSpPr>
              <p:cNvPr id="17" name="Down Arrow 16"/>
              <p:cNvSpPr/>
              <p:nvPr/>
            </p:nvSpPr>
            <p:spPr bwMode="auto">
              <a:xfrm>
                <a:off x="181740" y="2375103"/>
                <a:ext cx="418579" cy="2770073"/>
              </a:xfrm>
              <a:prstGeom prst="downArrow">
                <a:avLst>
                  <a:gd name="adj1" fmla="val 58543"/>
                  <a:gd name="adj2" fmla="val 48889"/>
                </a:avLst>
              </a:prstGeom>
              <a:solidFill>
                <a:srgbClr val="D1F5FF"/>
              </a:solidFill>
              <a:ln>
                <a:solidFill>
                  <a:schemeClr val="accent4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vert270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time</a:t>
                </a:r>
              </a:p>
            </p:txBody>
          </p:sp>
          <p:sp>
            <p:nvSpPr>
              <p:cNvPr id="22" name="Right Arrow 21"/>
              <p:cNvSpPr/>
              <p:nvPr/>
            </p:nvSpPr>
            <p:spPr bwMode="auto">
              <a:xfrm>
                <a:off x="682792" y="3592372"/>
                <a:ext cx="609600" cy="533400"/>
              </a:xfrm>
              <a:prstGeom prst="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 bwMode="auto">
              <a:xfrm rot="10800000">
                <a:off x="1564250" y="3592372"/>
                <a:ext cx="609600" cy="533400"/>
              </a:xfrm>
              <a:prstGeom prst="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95976" y="1809695"/>
              <a:ext cx="4548024" cy="3853691"/>
              <a:chOff x="4303213" y="1994559"/>
              <a:chExt cx="4102995" cy="3476601"/>
            </a:xfrm>
          </p:grpSpPr>
          <p:pic>
            <p:nvPicPr>
              <p:cNvPr id="25" name="Picture 2" descr="C:\Users\DANI\AppData\Local\Temp\Rar$DR02.871\Acoustic cryptanalysis2_files\bitExtraction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48"/>
              <a:stretch/>
            </p:blipFill>
            <p:spPr bwMode="auto">
              <a:xfrm>
                <a:off x="4528004" y="2371496"/>
                <a:ext cx="3878204" cy="3099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Left-Right Arrow 20"/>
              <p:cNvSpPr/>
              <p:nvPr/>
            </p:nvSpPr>
            <p:spPr bwMode="auto">
              <a:xfrm>
                <a:off x="5559340" y="3657600"/>
                <a:ext cx="2057400" cy="533400"/>
              </a:xfrm>
              <a:prstGeom prst="left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Right Arrow 29"/>
              <p:cNvSpPr/>
              <p:nvPr/>
            </p:nvSpPr>
            <p:spPr bwMode="auto">
              <a:xfrm>
                <a:off x="4648689" y="1994559"/>
                <a:ext cx="3720354" cy="473701"/>
              </a:xfrm>
              <a:prstGeom prst="rightArrow">
                <a:avLst>
                  <a:gd name="adj1" fmla="val 59850"/>
                  <a:gd name="adj2" fmla="val 46389"/>
                </a:avLst>
              </a:prstGeom>
              <a:solidFill>
                <a:srgbClr val="D1F5FF"/>
              </a:solidFill>
              <a:ln w="2857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frequency</a:t>
                </a:r>
              </a:p>
            </p:txBody>
          </p:sp>
          <p:sp>
            <p:nvSpPr>
              <p:cNvPr id="31" name="Down Arrow 30"/>
              <p:cNvSpPr/>
              <p:nvPr/>
            </p:nvSpPr>
            <p:spPr bwMode="auto">
              <a:xfrm>
                <a:off x="4303213" y="2368093"/>
                <a:ext cx="400901" cy="2820155"/>
              </a:xfrm>
              <a:prstGeom prst="downArrow">
                <a:avLst>
                  <a:gd name="adj1" fmla="val 62194"/>
                  <a:gd name="adj2" fmla="val 54964"/>
                </a:avLst>
              </a:prstGeom>
              <a:solidFill>
                <a:srgbClr val="D1F5FF"/>
              </a:solidFill>
              <a:ln>
                <a:solidFill>
                  <a:schemeClr val="accent4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vert270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time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8381069" y="4399625"/>
              <a:ext cx="951491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mod </a:t>
              </a:r>
              <a:r>
                <a:rPr lang="en-US" sz="1600" i="1" dirty="0" smtClean="0">
                  <a:solidFill>
                    <a:srgbClr val="FFFF00"/>
                  </a:solidFill>
                </a:rPr>
                <a:t>q</a:t>
              </a:r>
              <a:endParaRPr lang="en-US" sz="2400" i="1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81428" y="3102798"/>
              <a:ext cx="951491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mod </a:t>
              </a:r>
              <a:r>
                <a:rPr lang="en-US" sz="1600" i="1" dirty="0" smtClean="0">
                  <a:solidFill>
                    <a:srgbClr val="FFFF00"/>
                  </a:solidFill>
                </a:rPr>
                <a:t>p</a:t>
              </a:r>
              <a:endParaRPr lang="en-US" sz="2400" i="1" dirty="0">
                <a:solidFill>
                  <a:srgbClr val="FFFF00"/>
                </a:solidFill>
              </a:endParaRPr>
            </a:p>
          </p:txBody>
        </p:sp>
        <p:sp>
          <p:nvSpPr>
            <p:cNvPr id="28" name="Right Brace 27"/>
            <p:cNvSpPr/>
            <p:nvPr/>
          </p:nvSpPr>
          <p:spPr bwMode="auto">
            <a:xfrm>
              <a:off x="8440023" y="3886200"/>
              <a:ext cx="143298" cy="1295400"/>
            </a:xfrm>
            <a:prstGeom prst="rightBrace">
              <a:avLst>
                <a:gd name="adj1" fmla="val 62563"/>
                <a:gd name="adj2" fmla="val 51061"/>
              </a:avLst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ight Brace 31"/>
            <p:cNvSpPr/>
            <p:nvPr/>
          </p:nvSpPr>
          <p:spPr bwMode="auto">
            <a:xfrm>
              <a:off x="8441603" y="2565018"/>
              <a:ext cx="143298" cy="1295400"/>
            </a:xfrm>
            <a:prstGeom prst="rightBrace">
              <a:avLst>
                <a:gd name="adj1" fmla="val 62563"/>
                <a:gd name="adj2" fmla="val 51061"/>
              </a:avLst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54895" y="4399625"/>
              <a:ext cx="951491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mod </a:t>
              </a:r>
              <a:r>
                <a:rPr lang="en-US" sz="1600" i="1" dirty="0" smtClean="0">
                  <a:solidFill>
                    <a:srgbClr val="FFFF00"/>
                  </a:solidFill>
                </a:rPr>
                <a:t>q</a:t>
              </a:r>
              <a:endParaRPr lang="en-US" sz="2400" i="1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52862" y="3102798"/>
              <a:ext cx="951491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mod </a:t>
              </a:r>
              <a:r>
                <a:rPr lang="en-US" sz="1600" i="1" dirty="0" smtClean="0">
                  <a:solidFill>
                    <a:srgbClr val="FFFF00"/>
                  </a:solidFill>
                </a:rPr>
                <a:t>p</a:t>
              </a:r>
              <a:endParaRPr lang="en-US" sz="2400" i="1" dirty="0">
                <a:solidFill>
                  <a:srgbClr val="FFFF00"/>
                </a:solidFill>
              </a:endParaRPr>
            </a:p>
          </p:txBody>
        </p:sp>
        <p:sp>
          <p:nvSpPr>
            <p:cNvPr id="47" name="Right Brace 46"/>
            <p:cNvSpPr/>
            <p:nvPr/>
          </p:nvSpPr>
          <p:spPr bwMode="auto">
            <a:xfrm>
              <a:off x="3576354" y="3886200"/>
              <a:ext cx="143298" cy="1295400"/>
            </a:xfrm>
            <a:prstGeom prst="rightBrace">
              <a:avLst>
                <a:gd name="adj1" fmla="val 62563"/>
                <a:gd name="adj2" fmla="val 51061"/>
              </a:avLst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ight Brace 47"/>
            <p:cNvSpPr/>
            <p:nvPr/>
          </p:nvSpPr>
          <p:spPr bwMode="auto">
            <a:xfrm>
              <a:off x="3565169" y="2565018"/>
              <a:ext cx="143298" cy="1295400"/>
            </a:xfrm>
            <a:prstGeom prst="rightBrace">
              <a:avLst>
                <a:gd name="adj1" fmla="val 62563"/>
                <a:gd name="adj2" fmla="val 51061"/>
              </a:avLst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222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  <a:br>
              <a:rPr lang="en-US" dirty="0" smtClean="0"/>
            </a:br>
            <a:r>
              <a:rPr lang="en-US" dirty="0" smtClean="0"/>
              <a:t>key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86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Acoustic: results</a:t>
            </a:r>
            <a:endParaRPr lang="he-IL" sz="1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159" y="836712"/>
            <a:ext cx="9017682" cy="819150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dirty="0" smtClean="0"/>
              <a:t>RSA 4096-bit key extraction from</a:t>
            </a:r>
            <a:br>
              <a:rPr lang="en-US" dirty="0" smtClean="0"/>
            </a:br>
            <a:r>
              <a:rPr lang="en-US" b="1" u="sng" dirty="0" smtClean="0"/>
              <a:t>1 meter</a:t>
            </a:r>
            <a:r>
              <a:rPr lang="en-US" dirty="0" smtClean="0"/>
              <a:t> away using a microphone</a:t>
            </a:r>
            <a:endParaRPr lang="en-US" b="1" u="sng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5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57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Acoustic: results</a:t>
            </a:r>
            <a:endParaRPr lang="he-IL" sz="1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159" y="836712"/>
            <a:ext cx="9017682" cy="8191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RSA </a:t>
            </a:r>
            <a:r>
              <a:rPr lang="en-US" dirty="0" smtClean="0"/>
              <a:t>4096</a:t>
            </a:r>
            <a:r>
              <a:rPr lang="en-US" dirty="0"/>
              <a:t>-bit</a:t>
            </a:r>
            <a:r>
              <a:rPr lang="en-US" dirty="0" smtClean="0"/>
              <a:t> key extraction from</a:t>
            </a:r>
          </a:p>
          <a:p>
            <a:pPr marL="0" indent="0" algn="ctr">
              <a:buNone/>
            </a:pPr>
            <a:r>
              <a:rPr lang="en-US" b="1" u="sng" dirty="0" smtClean="0"/>
              <a:t>10 meters</a:t>
            </a:r>
            <a:r>
              <a:rPr lang="en-US" dirty="0" smtClean="0"/>
              <a:t> away using a parabolic microphone</a:t>
            </a:r>
            <a:endParaRPr lang="en-US" b="1" u="sng" dirty="0" smtClean="0"/>
          </a:p>
        </p:txBody>
      </p:sp>
      <p:pic>
        <p:nvPicPr>
          <p:cNvPr id="6" name="Picture 4" descr="C:\Users\DANI\Desktop\unsep\setup-photos\resized_classro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0"/>
          <a:stretch/>
        </p:blipFill>
        <p:spPr bwMode="auto">
          <a:xfrm>
            <a:off x="-36512" y="2064718"/>
            <a:ext cx="6720862" cy="30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DANI\Desktop\unsep\setup-photos\parabolic-tripod-to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r="11676"/>
          <a:stretch/>
        </p:blipFill>
        <p:spPr bwMode="auto">
          <a:xfrm>
            <a:off x="6684350" y="2060848"/>
            <a:ext cx="2459650" cy="30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29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875" y="914400"/>
            <a:ext cx="8763000" cy="52562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>
                <a:solidFill>
                  <a:schemeClr val="tx1"/>
                </a:solidFill>
              </a:rPr>
              <a:t>Grab/borrow/steal </a:t>
            </a:r>
            <a:r>
              <a:rPr lang="en-US" altLang="x-none" sz="2400" dirty="0" smtClean="0">
                <a:solidFill>
                  <a:schemeClr val="tx1"/>
                </a:solidFill>
              </a:rPr>
              <a:t>device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 smtClean="0">
                <a:solidFill>
                  <a:schemeClr val="tx1"/>
                </a:solidFill>
              </a:rPr>
              <a:t>Find </a:t>
            </a:r>
            <a:r>
              <a:rPr lang="en-US" altLang="x-none" sz="2400" dirty="0">
                <a:solidFill>
                  <a:schemeClr val="tx1"/>
                </a:solidFill>
              </a:rPr>
              <a:t>key-dependent </a:t>
            </a:r>
            <a:r>
              <a:rPr lang="en-US" altLang="x-none" sz="2400" dirty="0" smtClean="0">
                <a:solidFill>
                  <a:schemeClr val="tx1"/>
                </a:solidFill>
              </a:rPr>
              <a:t>instruction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altLang="x-none" sz="2400" dirty="0" smtClean="0">
                <a:solidFill>
                  <a:schemeClr val="tx1"/>
                </a:solidFill>
              </a:rPr>
              <a:t>Record emanations using</a:t>
            </a:r>
            <a:br>
              <a:rPr lang="en-US" altLang="x-none" sz="2400" dirty="0" smtClean="0">
                <a:solidFill>
                  <a:schemeClr val="tx1"/>
                </a:solidFill>
              </a:rPr>
            </a:br>
            <a:r>
              <a:rPr lang="en-US" sz="2400" dirty="0" smtClean="0"/>
              <a:t>high-bandwidth equipment</a:t>
            </a:r>
            <a:br>
              <a:rPr lang="en-US" sz="2400" dirty="0" smtClean="0"/>
            </a:br>
            <a:r>
              <a:rPr lang="en-US" sz="2400" dirty="0" smtClean="0"/>
              <a:t>(&gt; clock rate , PC: &gt;2GHz)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/>
              <a:t>Obtain traces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/>
              <a:t>Signal </a:t>
            </a:r>
            <a:r>
              <a:rPr lang="en-US" sz="2400" dirty="0"/>
              <a:t>and </a:t>
            </a:r>
            <a:r>
              <a:rPr lang="en-US" sz="2400" dirty="0" smtClean="0"/>
              <a:t>cryptanalytic analysis </a:t>
            </a:r>
          </a:p>
          <a:p>
            <a:pPr marL="457200" indent="-457200"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/>
              <a:t>R</a:t>
            </a:r>
            <a:r>
              <a:rPr lang="en-US" sz="2400" dirty="0" smtClean="0"/>
              <a:t>ecover key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altLang="x-none" sz="24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dirty="0" smtClean="0"/>
              <a:t>Traditional side channel attacks methodology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4905326"/>
            <a:ext cx="40386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Hard for PCs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13" y="4648200"/>
            <a:ext cx="972838" cy="9728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15000" y="685800"/>
            <a:ext cx="3276600" cy="2053213"/>
            <a:chOff x="5715000" y="685800"/>
            <a:chExt cx="3276600" cy="2053213"/>
          </a:xfrm>
        </p:grpSpPr>
        <p:sp>
          <p:nvSpPr>
            <p:cNvPr id="14" name="Rounded Rectangular Callout 13"/>
            <p:cNvSpPr/>
            <p:nvPr/>
          </p:nvSpPr>
          <p:spPr bwMode="auto">
            <a:xfrm>
              <a:off x="5715000" y="685800"/>
              <a:ext cx="3276600" cy="2053213"/>
            </a:xfrm>
            <a:prstGeom prst="wedgeRoundRectCallout">
              <a:avLst>
                <a:gd name="adj1" fmla="val -102641"/>
                <a:gd name="adj2" fmla="val -26885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altLang="x-none" sz="2400" kern="0" dirty="0" smtClean="0">
                  <a:solidFill>
                    <a:schemeClr val="tx1"/>
                  </a:solidFill>
                </a:rPr>
                <a:t>Not handed out</a:t>
              </a:r>
            </a:p>
            <a:p>
              <a:endParaRPr lang="en-US" altLang="x-none" sz="2400" kern="0" dirty="0">
                <a:solidFill>
                  <a:schemeClr val="tx1"/>
                </a:solidFill>
              </a:endParaRPr>
            </a:p>
            <a:p>
              <a:endParaRPr lang="en-US" altLang="x-none" sz="2400" kern="0" dirty="0" smtClean="0">
                <a:solidFill>
                  <a:schemeClr val="tx1"/>
                </a:solidFill>
              </a:endParaRPr>
            </a:p>
            <a:p>
              <a:r>
                <a:rPr lang="en-US" altLang="x-none" sz="2400" kern="0" dirty="0" smtClean="0">
                  <a:solidFill>
                    <a:schemeClr val="tx1"/>
                  </a:solidFill>
                </a:rPr>
                <a:t>    vs.</a:t>
              </a:r>
              <a:endParaRPr lang="en-US" altLang="x-none" sz="2400" kern="0" dirty="0">
                <a:solidFill>
                  <a:schemeClr val="tx1"/>
                </a:solidFill>
              </a:endParaRPr>
            </a:p>
            <a:p>
              <a:endParaRPr lang="en-US" altLang="x-none" sz="2400" kern="0" dirty="0" smtClean="0">
                <a:solidFill>
                  <a:schemeClr val="tx1"/>
                </a:solidFill>
              </a:endParaRPr>
            </a:p>
            <a:p>
              <a:endParaRPr lang="en-US" altLang="x-none" sz="2400" kern="0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889" y1="97203" x2="10889" y2="97203"/>
                          <a14:foregroundMark x1="19333" y1="97669" x2="19333" y2="97669"/>
                          <a14:foregroundMark x1="34667" y1="98834" x2="34667" y2="98834"/>
                          <a14:foregroundMark x1="16667" y1="699" x2="16667" y2="699"/>
                          <a14:foregroundMark x1="14889" y1="22378" x2="14889" y2="22378"/>
                          <a14:foregroundMark x1="42889" y1="932" x2="42889" y2="932"/>
                          <a14:foregroundMark x1="22419" y1="95046" x2="22419" y2="95046"/>
                          <a14:foregroundMark x1="6785" y1="89474" x2="6785" y2="89474"/>
                          <a14:foregroundMark x1="15339" y1="43653" x2="15339" y2="43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223861"/>
              <a:ext cx="1409700" cy="1343914"/>
            </a:xfrm>
            <a:prstGeom prst="rect">
              <a:avLst/>
            </a:prstGeom>
            <a:noFill/>
          </p:spPr>
        </p:pic>
        <p:pic>
          <p:nvPicPr>
            <p:cNvPr id="19" name="Picture 8" descr="sim-yellow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653374"/>
              <a:ext cx="502170" cy="484888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grpSp>
        <p:nvGrpSpPr>
          <p:cNvPr id="6" name="Group 5"/>
          <p:cNvGrpSpPr/>
          <p:nvPr/>
        </p:nvGrpSpPr>
        <p:grpSpPr>
          <a:xfrm>
            <a:off x="5715000" y="2795159"/>
            <a:ext cx="3620937" cy="3895885"/>
            <a:chOff x="5715000" y="2795159"/>
            <a:chExt cx="3620937" cy="3895885"/>
          </a:xfrm>
        </p:grpSpPr>
        <p:grpSp>
          <p:nvGrpSpPr>
            <p:cNvPr id="5" name="Group 4"/>
            <p:cNvGrpSpPr/>
            <p:nvPr/>
          </p:nvGrpSpPr>
          <p:grpSpPr>
            <a:xfrm>
              <a:off x="5715000" y="2795159"/>
              <a:ext cx="3276600" cy="3889459"/>
              <a:chOff x="5715000" y="2795159"/>
              <a:chExt cx="3276600" cy="3889459"/>
            </a:xfrm>
          </p:grpSpPr>
          <p:sp>
            <p:nvSpPr>
              <p:cNvPr id="21" name="Rounded Rectangular Callout 20"/>
              <p:cNvSpPr/>
              <p:nvPr/>
            </p:nvSpPr>
            <p:spPr bwMode="auto">
              <a:xfrm>
                <a:off x="5715000" y="2795159"/>
                <a:ext cx="3276600" cy="3889459"/>
              </a:xfrm>
              <a:prstGeom prst="wedgeRoundRectCallout">
                <a:avLst>
                  <a:gd name="adj1" fmla="val -97969"/>
                  <a:gd name="adj2" fmla="val -55424"/>
                  <a:gd name="adj3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>
                  <a:tabLst>
                    <a:tab pos="2778125" algn="l"/>
                  </a:tabLst>
                </a:pPr>
                <a:r>
                  <a:rPr lang="en-US" altLang="x-none" sz="2400" kern="0" dirty="0" smtClean="0">
                    <a:solidFill>
                      <a:schemeClr val="tx1"/>
                    </a:solidFill>
                  </a:rPr>
                  <a:t>Measuring a 2GHz PC requires expansive and bulky equipment (compared to a 100 </a:t>
                </a:r>
              </a:p>
              <a:p>
                <a:pPr algn="l">
                  <a:tabLst>
                    <a:tab pos="2778125" algn="l"/>
                  </a:tabLst>
                </a:pPr>
                <a:r>
                  <a:rPr lang="en-US" altLang="x-none" sz="2400" kern="0" dirty="0" smtClean="0">
                    <a:solidFill>
                      <a:schemeClr val="tx1"/>
                    </a:solidFill>
                  </a:rPr>
                  <a:t>MHz smart card)</a:t>
                </a:r>
              </a:p>
              <a:p>
                <a:pPr algn="l">
                  <a:tabLst>
                    <a:tab pos="2778125" algn="l"/>
                  </a:tabLst>
                </a:pPr>
                <a:endParaRPr lang="en-US" altLang="x-none" sz="2400" kern="0" dirty="0">
                  <a:solidFill>
                    <a:schemeClr val="tx1"/>
                  </a:solidFill>
                </a:endParaRPr>
              </a:p>
              <a:p>
                <a:pPr algn="l">
                  <a:tabLst>
                    <a:tab pos="2778125" algn="l"/>
                  </a:tabLst>
                </a:pPr>
                <a:endParaRPr lang="en-US" altLang="x-none" sz="2400" kern="0" dirty="0" smtClean="0">
                  <a:solidFill>
                    <a:schemeClr val="tx1"/>
                  </a:solidFill>
                </a:endParaRPr>
              </a:p>
              <a:p>
                <a:pPr algn="l">
                  <a:tabLst>
                    <a:tab pos="2778125" algn="l"/>
                  </a:tabLst>
                </a:pPr>
                <a:r>
                  <a:rPr lang="en-US" altLang="x-none" sz="2400" kern="0" dirty="0" smtClean="0">
                    <a:solidFill>
                      <a:schemeClr val="tx1"/>
                    </a:solidFill>
                  </a:rPr>
                  <a:t>                   vs.</a:t>
                </a:r>
                <a:endParaRPr lang="en-US" altLang="x-none" sz="2400" kern="0" dirty="0">
                  <a:solidFill>
                    <a:schemeClr val="tx1"/>
                  </a:solidFill>
                </a:endParaRPr>
              </a:p>
              <a:p>
                <a:pPr algn="l">
                  <a:tabLst>
                    <a:tab pos="2778125" algn="l"/>
                  </a:tabLst>
                </a:pPr>
                <a:endParaRPr lang="en-US" altLang="x-none" sz="2400" kern="0" dirty="0" smtClean="0">
                  <a:solidFill>
                    <a:schemeClr val="tx1"/>
                  </a:solidFill>
                </a:endParaRPr>
              </a:p>
              <a:p>
                <a:pPr algn="l">
                  <a:tabLst>
                    <a:tab pos="2778125" algn="l"/>
                  </a:tabLst>
                </a:pPr>
                <a:endParaRPr lang="en-US" altLang="x-none" sz="2400" kern="0" dirty="0">
                  <a:solidFill>
                    <a:schemeClr val="tx1"/>
                  </a:solidFill>
                </a:endParaRPr>
              </a:p>
              <a:p>
                <a:pPr algn="l">
                  <a:tabLst>
                    <a:tab pos="2778125" algn="l"/>
                  </a:tabLst>
                </a:pPr>
                <a:endParaRPr lang="en-US" altLang="x-none" sz="2400" kern="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4885853"/>
                <a:ext cx="1714500" cy="150304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1000" y="5055371"/>
                <a:ext cx="841075" cy="8410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5734050" y="6284779"/>
              <a:ext cx="1828800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100,000$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07137" y="5752453"/>
              <a:ext cx="1828800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1,000$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6655" y="4267200"/>
            <a:ext cx="3733778" cy="2417418"/>
            <a:chOff x="416655" y="4267200"/>
            <a:chExt cx="3733778" cy="2417418"/>
          </a:xfrm>
        </p:grpSpPr>
        <p:sp>
          <p:nvSpPr>
            <p:cNvPr id="27" name="Rounded Rectangular Callout 26"/>
            <p:cNvSpPr/>
            <p:nvPr/>
          </p:nvSpPr>
          <p:spPr bwMode="auto">
            <a:xfrm>
              <a:off x="416655" y="4267200"/>
              <a:ext cx="3733778" cy="2417418"/>
            </a:xfrm>
            <a:prstGeom prst="wedgeRoundRectCallout">
              <a:avLst>
                <a:gd name="adj1" fmla="val 47712"/>
                <a:gd name="adj2" fmla="val -68693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l">
                <a:tabLst>
                  <a:tab pos="2778125" algn="l"/>
                </a:tabLst>
              </a:pPr>
              <a:r>
                <a:rPr lang="en-US" altLang="x-none" sz="2400" kern="0" dirty="0" smtClean="0">
                  <a:solidFill>
                    <a:schemeClr val="tx1"/>
                  </a:solidFill>
                </a:rPr>
                <a:t>Complex electronics</a:t>
              </a:r>
              <a:br>
                <a:rPr lang="en-US" altLang="x-none" sz="2400" kern="0" dirty="0" smtClean="0">
                  <a:solidFill>
                    <a:schemeClr val="tx1"/>
                  </a:solidFill>
                </a:rPr>
              </a:br>
              <a:r>
                <a:rPr lang="en-US" altLang="x-none" sz="2400" kern="0" dirty="0" smtClean="0">
                  <a:solidFill>
                    <a:schemeClr val="tx1"/>
                  </a:solidFill>
                </a:rPr>
                <a:t>running complicated </a:t>
              </a:r>
              <a:br>
                <a:rPr lang="en-US" altLang="x-none" sz="2400" kern="0" dirty="0" smtClean="0">
                  <a:solidFill>
                    <a:schemeClr val="tx1"/>
                  </a:solidFill>
                </a:rPr>
              </a:br>
              <a:r>
                <a:rPr lang="en-US" altLang="x-none" sz="2400" kern="0" dirty="0" smtClean="0">
                  <a:solidFill>
                    <a:schemeClr val="tx1"/>
                  </a:solidFill>
                </a:rPr>
                <a:t>software (in parallel)</a:t>
              </a:r>
            </a:p>
            <a:p>
              <a:pPr algn="l">
                <a:tabLst>
                  <a:tab pos="2778125" algn="l"/>
                </a:tabLst>
              </a:pPr>
              <a:endParaRPr lang="en-US" altLang="x-none" sz="2400" kern="0" dirty="0">
                <a:solidFill>
                  <a:schemeClr val="tx1"/>
                </a:solidFill>
              </a:endParaRPr>
            </a:p>
            <a:p>
              <a:pPr algn="l">
                <a:tabLst>
                  <a:tab pos="2778125" algn="l"/>
                </a:tabLst>
              </a:pPr>
              <a:endParaRPr lang="en-US" altLang="x-none" sz="2400" kern="0" dirty="0" smtClean="0">
                <a:solidFill>
                  <a:schemeClr val="tx1"/>
                </a:solidFill>
              </a:endParaRPr>
            </a:p>
            <a:p>
              <a:pPr algn="l">
                <a:tabLst>
                  <a:tab pos="2778125" algn="l"/>
                </a:tabLst>
              </a:pPr>
              <a:endParaRPr lang="en-US" altLang="x-none" sz="2400" kern="0" dirty="0" smtClean="0">
                <a:solidFill>
                  <a:schemeClr val="tx1"/>
                </a:solidFill>
              </a:endParaRPr>
            </a:p>
            <a:p>
              <a:pPr algn="l">
                <a:tabLst>
                  <a:tab pos="2778125" algn="l"/>
                </a:tabLst>
              </a:pPr>
              <a:endParaRPr lang="en-US" altLang="x-none" sz="2400" kern="0" dirty="0">
                <a:solidFill>
                  <a:schemeClr val="tx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88" b="99050" l="986" r="980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7" y="5337081"/>
              <a:ext cx="1594640" cy="12701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2500" y1="48438" x2="22500" y2="48438"/>
                          <a14:foregroundMark x1="48125" y1="74688" x2="48125" y2="74688"/>
                          <a14:foregroundMark x1="66875" y1="65625" x2="66875" y2="65625"/>
                          <a14:foregroundMark x1="69375" y1="64531" x2="69375" y2="64531"/>
                          <a14:foregroundMark x1="71875" y1="63594" x2="71875" y2="63594"/>
                          <a14:foregroundMark x1="74688" y1="62031" x2="74688" y2="6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2" t="24935" r="18383" b="23216"/>
            <a:stretch/>
          </p:blipFill>
          <p:spPr>
            <a:xfrm>
              <a:off x="3180015" y="5742838"/>
              <a:ext cx="650187" cy="5067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</p:pic>
        <p:sp>
          <p:nvSpPr>
            <p:cNvPr id="30" name="TextBox 29"/>
            <p:cNvSpPr txBox="1"/>
            <p:nvPr/>
          </p:nvSpPr>
          <p:spPr>
            <a:xfrm>
              <a:off x="1747697" y="5766901"/>
              <a:ext cx="1906622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v</a:t>
              </a:r>
              <a:r>
                <a:rPr lang="en-US" sz="2400" dirty="0" smtClean="0">
                  <a:solidFill>
                    <a:schemeClr val="tx1"/>
                  </a:solidFill>
                </a:rPr>
                <a:t>s.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4869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Acoustic: results</a:t>
            </a:r>
            <a:endParaRPr lang="he-IL" sz="1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159" y="836712"/>
            <a:ext cx="9017682" cy="8191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RSA </a:t>
            </a:r>
            <a:r>
              <a:rPr lang="en-US" dirty="0" smtClean="0"/>
              <a:t>4096</a:t>
            </a:r>
            <a:r>
              <a:rPr lang="en-US" dirty="0"/>
              <a:t>-bit</a:t>
            </a:r>
            <a:r>
              <a:rPr lang="en-US" dirty="0" smtClean="0"/>
              <a:t> key extraction from</a:t>
            </a:r>
            <a:br>
              <a:rPr lang="en-US" dirty="0" smtClean="0"/>
            </a:br>
            <a:r>
              <a:rPr lang="en-US" b="1" u="sng" dirty="0" smtClean="0"/>
              <a:t>30cm</a:t>
            </a:r>
            <a:r>
              <a:rPr lang="en-US" b="1" dirty="0" smtClean="0"/>
              <a:t> </a:t>
            </a:r>
            <a:r>
              <a:rPr lang="en-US" dirty="0" smtClean="0"/>
              <a:t>away using a </a:t>
            </a:r>
            <a:r>
              <a:rPr lang="en-US" b="1" u="sng" dirty="0" smtClean="0"/>
              <a:t>smartphone</a:t>
            </a:r>
          </a:p>
        </p:txBody>
      </p:sp>
      <p:pic>
        <p:nvPicPr>
          <p:cNvPr id="18434" name="Picture 2" descr="C:\Users\DANI\Desktop\unsep\setup-photos\mobile-att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0" y="1947172"/>
            <a:ext cx="6987760" cy="43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61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Countermeasures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79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0593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Common suggestions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Shielding</a:t>
            </a:r>
          </a:p>
          <a:p>
            <a:pPr marL="914400" lvl="1" indent="-514350"/>
            <a:r>
              <a:rPr lang="en-US" sz="2400" dirty="0" smtClean="0">
                <a:solidFill>
                  <a:schemeClr val="tx1"/>
                </a:solidFill>
              </a:rPr>
              <a:t>EM (Faraday cages), ground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difficult and expensive</a:t>
            </a:r>
            <a:endParaRPr lang="en-US" sz="2400" dirty="0">
              <a:solidFill>
                <a:srgbClr val="FF0000"/>
              </a:solidFill>
            </a:endParaRPr>
          </a:p>
          <a:p>
            <a:pPr marL="914400" lvl="1" indent="-514350"/>
            <a:r>
              <a:rPr lang="en-US" sz="2400" dirty="0">
                <a:solidFill>
                  <a:schemeClr val="tx1"/>
                </a:solidFill>
              </a:rPr>
              <a:t>Acoustic? </a:t>
            </a:r>
            <a:r>
              <a:rPr lang="en-US" sz="2000" dirty="0">
                <a:solidFill>
                  <a:srgbClr val="FF0000"/>
                </a:solidFill>
              </a:rPr>
              <a:t>Vents!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Add analog </a:t>
            </a:r>
            <a:r>
              <a:rPr lang="en-US" sz="2800" dirty="0" smtClean="0">
                <a:solidFill>
                  <a:schemeClr val="tx1"/>
                </a:solidFill>
              </a:rPr>
              <a:t>noise </a:t>
            </a:r>
            <a:r>
              <a:rPr lang="en-US" sz="2000" dirty="0" smtClean="0">
                <a:solidFill>
                  <a:srgbClr val="FF0000"/>
                </a:solidFill>
              </a:rPr>
              <a:t>(expensive, correlations remain)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514350" lvl="0" indent="-514350">
              <a:buFontTx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Parallel software load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(inadequate, may </a:t>
            </a:r>
            <a:r>
              <a:rPr lang="en-US" sz="2000" i="1" dirty="0" smtClean="0">
                <a:solidFill>
                  <a:srgbClr val="FF0000"/>
                </a:solidFill>
              </a:rPr>
              <a:t>help</a:t>
            </a:r>
            <a:r>
              <a:rPr lang="en-US" sz="2000" dirty="0" smtClean="0">
                <a:solidFill>
                  <a:srgbClr val="FF0000"/>
                </a:solidFill>
              </a:rPr>
              <a:t> attacker)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/>
            </a:r>
            <a:br>
              <a:rPr lang="en-US" sz="16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Attacks rely on decryption of chosen </a:t>
            </a:r>
            <a:r>
              <a:rPr lang="en-US" sz="2800" dirty="0" err="1" smtClean="0">
                <a:solidFill>
                  <a:srgbClr val="C00000"/>
                </a:solidFill>
              </a:rPr>
              <a:t>ciphertexts</a:t>
            </a:r>
            <a:r>
              <a:rPr lang="en-US" sz="2800" dirty="0" smtClean="0">
                <a:solidFill>
                  <a:srgbClr val="C00000"/>
                </a:solidFill>
              </a:rPr>
              <a:t>.</a:t>
            </a:r>
          </a:p>
          <a:p>
            <a:pPr marL="0" indent="0" algn="l" rtl="0">
              <a:buNone/>
            </a:pPr>
            <a:r>
              <a:rPr lang="en-US" sz="2800" dirty="0" smtClean="0">
                <a:solidFill>
                  <a:srgbClr val="00A44A"/>
                </a:solidFill>
              </a:rPr>
              <a:t>Solution: ciphertext randomization use equivalent but random-looking ciphertexts</a:t>
            </a:r>
          </a:p>
          <a:p>
            <a:r>
              <a:rPr lang="en-US" sz="2800" dirty="0" smtClean="0">
                <a:solidFill>
                  <a:srgbClr val="00A44A"/>
                </a:solidFill>
              </a:rPr>
              <a:t>Negligible slowdown for RSA</a:t>
            </a:r>
          </a:p>
          <a:p>
            <a:r>
              <a:rPr lang="en-US" sz="2800" dirty="0" smtClean="0">
                <a:solidFill>
                  <a:srgbClr val="00A44A"/>
                </a:solidFill>
              </a:rPr>
              <a:t>x2 slowdown for </a:t>
            </a:r>
            <a:r>
              <a:rPr lang="en-US" sz="2800" dirty="0" err="1" smtClean="0">
                <a:solidFill>
                  <a:srgbClr val="00A44A"/>
                </a:solidFill>
              </a:rPr>
              <a:t>ElGamal</a:t>
            </a:r>
            <a:endParaRPr lang="en-US" sz="2800" dirty="0" smtClean="0">
              <a:solidFill>
                <a:srgbClr val="00A44A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A44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022"/>
            <a:ext cx="9144000" cy="838201"/>
          </a:xfrm>
        </p:spPr>
        <p:txBody>
          <a:bodyPr/>
          <a:lstStyle/>
          <a:p>
            <a:r>
              <a:rPr lang="en-US" dirty="0" smtClean="0"/>
              <a:t>Countermeasures</a:t>
            </a:r>
            <a:endParaRPr lang="he-I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013745"/>
            <a:ext cx="2514600" cy="1673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27" y="1734241"/>
            <a:ext cx="877473" cy="1466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93" y="1740192"/>
            <a:ext cx="744420" cy="1460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/>
          <a:stretch/>
        </p:blipFill>
        <p:spPr>
          <a:xfrm rot="21409022">
            <a:off x="4992919" y="211510"/>
            <a:ext cx="3794157" cy="1543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3276600" y="2362200"/>
            <a:ext cx="2450871" cy="45720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260029" y="2467320"/>
            <a:ext cx="3445571" cy="460176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1" b="91365" l="19922" r="767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947" r="22500" b="7682"/>
          <a:stretch/>
        </p:blipFill>
        <p:spPr>
          <a:xfrm>
            <a:off x="7187741" y="1811524"/>
            <a:ext cx="1855118" cy="18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0" y="836712"/>
                <a:ext cx="9144000" cy="5059363"/>
              </a:xfrm>
            </p:spPr>
            <p:txBody>
              <a:bodyPr/>
              <a:lstStyle/>
              <a:p>
                <a:pPr marL="0" indent="0" algn="l" rtl="0">
                  <a:buNone/>
                </a:pPr>
                <a:r>
                  <a:rPr lang="en-US" sz="3000" dirty="0" smtClean="0">
                    <a:solidFill>
                      <a:schemeClr val="tx1"/>
                    </a:solidFill>
                  </a:rPr>
                  <a:t>Given </a:t>
                </a:r>
                <a:r>
                  <a:rPr lang="en-US" sz="3000" dirty="0">
                    <a:solidFill>
                      <a:schemeClr val="tx1"/>
                    </a:solidFill>
                  </a:rPr>
                  <a:t>a </a:t>
                </a:r>
                <a:r>
                  <a:rPr lang="en-US" sz="3000" dirty="0" err="1">
                    <a:solidFill>
                      <a:schemeClr val="tx1"/>
                    </a:solidFill>
                  </a:rPr>
                  <a:t>ciphertext</a:t>
                </a:r>
                <a:r>
                  <a:rPr lang="en-US" sz="3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marL="514350" indent="-514350" algn="l" rtl="0">
                  <a:buSzPct val="100000"/>
                  <a:buAutoNum type="arabicPeriod"/>
                </a:pPr>
                <a:r>
                  <a:rPr lang="en-US" sz="3000" dirty="0" smtClean="0">
                    <a:solidFill>
                      <a:schemeClr val="tx1"/>
                    </a:solidFill>
                  </a:rPr>
                  <a:t>Generate a random number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</a:rPr>
                  <a:t>  and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p>
                    </m:sSup>
                  </m:oMath>
                </a14:m>
                <a:endParaRPr lang="en-US" sz="3000" dirty="0" smtClean="0">
                  <a:solidFill>
                    <a:schemeClr val="tx1"/>
                  </a:solidFill>
                </a:endParaRPr>
              </a:p>
              <a:p>
                <a:pPr marL="514350" indent="-514350" algn="l" rtl="0">
                  <a:buSzPct val="100000"/>
                  <a:buAutoNum type="arabicPeriod"/>
                </a:pPr>
                <a:r>
                  <a:rPr lang="en-US" sz="3000" dirty="0" smtClean="0">
                    <a:solidFill>
                      <a:schemeClr val="tx1"/>
                    </a:solidFill>
                  </a:rPr>
                  <a:t>Decrypt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𝑐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</a:rPr>
                  <a:t> and obtain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endParaRPr lang="en-US" sz="3000" dirty="0" smtClean="0">
                  <a:solidFill>
                    <a:schemeClr val="tx1"/>
                  </a:solidFill>
                </a:endParaRPr>
              </a:p>
              <a:p>
                <a:pPr marL="514350" indent="-514350" algn="l" rtl="0">
                  <a:buSzPct val="100000"/>
                  <a:buAutoNum type="arabicPeriod"/>
                </a:pPr>
                <a:r>
                  <a:rPr lang="en-US" sz="3000" dirty="0" smtClean="0">
                    <a:solidFill>
                      <a:schemeClr val="tx1"/>
                    </a:solidFill>
                  </a:rPr>
                  <a:t>Output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endParaRPr lang="en-US" sz="3000" dirty="0" smtClean="0">
                  <a:solidFill>
                    <a:schemeClr val="tx1"/>
                  </a:solidFill>
                </a:endParaRPr>
              </a:p>
              <a:p>
                <a:pPr marL="514350" indent="-514350" algn="l" rtl="0">
                  <a:buSzPct val="100000"/>
                  <a:buAutoNum type="arabicPeriod"/>
                </a:pPr>
                <a:endParaRPr lang="en-US" sz="3000" dirty="0" smtClean="0">
                  <a:solidFill>
                    <a:schemeClr val="tx1"/>
                  </a:solidFill>
                </a:endParaRPr>
              </a:p>
              <a:p>
                <a:pPr marL="0" indent="0" algn="l" rtl="0">
                  <a:buNone/>
                </a:pPr>
                <a:r>
                  <a:rPr lang="en-US" sz="3000" dirty="0" smtClean="0">
                    <a:solidFill>
                      <a:schemeClr val="tx1"/>
                    </a:solidFill>
                  </a:rPr>
                  <a:t>Works since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𝑒𝑑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𝑚𝑜𝑑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</a:rPr>
                  <a:t> thus:</a:t>
                </a: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p>
                              </m:sSup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m:rPr>
                          <m:aln/>
                        </m:rP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𝑒𝑑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𝑚𝑜𝑑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3000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36712"/>
                <a:ext cx="9144000" cy="5059363"/>
              </a:xfrm>
              <a:blipFill rotWithShape="0">
                <a:blip r:embed="rId2"/>
                <a:stretch>
                  <a:fillRect l="-1533" t="-1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Effective countermeasure:</a:t>
            </a:r>
            <a:br>
              <a:rPr lang="en-US" sz="2800" dirty="0" smtClean="0"/>
            </a:br>
            <a:r>
              <a:rPr lang="en-US" sz="2800" dirty="0" err="1" smtClean="0"/>
              <a:t>ciphertext</a:t>
            </a:r>
            <a:r>
              <a:rPr lang="en-US" sz="2800" dirty="0" smtClean="0"/>
              <a:t> randomization (added in </a:t>
            </a:r>
            <a:r>
              <a:rPr lang="en-US" sz="2800" dirty="0" err="1" smtClean="0"/>
              <a:t>GnuPG</a:t>
            </a:r>
            <a:r>
              <a:rPr lang="en-US" sz="2800" dirty="0" smtClean="0"/>
              <a:t> 1.4.16)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088004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241744"/>
            <a:ext cx="9144000" cy="533400"/>
          </a:xfrm>
        </p:spPr>
        <p:txBody>
          <a:bodyPr/>
          <a:lstStyle/>
          <a:p>
            <a:r>
              <a:rPr lang="en-US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</a:t>
            </a:r>
            <a:r>
              <a:rPr lang="en-US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</a:t>
            </a:r>
            <a:r>
              <a:rPr lang="en-US" sz="2200" b="1" dirty="0" err="1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/acoustic</a:t>
            </a:r>
            <a:r>
              <a:rPr lang="en-US" sz="18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CRYPTO’14</a:t>
            </a:r>
            <a:r>
              <a:rPr lang="en-US" sz="18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CVE </a:t>
            </a:r>
            <a:r>
              <a:rPr lang="en-US" sz="20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2013-4576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4" y="1761701"/>
            <a:ext cx="2040639" cy="138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43" y="3342142"/>
            <a:ext cx="1503956" cy="156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44" y="5103466"/>
            <a:ext cx="2291528" cy="137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056" y="1761701"/>
            <a:ext cx="2089503" cy="138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ubtitle 4"/>
          <p:cNvSpPr txBox="1">
            <a:spLocks/>
          </p:cNvSpPr>
          <p:nvPr/>
        </p:nvSpPr>
        <p:spPr bwMode="auto">
          <a:xfrm>
            <a:off x="0" y="690253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200" b="1" kern="0" dirty="0" err="1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200" b="1" kern="0" dirty="0" err="1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handsoff</a:t>
            </a:r>
            <a:r>
              <a:rPr lang="en-US" sz="18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CHES’14 </a:t>
            </a:r>
            <a:r>
              <a:rPr lang="en-US" sz="18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CVE-2014-5270</a:t>
            </a:r>
            <a:endParaRPr lang="en-GB" sz="20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</a:pPr>
            <a:endParaRPr lang="en-US" sz="2200" b="1" kern="0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" name="Picture 4" descr="C:\Users\DANI\Desktop\unsep\setup-photos\resized_classroo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0"/>
          <a:stretch/>
        </p:blipFill>
        <p:spPr bwMode="auto">
          <a:xfrm>
            <a:off x="5198312" y="3346588"/>
            <a:ext cx="3456308" cy="1561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62" y="1761701"/>
            <a:ext cx="3599033" cy="138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C:\Users\DANI\Desktop\unsep\setup-photos\mobile-attac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98" y="5112991"/>
            <a:ext cx="2192966" cy="136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4" y="3346588"/>
            <a:ext cx="2875877" cy="1561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Subtitle 4"/>
          <p:cNvSpPr txBox="1">
            <a:spLocks/>
          </p:cNvSpPr>
          <p:nvPr/>
        </p:nvSpPr>
        <p:spPr bwMode="auto">
          <a:xfrm>
            <a:off x="0" y="1157835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200" b="1" kern="0" dirty="0" err="1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200" b="1" kern="0" dirty="0" err="1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radioexp</a:t>
            </a: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CHES’15</a:t>
            </a:r>
            <a:r>
              <a:rPr lang="en-US" sz="1800" b="1" kern="0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20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CVE-2014-3591</a:t>
            </a:r>
            <a:endParaRPr lang="en-GB" sz="20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</a:pPr>
            <a:endParaRPr lang="en-US" sz="2200" b="1" kern="0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7636" r="44167" b="1"/>
          <a:stretch/>
        </p:blipFill>
        <p:spPr>
          <a:xfrm>
            <a:off x="6084452" y="5112992"/>
            <a:ext cx="1764148" cy="137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738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875" y="1066000"/>
            <a:ext cx="9067800" cy="5487200"/>
          </a:xfrm>
        </p:spPr>
        <p:txBody>
          <a:bodyPr/>
          <a:lstStyle/>
          <a:p>
            <a:pPr marL="314325" indent="-314325" defTabSz="804863">
              <a:tabLst>
                <a:tab pos="228600" algn="l"/>
                <a:tab pos="7600950" algn="r"/>
              </a:tabLst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Channels for attacking PCs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714375" lvl="1" indent="-314325" defTabSz="8048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Ground potential (chassis and others)</a:t>
            </a:r>
          </a:p>
          <a:p>
            <a:pPr marL="714375" lvl="1" indent="-314325" defTabSz="8048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Power</a:t>
            </a:r>
          </a:p>
          <a:p>
            <a:pPr marL="714375" lvl="1" indent="-314325" defTabSz="8048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Electromagnetic</a:t>
            </a:r>
          </a:p>
          <a:p>
            <a:pPr marL="714375" lvl="1" indent="-314325" defTabSz="8048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Acoustic</a:t>
            </a:r>
          </a:p>
          <a:p>
            <a:pPr>
              <a:tabLst>
                <a:tab pos="228600" algn="l"/>
                <a:tab pos="7600950" algn="r"/>
              </a:tabLst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Exploited via low-bandwidth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cryptanalytic attacks</a:t>
            </a:r>
          </a:p>
          <a:p>
            <a:pPr marL="714375" lvl="1" indent="-314325" defTabSz="804863">
              <a:tabLst>
                <a:tab pos="228600" algn="l"/>
                <a:tab pos="7600950" algn="r"/>
              </a:tabLst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Adaptive attack (50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kHz bandwidth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)	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</a:rPr>
              <a:t>Genkin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Shamir Tromer ‘14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]</a:t>
            </a:r>
          </a:p>
          <a:p>
            <a:pPr marL="714375" lvl="1" indent="-314325" defTabSz="8048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Non-adaptive attacks (1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.5 MHz bandwidth)</a:t>
            </a:r>
            <a:b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de-DE" sz="1600" dirty="0" smtClean="0">
                <a:solidFill>
                  <a:schemeClr val="accent4">
                    <a:lumMod val="75000"/>
                  </a:schemeClr>
                </a:solidFill>
              </a:rPr>
              <a:t>[Genkin Pipman Tromer ‘14] [Genkin Pachmanov Pipman Tromer ‘15]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tabLst>
                <a:tab pos="228600" algn="l"/>
                <a:tab pos="7600950" algn="r"/>
              </a:tabLst>
            </a:pPr>
            <a:r>
              <a:rPr lang="en-US" sz="2400" dirty="0" smtClean="0">
                <a:solidFill>
                  <a:srgbClr val="C00000"/>
                </a:solidFill>
              </a:rPr>
              <a:t>Common cryptographic software</a:t>
            </a:r>
          </a:p>
          <a:p>
            <a:pPr marL="804863" lvl="1" indent="-347663">
              <a:tabLst>
                <a:tab pos="228600" algn="l"/>
                <a:tab pos="7600950" algn="r"/>
              </a:tabLst>
            </a:pPr>
            <a:r>
              <a:rPr lang="en-US" sz="2000" dirty="0" err="1" smtClean="0">
                <a:solidFill>
                  <a:srgbClr val="C00000"/>
                </a:solidFill>
              </a:rPr>
              <a:t>GnuPG</a:t>
            </a:r>
            <a:r>
              <a:rPr lang="en-US" sz="2000" dirty="0" smtClean="0">
                <a:solidFill>
                  <a:srgbClr val="C00000"/>
                </a:solidFill>
              </a:rPr>
              <a:t> 1.4.13-1.4.16 (</a:t>
            </a:r>
            <a:r>
              <a:rPr lang="en-US" sz="1600" dirty="0" smtClean="0">
                <a:solidFill>
                  <a:srgbClr val="C00000"/>
                </a:solidFill>
              </a:rPr>
              <a:t>CVE 2013-4576, 2014-3591, 2014-5270)</a:t>
            </a:r>
          </a:p>
          <a:p>
            <a:pPr marL="804863" lvl="1" indent="-3476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rgbClr val="C00000"/>
                </a:solidFill>
              </a:rPr>
              <a:t>RSA and </a:t>
            </a:r>
            <a:r>
              <a:rPr lang="en-US" sz="2000" dirty="0" err="1" smtClean="0">
                <a:solidFill>
                  <a:srgbClr val="C00000"/>
                </a:solidFill>
              </a:rPr>
              <a:t>ElGamal</a:t>
            </a:r>
            <a:r>
              <a:rPr lang="en-US" sz="2000" dirty="0" smtClean="0">
                <a:solidFill>
                  <a:srgbClr val="C00000"/>
                </a:solidFill>
              </a:rPr>
              <a:t>, various implementations</a:t>
            </a:r>
          </a:p>
          <a:p>
            <a:pPr marL="804863" lvl="1" indent="-347663">
              <a:tabLst>
                <a:tab pos="228600" algn="l"/>
                <a:tab pos="7600950" algn="r"/>
              </a:tabLst>
            </a:pPr>
            <a:r>
              <a:rPr lang="en-US" sz="2000" dirty="0" smtClean="0">
                <a:solidFill>
                  <a:srgbClr val="C00000"/>
                </a:solidFill>
              </a:rPr>
              <a:t>Worked with </a:t>
            </a:r>
            <a:r>
              <a:rPr lang="en-US" sz="2000" dirty="0" err="1" smtClean="0">
                <a:solidFill>
                  <a:srgbClr val="C00000"/>
                </a:solidFill>
              </a:rPr>
              <a:t>GnuPG</a:t>
            </a:r>
            <a:r>
              <a:rPr lang="en-US" sz="2000" dirty="0" smtClean="0">
                <a:solidFill>
                  <a:srgbClr val="C00000"/>
                </a:solidFill>
              </a:rPr>
              <a:t> developers 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to mitigate the attacks</a:t>
            </a:r>
            <a:endParaRPr lang="en-US" sz="2000" dirty="0">
              <a:solidFill>
                <a:srgbClr val="C00000"/>
              </a:solidFill>
            </a:endParaRPr>
          </a:p>
          <a:p>
            <a:pPr marL="404813" indent="-347663">
              <a:tabLst>
                <a:tab pos="228600" algn="l"/>
                <a:tab pos="7600950" algn="r"/>
              </a:tabLst>
            </a:pPr>
            <a:r>
              <a:rPr lang="en-US" sz="2400" dirty="0" smtClean="0">
                <a:solidFill>
                  <a:srgbClr val="00B050"/>
                </a:solidFill>
              </a:rPr>
              <a:t>Applicable to </a:t>
            </a:r>
            <a:r>
              <a:rPr lang="en-US" sz="2400" dirty="0">
                <a:solidFill>
                  <a:srgbClr val="00B050"/>
                </a:solidFill>
              </a:rPr>
              <a:t>various </a:t>
            </a:r>
            <a:r>
              <a:rPr lang="en-US" sz="2400" dirty="0" smtClean="0">
                <a:solidFill>
                  <a:srgbClr val="00B050"/>
                </a:solidFill>
              </a:rPr>
              <a:t>laptop models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sz="2800" dirty="0" smtClean="0"/>
              <a:t>Our results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319437" y="4724400"/>
            <a:ext cx="1717138" cy="661483"/>
            <a:chOff x="5955032" y="3050799"/>
            <a:chExt cx="2887980" cy="1112520"/>
          </a:xfrm>
        </p:grpSpPr>
        <p:sp>
          <p:nvSpPr>
            <p:cNvPr id="9" name="Rectangle 8"/>
            <p:cNvSpPr/>
            <p:nvPr/>
          </p:nvSpPr>
          <p:spPr bwMode="auto">
            <a:xfrm>
              <a:off x="5955032" y="3050799"/>
              <a:ext cx="2887980" cy="1112520"/>
            </a:xfrm>
            <a:prstGeom prst="rect">
              <a:avLst/>
            </a:prstGeom>
            <a:solidFill>
              <a:srgbClr val="F0F0F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64" y="3149858"/>
              <a:ext cx="2712716" cy="91440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2916132"/>
            <a:ext cx="862830" cy="86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4929"/>
          <a:stretch/>
        </p:blipFill>
        <p:spPr>
          <a:xfrm>
            <a:off x="6778316" y="6020729"/>
            <a:ext cx="2194296" cy="577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21863" y="936203"/>
            <a:ext cx="2952812" cy="1608609"/>
            <a:chOff x="5272813" y="456259"/>
            <a:chExt cx="3699799" cy="2015547"/>
          </a:xfrm>
        </p:grpSpPr>
        <p:grpSp>
          <p:nvGrpSpPr>
            <p:cNvPr id="3" name="Group 2"/>
            <p:cNvGrpSpPr/>
            <p:nvPr/>
          </p:nvGrpSpPr>
          <p:grpSpPr>
            <a:xfrm>
              <a:off x="6245754" y="679895"/>
              <a:ext cx="2726858" cy="1791911"/>
              <a:chOff x="6245754" y="679895"/>
              <a:chExt cx="2726858" cy="179191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0228" y="835562"/>
                <a:ext cx="2092384" cy="1636244"/>
              </a:xfrm>
              <a:prstGeom prst="rect">
                <a:avLst/>
              </a:prstGeom>
            </p:spPr>
          </p:pic>
          <p:pic>
            <p:nvPicPr>
              <p:cNvPr id="12" name="Picture 16" descr="microphon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00000">
                <a:off x="5760304" y="1165345"/>
                <a:ext cx="1711989" cy="741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72813" y="456259"/>
              <a:ext cx="1005846" cy="1882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1824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2130425"/>
            <a:ext cx="7620000" cy="1470025"/>
          </a:xfrm>
        </p:spPr>
        <p:txBody>
          <a:bodyPr/>
          <a:lstStyle/>
          <a:p>
            <a:r>
              <a:rPr lang="en-US" dirty="0" smtClean="0"/>
              <a:t>Chassis-potential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46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static.trustedreviews.com/94/c68d2e/76a8/6094-IMG0114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34904"/>
            <a:ext cx="1932278" cy="16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Ground-potential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7162822" cy="1569660"/>
          </a:xfrm>
        </p:spPr>
        <p:txBody>
          <a:bodyPr wrap="square">
            <a:spAutoFit/>
          </a:bodyPr>
          <a:lstStyle/>
          <a:p>
            <a:pPr marL="400050">
              <a:spcAft>
                <a:spcPts val="1200"/>
              </a:spcAft>
            </a:pPr>
            <a:r>
              <a:rPr lang="en-US" sz="2400" b="1" dirty="0" smtClean="0">
                <a:solidFill>
                  <a:srgbClr val="00A44A"/>
                </a:solidFill>
              </a:rPr>
              <a:t>Attenuating EMI emanations</a:t>
            </a:r>
            <a:r>
              <a:rPr lang="en-US" sz="2400" dirty="0" smtClean="0">
                <a:solidFill>
                  <a:srgbClr val="00A44A"/>
                </a:solidFill>
              </a:rPr>
              <a:t/>
            </a:r>
            <a:br>
              <a:rPr lang="en-US" sz="2400" dirty="0" smtClean="0">
                <a:solidFill>
                  <a:srgbClr val="00A44A"/>
                </a:solidFill>
              </a:rPr>
            </a:br>
            <a:r>
              <a:rPr lang="en-US" sz="2400" dirty="0" smtClean="0">
                <a:solidFill>
                  <a:srgbClr val="00A44A"/>
                </a:solidFill>
              </a:rPr>
              <a:t>“Unwanted currents or electromagnetic fields? Dump them to the circuit ground!”</a:t>
            </a:r>
            <a:br>
              <a:rPr lang="en-US" sz="2400" dirty="0" smtClean="0">
                <a:solidFill>
                  <a:srgbClr val="00A44A"/>
                </a:solidFill>
              </a:rPr>
            </a:br>
            <a:r>
              <a:rPr lang="en-US" sz="2400" dirty="0" smtClean="0">
                <a:solidFill>
                  <a:srgbClr val="00A44A"/>
                </a:solidFill>
              </a:rPr>
              <a:t>(</a:t>
            </a:r>
            <a:r>
              <a:rPr lang="en-US" sz="2000" dirty="0" smtClean="0">
                <a:solidFill>
                  <a:srgbClr val="00A44A"/>
                </a:solidFill>
              </a:rPr>
              <a:t>Bypass capacitors, RF shields, …)</a:t>
            </a:r>
            <a:endParaRPr lang="en-US" sz="2400" dirty="0">
              <a:solidFill>
                <a:srgbClr val="00A44A"/>
              </a:solidFill>
            </a:endParaRPr>
          </a:p>
        </p:txBody>
      </p:sp>
      <p:pic>
        <p:nvPicPr>
          <p:cNvPr id="14" name="Picture 2" descr="http://digitaloscilloscopedeals.com/wp-content/uploads/2012/05/MSO4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8" b="97809" l="4943" r="99212">
                        <a14:foregroundMark x1="98782" y1="18428" x2="98782" y2="18428"/>
                        <a14:backgroundMark x1="65688" y1="95232" x2="65688" y2="95232"/>
                        <a14:backgroundMark x1="17407" y1="95747" x2="17407" y2="95747"/>
                        <a14:backgroundMark x1="88754" y1="95619" x2="88754" y2="95619"/>
                        <a14:backgroundMark x1="86748" y1="95876" x2="86748" y2="95876"/>
                        <a14:backgroundMark x1="22708" y1="96263" x2="22708" y2="96263"/>
                        <a14:backgroundMark x1="99427" y1="26031" x2="99427" y2="26031"/>
                        <a14:backgroundMark x1="99069" y1="9021" x2="99069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64501"/>
            <a:ext cx="1756141" cy="9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22" y="1524000"/>
            <a:ext cx="811450" cy="8114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391422" y="1295400"/>
            <a:ext cx="1601264" cy="1812751"/>
            <a:chOff x="7706810" y="1854221"/>
            <a:chExt cx="1285876" cy="14557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lum brigh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810" y="1854221"/>
              <a:ext cx="1285876" cy="145570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549351"/>
              <a:ext cx="457200" cy="593672"/>
            </a:xfrm>
            <a:prstGeom prst="rect">
              <a:avLst/>
            </a:prstGeom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2362200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tabLst>
                <a:tab pos="3028950" algn="l"/>
              </a:tabLst>
            </a:pPr>
            <a:r>
              <a:rPr lang="en-US" sz="2400" kern="0" dirty="0" smtClean="0">
                <a:solidFill>
                  <a:srgbClr val="C00000"/>
                </a:solidFill>
              </a:rPr>
              <a:t>Device is grounded, but its “ground” potential fluctuates relative to the mains earth ground.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33400" y="3200400"/>
            <a:ext cx="6096000" cy="179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400" kern="0" dirty="0" smtClean="0">
                <a:solidFill>
                  <a:srgbClr val="00B050"/>
                </a:solidFill>
              </a:rPr>
              <a:t>	</a:t>
            </a:r>
            <a:r>
              <a:rPr lang="en-US" sz="2400" kern="0" dirty="0" smtClean="0">
                <a:solidFill>
                  <a:schemeClr val="accent4"/>
                </a:solidFill>
              </a:rPr>
              <a:t>Computation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>
                <a:solidFill>
                  <a:schemeClr val="tx1"/>
                </a:solidFill>
              </a:rPr>
              <a:t>affects	</a:t>
            </a:r>
            <a:r>
              <a:rPr lang="en-US" sz="2400" kern="0" dirty="0" smtClean="0">
                <a:solidFill>
                  <a:schemeClr val="accent3"/>
                </a:solidFill>
              </a:rPr>
              <a:t>currents and EM fields</a:t>
            </a:r>
            <a:endParaRPr lang="en-US" sz="2400" i="1" kern="0" dirty="0" smtClean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>
                <a:solidFill>
                  <a:schemeClr val="tx1"/>
                </a:solidFill>
                <a:latin typeface="Arial" charset="0"/>
              </a:rPr>
              <a:t>dumped to</a:t>
            </a:r>
            <a:r>
              <a:rPr lang="en-US" sz="2000" i="1" kern="0" dirty="0">
                <a:solidFill>
                  <a:srgbClr val="A42700"/>
                </a:solidFill>
                <a:latin typeface="Arial" charset="0"/>
              </a:rPr>
              <a:t>	</a:t>
            </a:r>
            <a:r>
              <a:rPr lang="en-US" sz="2400" kern="0" dirty="0" smtClean="0">
                <a:solidFill>
                  <a:srgbClr val="00A44A"/>
                </a:solidFill>
              </a:rPr>
              <a:t>device ground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943100" algn="l"/>
              </a:tabLst>
            </a:pPr>
            <a:r>
              <a:rPr lang="en-US" sz="2000" i="1" kern="0" dirty="0" smtClean="0"/>
              <a:t>connected to	</a:t>
            </a:r>
            <a:r>
              <a:rPr lang="en-US" sz="2400" kern="0" dirty="0" smtClean="0">
                <a:solidFill>
                  <a:schemeClr val="bg1">
                    <a:lumMod val="50000"/>
                  </a:schemeClr>
                </a:solidFill>
              </a:rPr>
              <a:t>conductive chassis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 flipH="1" flipV="1">
            <a:off x="4318000" y="6002866"/>
            <a:ext cx="2247133" cy="3306"/>
          </a:xfrm>
          <a:prstGeom prst="line">
            <a:avLst/>
          </a:prstGeom>
          <a:solidFill>
            <a:srgbClr val="FFFFFF"/>
          </a:solidFill>
          <a:ln w="666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55" y="5803640"/>
            <a:ext cx="514670" cy="398754"/>
          </a:xfrm>
          <a:prstGeom prst="rect">
            <a:avLst/>
          </a:prstGeom>
          <a:effectLst>
            <a:glow rad="139700">
              <a:schemeClr val="accent3">
                <a:satMod val="175000"/>
              </a:schemeClr>
            </a:glo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8781" r="13329" b="15485"/>
          <a:stretch/>
        </p:blipFill>
        <p:spPr>
          <a:xfrm>
            <a:off x="7214538" y="6294729"/>
            <a:ext cx="609601" cy="533400"/>
          </a:xfrm>
          <a:prstGeom prst="flowChartConnector">
            <a:avLst/>
          </a:prstGeom>
          <a:noFill/>
          <a:effectLst>
            <a:glow>
              <a:schemeClr val="accent1">
                <a:lumMod val="50000"/>
                <a:alpha val="67000"/>
              </a:schemeClr>
            </a:glow>
          </a:effectLst>
        </p:spPr>
      </p:pic>
      <p:grpSp>
        <p:nvGrpSpPr>
          <p:cNvPr id="6" name="Group 5"/>
          <p:cNvGrpSpPr/>
          <p:nvPr/>
        </p:nvGrpSpPr>
        <p:grpSpPr>
          <a:xfrm>
            <a:off x="3116672" y="6381750"/>
            <a:ext cx="4441715" cy="87265"/>
            <a:chOff x="3116672" y="6381750"/>
            <a:chExt cx="4441715" cy="87265"/>
          </a:xfrm>
        </p:grpSpPr>
        <p:grpSp>
          <p:nvGrpSpPr>
            <p:cNvPr id="39" name="Group 38"/>
            <p:cNvGrpSpPr/>
            <p:nvPr/>
          </p:nvGrpSpPr>
          <p:grpSpPr>
            <a:xfrm>
              <a:off x="3116672" y="6392815"/>
              <a:ext cx="4441715" cy="76200"/>
              <a:chOff x="3116672" y="6392815"/>
              <a:chExt cx="4441715" cy="76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032254" y="6392815"/>
                <a:ext cx="3526133" cy="76200"/>
                <a:chOff x="4032254" y="6381750"/>
                <a:chExt cx="3526133" cy="76200"/>
              </a:xfrm>
            </p:grpSpPr>
            <p:sp>
              <p:nvSpPr>
                <p:cNvPr id="43" name="Rectangle 42"/>
                <p:cNvSpPr/>
                <p:nvPr/>
              </p:nvSpPr>
              <p:spPr bwMode="auto">
                <a:xfrm flipV="1">
                  <a:off x="4032254" y="6381750"/>
                  <a:ext cx="381000" cy="76200"/>
                </a:xfrm>
                <a:prstGeom prst="rect">
                  <a:avLst/>
                </a:prstGeom>
                <a:pattFill prst="wdUpDiag">
                  <a:fgClr>
                    <a:srgbClr val="B7E91D"/>
                  </a:fgClr>
                  <a:bgClr>
                    <a:srgbClr val="32DA26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A427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 flipV="1">
                  <a:off x="4495800" y="6381750"/>
                  <a:ext cx="381000" cy="76200"/>
                </a:xfrm>
                <a:prstGeom prst="rect">
                  <a:avLst/>
                </a:prstGeom>
                <a:pattFill prst="wdUpDiag">
                  <a:fgClr>
                    <a:srgbClr val="B7E91D"/>
                  </a:fgClr>
                  <a:bgClr>
                    <a:srgbClr val="32DA26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A427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 bwMode="auto">
                <a:xfrm flipV="1">
                  <a:off x="6282968" y="6381750"/>
                  <a:ext cx="381000" cy="76200"/>
                </a:xfrm>
                <a:prstGeom prst="rect">
                  <a:avLst/>
                </a:prstGeom>
                <a:pattFill prst="wdUpDiag">
                  <a:fgClr>
                    <a:srgbClr val="B7E91D"/>
                  </a:fgClr>
                  <a:bgClr>
                    <a:srgbClr val="32DA26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A427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 bwMode="auto">
                <a:xfrm flipV="1">
                  <a:off x="6735688" y="6381750"/>
                  <a:ext cx="381000" cy="76200"/>
                </a:xfrm>
                <a:prstGeom prst="rect">
                  <a:avLst/>
                </a:prstGeom>
                <a:pattFill prst="wdUpDiag">
                  <a:fgClr>
                    <a:srgbClr val="B7E91D"/>
                  </a:fgClr>
                  <a:bgClr>
                    <a:srgbClr val="32DA26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A427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 bwMode="auto">
                <a:xfrm flipV="1">
                  <a:off x="7177387" y="6381750"/>
                  <a:ext cx="381000" cy="76200"/>
                </a:xfrm>
                <a:prstGeom prst="rect">
                  <a:avLst/>
                </a:prstGeom>
                <a:pattFill prst="wdUpDiag">
                  <a:fgClr>
                    <a:srgbClr val="B7E91D"/>
                  </a:fgClr>
                  <a:bgClr>
                    <a:srgbClr val="32DA26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A42700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41" name="Rectangle 40"/>
              <p:cNvSpPr/>
              <p:nvPr/>
            </p:nvSpPr>
            <p:spPr bwMode="auto">
              <a:xfrm flipV="1">
                <a:off x="3574463" y="6392815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 flipV="1">
                <a:off x="3116672" y="6392815"/>
                <a:ext cx="381000" cy="76200"/>
              </a:xfrm>
              <a:prstGeom prst="rect">
                <a:avLst/>
              </a:prstGeom>
              <a:pattFill prst="wdUpDiag">
                <a:fgClr>
                  <a:srgbClr val="B7E91D"/>
                </a:fgClr>
                <a:bgClr>
                  <a:srgbClr val="32DA26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A427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 bwMode="auto">
            <a:xfrm flipV="1">
              <a:off x="5837051" y="6392815"/>
              <a:ext cx="381000" cy="76200"/>
            </a:xfrm>
            <a:prstGeom prst="rect">
              <a:avLst/>
            </a:prstGeom>
            <a:pattFill prst="wdUpDiag">
              <a:fgClr>
                <a:srgbClr val="B7E91D"/>
              </a:fgClr>
              <a:bgClr>
                <a:srgbClr val="32DA26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 flipV="1">
              <a:off x="5395170" y="6392815"/>
              <a:ext cx="381000" cy="76200"/>
            </a:xfrm>
            <a:prstGeom prst="rect">
              <a:avLst/>
            </a:prstGeom>
            <a:pattFill prst="wdUpDiag">
              <a:fgClr>
                <a:srgbClr val="B7E91D"/>
              </a:fgClr>
              <a:bgClr>
                <a:srgbClr val="32DA26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 flipV="1">
              <a:off x="4951991" y="6381750"/>
              <a:ext cx="381000" cy="76200"/>
            </a:xfrm>
            <a:prstGeom prst="rect">
              <a:avLst/>
            </a:prstGeom>
            <a:pattFill prst="wdUpDiag">
              <a:fgClr>
                <a:srgbClr val="B7E91D"/>
              </a:fgClr>
              <a:bgClr>
                <a:srgbClr val="32DA26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28819" r="41746" b="24959"/>
          <a:stretch/>
        </p:blipFill>
        <p:spPr>
          <a:xfrm>
            <a:off x="2577517" y="5977890"/>
            <a:ext cx="914400" cy="990600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28819" r="41746" b="24959"/>
          <a:stretch/>
        </p:blipFill>
        <p:spPr>
          <a:xfrm>
            <a:off x="2576926" y="6002866"/>
            <a:ext cx="914400" cy="990600"/>
          </a:xfrm>
          <a:prstGeom prst="rect">
            <a:avLst/>
          </a:prstGeom>
          <a:noFill/>
          <a:ln>
            <a:noFill/>
          </a:ln>
          <a:effectLst>
            <a:glow rad="38100">
              <a:schemeClr val="accent1"/>
            </a:glow>
          </a:effectLst>
        </p:spPr>
      </p:pic>
      <p:sp>
        <p:nvSpPr>
          <p:cNvPr id="30" name="TextBox 29"/>
          <p:cNvSpPr txBox="1"/>
          <p:nvPr/>
        </p:nvSpPr>
        <p:spPr>
          <a:xfrm>
            <a:off x="-290920" y="5384633"/>
            <a:ext cx="2582333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Key =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101011…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1676400" y="5658471"/>
            <a:ext cx="899160" cy="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8781" r="13329" b="15485"/>
          <a:stretch/>
        </p:blipFill>
        <p:spPr>
          <a:xfrm>
            <a:off x="7220005" y="6294729"/>
            <a:ext cx="609601" cy="533400"/>
          </a:xfrm>
          <a:prstGeom prst="flowChartConnector">
            <a:avLst/>
          </a:prstGeom>
          <a:noFill/>
          <a:effectLst>
            <a:glow>
              <a:schemeClr val="accent1">
                <a:lumMod val="50000"/>
                <a:alpha val="6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75283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29 -0.05995 L -0.04618 -0.06666 C -0.03021 -0.06967 -0.00834 -0.05162 -0.00643 -0.03426 L -0.00226 0.00463 " pathEditMode="relative" rAng="10320000" ptsTypes="AAAA">
                                      <p:cBhvr>
                                        <p:cTn id="60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28959 -0.0020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C 0.01372 -3.7037E-6 -0.00694 -0.06018 0.00747 -0.07338 C 0.0217 -0.0868 0.08594 -0.0662 0.08594 -0.07939 C 0.08594 -0.08912 0.08316 -0.04884 0.08316 -0.05856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10001" r="11562" b="12499"/>
          <a:stretch/>
        </p:blipFill>
        <p:spPr>
          <a:xfrm rot="5400000">
            <a:off x="6602046" y="4628979"/>
            <a:ext cx="1752600" cy="1393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100" dirty="0" smtClean="0"/>
              <a:t>Connecting to the chassis</a:t>
            </a:r>
            <a:endParaRPr lang="he-IL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 r="52400" b="47321"/>
          <a:stretch/>
        </p:blipFill>
        <p:spPr>
          <a:xfrm>
            <a:off x="6477000" y="2102231"/>
            <a:ext cx="1828800" cy="1613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66747"/>
            <a:ext cx="3251200" cy="24384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 bwMode="auto">
          <a:xfrm>
            <a:off x="5828348" y="2502685"/>
            <a:ext cx="2838070" cy="2365619"/>
          </a:xfrm>
          <a:custGeom>
            <a:avLst/>
            <a:gdLst>
              <a:gd name="connsiteX0" fmla="*/ 2426910 w 2838070"/>
              <a:gd name="connsiteY0" fmla="*/ 33236 h 2365619"/>
              <a:gd name="connsiteX1" fmla="*/ 2698579 w 2838070"/>
              <a:gd name="connsiteY1" fmla="*/ 26610 h 2365619"/>
              <a:gd name="connsiteX2" fmla="*/ 2665449 w 2838070"/>
              <a:gd name="connsiteY2" fmla="*/ 324784 h 2365619"/>
              <a:gd name="connsiteX3" fmla="*/ 2678701 w 2838070"/>
              <a:gd name="connsiteY3" fmla="*/ 1424714 h 2365619"/>
              <a:gd name="connsiteX4" fmla="*/ 458962 w 2838070"/>
              <a:gd name="connsiteY4" fmla="*/ 1663253 h 2365619"/>
              <a:gd name="connsiteX5" fmla="*/ 34892 w 2838070"/>
              <a:gd name="connsiteY5" fmla="*/ 1981305 h 2365619"/>
              <a:gd name="connsiteX6" fmla="*/ 1015553 w 2838070"/>
              <a:gd name="connsiteY6" fmla="*/ 2365619 h 2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8070" h="2365619">
                <a:moveTo>
                  <a:pt x="2426910" y="33236"/>
                </a:moveTo>
                <a:cubicBezTo>
                  <a:pt x="2542866" y="5627"/>
                  <a:pt x="2658823" y="-21981"/>
                  <a:pt x="2698579" y="26610"/>
                </a:cubicBezTo>
                <a:cubicBezTo>
                  <a:pt x="2738335" y="75201"/>
                  <a:pt x="2668762" y="91767"/>
                  <a:pt x="2665449" y="324784"/>
                </a:cubicBezTo>
                <a:cubicBezTo>
                  <a:pt x="2662136" y="557801"/>
                  <a:pt x="3046449" y="1201636"/>
                  <a:pt x="2678701" y="1424714"/>
                </a:cubicBezTo>
                <a:cubicBezTo>
                  <a:pt x="2310953" y="1647792"/>
                  <a:pt x="899597" y="1570488"/>
                  <a:pt x="458962" y="1663253"/>
                </a:cubicBezTo>
                <a:cubicBezTo>
                  <a:pt x="18327" y="1756018"/>
                  <a:pt x="-57873" y="1864244"/>
                  <a:pt x="34892" y="1981305"/>
                </a:cubicBezTo>
                <a:cubicBezTo>
                  <a:pt x="127657" y="2098366"/>
                  <a:pt x="571605" y="2231992"/>
                  <a:pt x="1015553" y="2365619"/>
                </a:cubicBezTo>
              </a:path>
            </a:pathLst>
          </a:custGeom>
          <a:noFill/>
          <a:ln w="825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49" y="5092148"/>
            <a:ext cx="1765852" cy="1765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3" b="100000" l="0" r="98182">
                        <a14:foregroundMark x1="37364" y1="67709" x2="37364" y2="67709"/>
                        <a14:foregroundMark x1="39455" y1="22905" x2="39455" y2="22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94" y="4359965"/>
            <a:ext cx="3071354" cy="249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2" y="3377632"/>
            <a:ext cx="2743200" cy="236251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 bwMode="auto">
          <a:xfrm flipH="1" flipV="1">
            <a:off x="3124200" y="4876800"/>
            <a:ext cx="1447800" cy="439530"/>
          </a:xfrm>
          <a:prstGeom prst="line">
            <a:avLst/>
          </a:prstGeom>
          <a:solidFill>
            <a:srgbClr val="FFFFFF"/>
          </a:solidFill>
          <a:ln w="444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-1169939" y="1695061"/>
            <a:ext cx="5102522" cy="1042222"/>
            <a:chOff x="3203278" y="1003242"/>
            <a:chExt cx="5102522" cy="1042222"/>
          </a:xfrm>
        </p:grpSpPr>
        <p:sp>
          <p:nvSpPr>
            <p:cNvPr id="15" name="Rectangular Callout 14"/>
            <p:cNvSpPr/>
            <p:nvPr/>
          </p:nvSpPr>
          <p:spPr bwMode="auto">
            <a:xfrm>
              <a:off x="3203278" y="1003242"/>
              <a:ext cx="5102522" cy="1042222"/>
            </a:xfrm>
            <a:prstGeom prst="wedgeRectCallout">
              <a:avLst>
                <a:gd name="adj1" fmla="val -89849"/>
                <a:gd name="adj2" fmla="val 114377"/>
              </a:avLst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78039" y="1060450"/>
              <a:ext cx="4953000" cy="93345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34000"/>
          <a:stretch/>
        </p:blipFill>
        <p:spPr>
          <a:xfrm>
            <a:off x="5435600" y="1676400"/>
            <a:ext cx="269061" cy="144139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 bwMode="auto">
          <a:xfrm>
            <a:off x="5559287" y="2496059"/>
            <a:ext cx="1119809" cy="1056785"/>
          </a:xfrm>
          <a:custGeom>
            <a:avLst/>
            <a:gdLst>
              <a:gd name="connsiteX0" fmla="*/ 0 w 1119809"/>
              <a:gd name="connsiteY0" fmla="*/ 485680 h 1056785"/>
              <a:gd name="connsiteX1" fmla="*/ 225287 w 1119809"/>
              <a:gd name="connsiteY1" fmla="*/ 1048898 h 1056785"/>
              <a:gd name="connsiteX2" fmla="*/ 463826 w 1119809"/>
              <a:gd name="connsiteY2" fmla="*/ 114619 h 1056785"/>
              <a:gd name="connsiteX3" fmla="*/ 1119809 w 1119809"/>
              <a:gd name="connsiteY3" fmla="*/ 48358 h 105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809" h="1056785">
                <a:moveTo>
                  <a:pt x="0" y="485680"/>
                </a:moveTo>
                <a:cubicBezTo>
                  <a:pt x="73991" y="798211"/>
                  <a:pt x="147983" y="1110742"/>
                  <a:pt x="225287" y="1048898"/>
                </a:cubicBezTo>
                <a:cubicBezTo>
                  <a:pt x="302591" y="987054"/>
                  <a:pt x="314739" y="281376"/>
                  <a:pt x="463826" y="114619"/>
                </a:cubicBezTo>
                <a:cubicBezTo>
                  <a:pt x="612913" y="-52138"/>
                  <a:pt x="866361" y="-1890"/>
                  <a:pt x="1119809" y="48358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817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0278 L 0.47396 -0.103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4|0.3|0.4|0.3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GrayGrad">
  <a:themeElements>
    <a:clrScheme name="Custom 2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RSA2006ConferenceTemplate1">
      <a:majorFont>
        <a:latin typeface="Arial"/>
        <a:ea typeface=""/>
        <a:cs typeface="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rgbClr val="A427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A427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SA2006ConferenceTemplate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6666FF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00008A"/>
        </a:accent6>
        <a:hlink>
          <a:srgbClr val="808080"/>
        </a:hlink>
        <a:folHlink>
          <a:srgbClr val="1C1C1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rayGrad" id="{AD62E526-F25A-4DD7-AE27-FA5584232D16}" vid="{05D20DB2-257B-40E1-8C11-230A2CBDF6B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61234</TotalTime>
  <Words>1482</Words>
  <Application>Microsoft Office PowerPoint</Application>
  <PresentationFormat>On-screen Show (4:3)</PresentationFormat>
  <Paragraphs>607</Paragraphs>
  <Slides>54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Courier New</vt:lpstr>
      <vt:lpstr>Ebrima</vt:lpstr>
      <vt:lpstr>cmr12</vt:lpstr>
      <vt:lpstr>Cambria Math</vt:lpstr>
      <vt:lpstr>Arial</vt:lpstr>
      <vt:lpstr>Arial Black</vt:lpstr>
      <vt:lpstr>Times New Roman</vt:lpstr>
      <vt:lpstr>Arial Unicode MS</vt:lpstr>
      <vt:lpstr>Lucida Console</vt:lpstr>
      <vt:lpstr>GrayGrad</vt:lpstr>
      <vt:lpstr>Information Security – Theory vs. Reality   0368-4474, Winter 2015-2016  Lecture 6: Physical Side Channel Attacks on PCs</vt:lpstr>
      <vt:lpstr>Side channel attacks</vt:lpstr>
      <vt:lpstr>Traditional side channel attacks methodology</vt:lpstr>
      <vt:lpstr>Traditional side channel attacks methodology</vt:lpstr>
      <vt:lpstr>Traditional side channel attacks methodology</vt:lpstr>
      <vt:lpstr>Our results</vt:lpstr>
      <vt:lpstr>Chassis-potential channel</vt:lpstr>
      <vt:lpstr>Ground-potential analysis</vt:lpstr>
      <vt:lpstr>Connecting to the chassis</vt:lpstr>
      <vt:lpstr>Demo:  distinguishing instructions</vt:lpstr>
      <vt:lpstr>Distinguishing various CPU operations</vt:lpstr>
      <vt:lpstr>Low-bandwidth leakage of RSA</vt:lpstr>
      <vt:lpstr>Definitions (RSA)</vt:lpstr>
      <vt:lpstr>GnuPG RSA key distinguishability</vt:lpstr>
      <vt:lpstr>Key extraction</vt:lpstr>
      <vt:lpstr>GnuPG modular exponentiation</vt:lpstr>
      <vt:lpstr>GnuPG modular exponentiation</vt:lpstr>
      <vt:lpstr>Non-adaptive key extraction  (similar to [Yen, Lien, Moon and Ha 05])</vt:lpstr>
      <vt:lpstr>A chosen ciphertext attack</vt:lpstr>
      <vt:lpstr>A chosen ciphertext attack</vt:lpstr>
      <vt:lpstr>A chosen ciphertext attack</vt:lpstr>
      <vt:lpstr>A chosen ciphertext attack</vt:lpstr>
      <vt:lpstr>Empirical results: ground-potential attacks</vt:lpstr>
      <vt:lpstr>Demo:  RSA key extraction from chassis potential</vt:lpstr>
      <vt:lpstr>Reading the secret key (non-adaptive attack)</vt:lpstr>
      <vt:lpstr>Reading the secret key (non-adaptive attack)</vt:lpstr>
      <vt:lpstr>RSA and ElGamal key extraction in a few seconds using human touch  (non-adaptive attack) </vt:lpstr>
      <vt:lpstr>Ground-potential analysis</vt:lpstr>
      <vt:lpstr>Ground-potential analysis</vt:lpstr>
      <vt:lpstr>RSA and ElGamal key extraction in a few seconds using the far end of 10 meter network cable</vt:lpstr>
      <vt:lpstr>Empirical results: electromagnetic attacks</vt:lpstr>
      <vt:lpstr>Electromagnetic key extraction</vt:lpstr>
      <vt:lpstr>Portable Instrument for Trace Acquisition</vt:lpstr>
      <vt:lpstr>Key extraction via commodity radio receiver</vt:lpstr>
      <vt:lpstr>Acoustic cryptanalysis</vt:lpstr>
      <vt:lpstr>Acoustic emanations from PCs</vt:lpstr>
      <vt:lpstr>Experimental setup (example)</vt:lpstr>
      <vt:lpstr>Adaptive key extraction</vt:lpstr>
      <vt:lpstr>An adaptive chosen-ciphertext attack</vt:lpstr>
      <vt:lpstr>An adaptive chosen-ciphertext attack</vt:lpstr>
      <vt:lpstr>GnuPG RSA decryption - m_q=c^(d_q )  mod q</vt:lpstr>
      <vt:lpstr>Extracting q_i (simplified)</vt:lpstr>
      <vt:lpstr>Extracting q_i</vt:lpstr>
      <vt:lpstr>Extracting q_i (problem)</vt:lpstr>
      <vt:lpstr>Empirical results: acoustic attacks</vt:lpstr>
      <vt:lpstr>Distinguishing a key bit by a spectral signature</vt:lpstr>
      <vt:lpstr>Demo:  key extraction</vt:lpstr>
      <vt:lpstr>Acoustic: results</vt:lpstr>
      <vt:lpstr>Acoustic: results</vt:lpstr>
      <vt:lpstr>Acoustic: results</vt:lpstr>
      <vt:lpstr>Countermeasures</vt:lpstr>
      <vt:lpstr>Countermeasures</vt:lpstr>
      <vt:lpstr>Effective countermeasure: ciphertext randomization (added in GnuPG 1.4.16)</vt:lpstr>
      <vt:lpstr>PowerPoint Presentation</vt:lpstr>
    </vt:vector>
  </TitlesOfParts>
  <Company>MIT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DynaomoREA</dc:title>
  <dc:creator>Eran Tromer</dc:creator>
  <cp:lastModifiedBy>Eran</cp:lastModifiedBy>
  <cp:revision>2089</cp:revision>
  <cp:lastPrinted>2012-02-15T21:25:47Z</cp:lastPrinted>
  <dcterms:created xsi:type="dcterms:W3CDTF">2006-01-14T22:20:18Z</dcterms:created>
  <dcterms:modified xsi:type="dcterms:W3CDTF">2015-12-06T15:51:12Z</dcterms:modified>
</cp:coreProperties>
</file>