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4174" r:id="rId2"/>
    <p:sldMasterId id="2147484189" r:id="rId3"/>
    <p:sldMasterId id="2147484200" r:id="rId4"/>
  </p:sldMasterIdLst>
  <p:notesMasterIdLst>
    <p:notesMasterId r:id="rId46"/>
  </p:notesMasterIdLst>
  <p:handoutMasterIdLst>
    <p:handoutMasterId r:id="rId47"/>
  </p:handoutMasterIdLst>
  <p:sldIdLst>
    <p:sldId id="372" r:id="rId5"/>
    <p:sldId id="260" r:id="rId6"/>
    <p:sldId id="374" r:id="rId7"/>
    <p:sldId id="373" r:id="rId8"/>
    <p:sldId id="375" r:id="rId9"/>
    <p:sldId id="379" r:id="rId10"/>
    <p:sldId id="262" r:id="rId11"/>
    <p:sldId id="33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335" r:id="rId28"/>
    <p:sldId id="291" r:id="rId29"/>
    <p:sldId id="292" r:id="rId30"/>
    <p:sldId id="378" r:id="rId31"/>
    <p:sldId id="293" r:id="rId32"/>
    <p:sldId id="294" r:id="rId33"/>
    <p:sldId id="336" r:id="rId34"/>
    <p:sldId id="337" r:id="rId35"/>
    <p:sldId id="338" r:id="rId36"/>
    <p:sldId id="376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an" initials="ET" lastIdx="1" clrIdx="0">
    <p:extLst>
      <p:ext uri="{19B8F6BF-5375-455C-9EA6-DF929625EA0E}">
        <p15:presenceInfo xmlns:p15="http://schemas.microsoft.com/office/powerpoint/2012/main" userId="Er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FFFFCC"/>
    <a:srgbClr val="CC3300"/>
    <a:srgbClr val="FF0066"/>
    <a:srgbClr val="967720"/>
    <a:srgbClr val="9900CC"/>
    <a:srgbClr val="FFFF00"/>
    <a:srgbClr val="0033CC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8" autoAdjust="0"/>
    <p:restoredTop sz="88475" autoAdjust="0"/>
  </p:normalViewPr>
  <p:slideViewPr>
    <p:cSldViewPr>
      <p:cViewPr varScale="1">
        <p:scale>
          <a:sx n="166" d="100"/>
          <a:sy n="166" d="100"/>
        </p:scale>
        <p:origin x="1494" y="12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-2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11C0A08-D9C2-4A36-A848-3CD29EA8732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43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55688" y="4410075"/>
            <a:ext cx="5029200" cy="4097338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910215-9EA9-4BC3-9F1E-6DE7EF84ED0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562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01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603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88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68375" indent="-492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29C883-C5AB-42CB-BEEF-C698B880924D}" type="slidenum">
              <a:rPr lang="he-IL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88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966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898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612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646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629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296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664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141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18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10215-9EA9-4BC3-9F1E-6DE7EF84ED0C}" type="slidenum">
              <a:rPr lang="he-IL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226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775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343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441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822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739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796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39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344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399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769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06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579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584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004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5230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031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30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182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703263" y="533400"/>
            <a:ext cx="5400675" cy="4049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612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37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703263" y="533400"/>
            <a:ext cx="5400675" cy="4049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621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35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1F620D2-A7EC-4462-9F84-3B7CDC5DFC3B}" type="slidenum">
              <a:rPr lang="he-IL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white">
          <a:xfrm rot="10800000">
            <a:off x="0" y="0"/>
            <a:ext cx="914400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44753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3939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955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724C8C-9FE8-4C46-BCC5-B07B189E3E7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Rectangle 1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777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457200"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914400"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1371600"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1828800"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5080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2D75BA-798B-434C-96E6-B72FBCF506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158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noFill/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276884-DE6F-450E-8EC1-373B37430A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016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0662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125538"/>
            <a:ext cx="4032250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B6F8F9-EEC5-4748-B2A7-0AA6208B7C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626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2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4358A-F5E9-4180-A150-9BD75C209B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875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264438-E1EA-4578-B2AB-171153B808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95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7CB3D8-4340-41AA-A30E-33BFBEF272E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20688"/>
            <a:ext cx="9144000" cy="8640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30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6EE771-D73D-4270-9947-C5FD8041A1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956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217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5E2FB0-63FE-4423-8CD3-F1E7D747B8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7491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1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fld id="{2DE965A6-5336-4233-906E-F176B95264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505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47"/>
            <a:ext cx="91440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4030662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1125538"/>
            <a:ext cx="4032250" cy="2551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3829050"/>
            <a:ext cx="403225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1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fld id="{595250D7-1EEE-4E83-B110-77D99BBAEB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7098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4030662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125538"/>
            <a:ext cx="4032250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1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fld id="{0A795812-F91D-42E2-874D-6735585D73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3365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-5" y="6629400"/>
            <a:ext cx="440267" cy="2286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96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-5" y="6629400"/>
            <a:ext cx="440267" cy="2286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9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1676400"/>
            <a:ext cx="9144000" cy="5181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6837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4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0" y="6553200"/>
            <a:ext cx="440267" cy="3048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7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55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4364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5871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225928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34957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19762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261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4C26A36A-9E45-47A4-AAA7-77219438304A}" type="slidenum">
              <a:rPr lang="he-IL" altLang="en-US" sz="14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5037627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AB9AA8C-5E57-4098-A319-C03AAAB59DF1}" type="slidenum">
              <a:rPr lang="he-IL" altLang="en-US" sz="14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0562519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65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06110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966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0171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322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39476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37481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399679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91438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3469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57242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305300" cy="243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81504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810000"/>
            <a:ext cx="8763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7737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85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678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73007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63867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15410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2DF7D36-788D-4F81-A6E6-4D79D088DA70}" type="slidenum">
              <a:rPr lang="he-IL" altLang="en-US" sz="12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2054" name="Picture 6" descr="mit-redgrey-display3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599238"/>
            <a:ext cx="4683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sai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7521" r="23166" b="21240"/>
          <a:stretch>
            <a:fillRect/>
          </a:stretch>
        </p:blipFill>
        <p:spPr bwMode="auto">
          <a:xfrm>
            <a:off x="8196263" y="6570663"/>
            <a:ext cx="409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sai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t="78760" r="11137" b="-1239"/>
          <a:stretch>
            <a:fillRect/>
          </a:stretch>
        </p:blipFill>
        <p:spPr bwMode="auto">
          <a:xfrm>
            <a:off x="7092950" y="6581775"/>
            <a:ext cx="11287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77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1531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49263" eaLnBrk="1" hangingPunct="1">
              <a:buClr>
                <a:srgbClr val="000000"/>
              </a:buClr>
              <a:buSzPct val="100000"/>
            </a:pP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49263" eaLnBrk="1" hangingPunct="1">
              <a:buClr>
                <a:srgbClr val="000000"/>
              </a:buClr>
              <a:buSzPct val="100000"/>
            </a:pPr>
            <a:endParaRPr lang="en-GB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49263" eaLnBrk="1" hangingPunct="1">
              <a:buClr>
                <a:srgbClr val="000000"/>
              </a:buClr>
              <a:buSzPct val="100000"/>
            </a:pPr>
            <a:fld id="{3922C3D8-F5BD-4637-B809-839A130AB66E}" type="slidenum">
              <a:rPr lang="en-GB" altLang="en-US" smtClean="0"/>
              <a:pPr defTabSz="449263" eaLnBrk="1" hangingPunct="1">
                <a:buClr>
                  <a:srgbClr val="000000"/>
                </a:buClr>
                <a:buSzPct val="100000"/>
              </a:pPr>
              <a:t>‹#›</a:t>
            </a:fld>
            <a:endParaRPr lang="en-GB" altLang="en-US" smtClean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Lucida Sans Unicode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68313" y="1052513"/>
            <a:ext cx="8207375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Lucida Sans Unicode"/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white">
          <a:xfrm rot="10800000">
            <a:off x="-7144" y="774701"/>
            <a:ext cx="9144000" cy="3413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2D5DA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4" r:id="rId9"/>
    <p:sldLayoutId id="2147484186" r:id="rId10"/>
    <p:sldLayoutId id="2147484187" r:id="rId11"/>
    <p:sldLayoutId id="2147484188" r:id="rId12"/>
    <p:sldLayoutId id="2147484199" r:id="rId13"/>
  </p:sldLayoutIdLst>
  <p:txStyles>
    <p:titleStyle>
      <a:lvl1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4572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9144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13716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18288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28613" indent="-328613" algn="l" defTabSz="449263" rtl="0" fontAlgn="base">
        <a:lnSpc>
          <a:spcPct val="54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28663" indent="-271463" algn="l" defTabSz="449263" rtl="0" fontAlgn="base">
        <a:lnSpc>
          <a:spcPct val="5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54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54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54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51683" name="Rectangle 67"/>
          <p:cNvSpPr>
            <a:spLocks noChangeArrowheads="1"/>
          </p:cNvSpPr>
          <p:nvPr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1671" name="Text Box 55"/>
          <p:cNvSpPr txBox="1">
            <a:spLocks noChangeArrowheads="1"/>
          </p:cNvSpPr>
          <p:nvPr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99DAC5-EEB5-4372-8AA8-DAA2EC021FBD}" type="slidenum">
              <a:rPr lang="ar-SA" sz="12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200">
              <a:solidFill>
                <a:srgbClr val="4D4D4D"/>
              </a:solidFill>
            </a:endParaRPr>
          </a:p>
        </p:txBody>
      </p:sp>
      <p:sp>
        <p:nvSpPr>
          <p:cNvPr id="751684" name="Rectangle 68"/>
          <p:cNvSpPr>
            <a:spLocks noChangeArrowheads="1"/>
          </p:cNvSpPr>
          <p:nvPr/>
        </p:nvSpPr>
        <p:spPr bwMode="white">
          <a:xfrm rot="10800000">
            <a:off x="-22" y="759115"/>
            <a:ext cx="9144022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wrap="square"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-22" y="20053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12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8917F4B7-9DBD-4D7D-8C18-280CC64CF2E1}" type="slidenum">
              <a:rPr lang="he-IL" altLang="en-US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rgbClr val="4D4D4D"/>
              </a:solidFill>
            </a:endParaRPr>
          </a:p>
        </p:txBody>
      </p:sp>
      <p:sp>
        <p:nvSpPr>
          <p:cNvPr id="13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pic>
        <p:nvPicPr>
          <p:cNvPr id="14" name="Picture 8" descr="logo_tau.gif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5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17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FDD5F28-A4F4-45DC-BB77-1A70F5C3855C}" type="slidenum">
              <a:rPr lang="he-IL" altLang="en-US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rgbClr val="4D4D4D"/>
              </a:solidFill>
            </a:endParaRPr>
          </a:p>
        </p:txBody>
      </p:sp>
      <p:sp>
        <p:nvSpPr>
          <p:cNvPr id="1030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  <p:pic>
        <p:nvPicPr>
          <p:cNvPr id="1031" name="Picture 8" descr="logo_tau.gif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5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90682"/>
            <a:ext cx="8610600" cy="3181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en-US" sz="3600" dirty="0" smtClean="0"/>
              <a:t>Information Security – Theory vs. Reality</a:t>
            </a:r>
            <a:br>
              <a:rPr lang="en-US" altLang="en-US" sz="36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 0368-4474, Winter 2015-2016</a:t>
            </a:r>
            <a:br>
              <a:rPr lang="en-US" altLang="en-US" sz="28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b="1" dirty="0" smtClean="0"/>
              <a:t>Lecture 7: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Fault attacks,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Hardware security (1/2)</a:t>
            </a:r>
            <a:endParaRPr lang="he-IL" altLang="en-US" sz="36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87566"/>
            <a:ext cx="9144000" cy="1744196"/>
          </a:xfrm>
        </p:spPr>
        <p:txBody>
          <a:bodyPr lIns="90000" tIns="46800" rIns="90000" bIns="46800">
            <a:spAutoFit/>
          </a:bodyPr>
          <a:lstStyle/>
          <a:p>
            <a:pPr lvl="0" defTabSz="457200" eaLnBrk="1" hangingPunct="1">
              <a:tabLst>
                <a:tab pos="0" algn="l"/>
                <a:tab pos="2225675" algn="ctr"/>
                <a:tab pos="6170613" algn="ctr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dirty="0" smtClean="0">
                <a:latin typeface="cmr12" pitchFamily="34" charset="0"/>
              </a:rPr>
              <a:t>Lecturer:</a:t>
            </a:r>
            <a:br>
              <a:rPr lang="en-GB" altLang="en-US" sz="2400" dirty="0" smtClean="0">
                <a:latin typeface="cmr12" pitchFamily="34" charset="0"/>
              </a:rPr>
            </a:br>
            <a:r>
              <a:rPr lang="en-GB" altLang="en-US" sz="2800" dirty="0" smtClean="0">
                <a:latin typeface="cmr12" pitchFamily="34" charset="0"/>
              </a:rPr>
              <a:t>Eran </a:t>
            </a:r>
            <a:r>
              <a:rPr lang="en-GB" altLang="en-US" sz="2800" dirty="0" smtClean="0">
                <a:latin typeface="cmr12" pitchFamily="34" charset="0"/>
              </a:rPr>
              <a:t>Tromer</a:t>
            </a:r>
          </a:p>
          <a:p>
            <a:pPr defTabSz="457200" eaLnBrk="1" hangingPunct="1">
              <a:tabLst>
                <a:tab pos="0" algn="l"/>
                <a:tab pos="2225675" algn="ctr"/>
                <a:tab pos="6170613" algn="ctr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z="2800" dirty="0" smtClean="0">
              <a:latin typeface="cmr12" pitchFamily="34" charset="0"/>
            </a:endParaRPr>
          </a:p>
          <a:p>
            <a:pPr defTabSz="457200" eaLnBrk="1" hangingPunct="1">
              <a:tabLst>
                <a:tab pos="0" algn="l"/>
                <a:tab pos="2225675" algn="ctr"/>
                <a:tab pos="6170613" algn="ctr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z="1800" b="1" dirty="0" smtClean="0">
              <a:latin typeface="cmr12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4925" y="6586538"/>
            <a:ext cx="9109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Myriad Web" charset="0"/>
            </a:endParaRPr>
          </a:p>
        </p:txBody>
      </p:sp>
      <p:pic>
        <p:nvPicPr>
          <p:cNvPr id="24582" name="Picture 8" descr="logo_tau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85750"/>
            <a:ext cx="25717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931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 smtClean="0"/>
              <a:t>Physical security</a:t>
            </a:r>
            <a:endParaRPr lang="en-GB" alt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Protection of systems and devices against physical attacks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protecting secrets from being stolen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preventing unauthorised access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protecting intellectual property from piracy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preventing fraud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Examples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locks and sensors to prevent physical access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smartcards to hold valuable data and secret keys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electronic keys, access cards and hardware dongles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electronic meters, SIM cards, </a:t>
            </a:r>
            <a:r>
              <a:rPr lang="en-GB" altLang="en-US" dirty="0" err="1"/>
              <a:t>PayTV</a:t>
            </a:r>
            <a:r>
              <a:rPr lang="en-GB" altLang="en-US" dirty="0"/>
              <a:t> smartcards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crypto-processors and crypto-modules for encryption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mobile phones, game consoles and many other </a:t>
            </a:r>
            <a:r>
              <a:rPr lang="en-GB" altLang="en-US" dirty="0" smtClean="0"/>
              <a:t>devices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product identification for printer ink, perfume etc.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659A0C-0EB9-4C74-BC8D-A5E014CC76BA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4508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Why do we need hardware security?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Theft of service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attacks on service providers (satellite TV, electronic meters, access cards, software protection dongles)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/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Access to information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information recovery and extraction 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gaining trade secrets (IP piracy)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/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ID theft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Cloning and overbuilding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copying for making profit without investment in development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low-cost mass production by subcontractors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Denial of service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dishonest competition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electronic warfare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B605B7B-81F9-4C5E-926F-50A3D2CDE17F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1398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Who need secure chips?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58763" indent="-258763">
              <a:lnSpc>
                <a:spcPct val="90000"/>
              </a:lnSpc>
              <a:spcBef>
                <a:spcPts val="750"/>
              </a:spcBef>
              <a:tabLst>
                <a:tab pos="376238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6763" algn="l"/>
                <a:tab pos="7564438" algn="l"/>
                <a:tab pos="8013700" algn="l"/>
                <a:tab pos="8462963" algn="l"/>
                <a:tab pos="8912225" algn="l"/>
              </a:tabLst>
            </a:pPr>
            <a:r>
              <a:rPr lang="en-GB" altLang="en-US" dirty="0"/>
              <a:t>There is growing demand for secure chips</a:t>
            </a:r>
          </a:p>
          <a:p>
            <a:pPr marL="685800" lvl="1" indent="-228600">
              <a:lnSpc>
                <a:spcPct val="90000"/>
              </a:lnSpc>
              <a:spcBef>
                <a:spcPts val="750"/>
              </a:spcBef>
              <a:tabLst>
                <a:tab pos="376238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6763" algn="l"/>
                <a:tab pos="7564438" algn="l"/>
                <a:tab pos="8013700" algn="l"/>
                <a:tab pos="8462963" algn="l"/>
                <a:tab pos="8912225" algn="l"/>
              </a:tabLst>
            </a:pPr>
            <a:r>
              <a:rPr lang="en-GB" altLang="en-US" dirty="0"/>
              <a:t>car industry, service providers, manufacturers of various devices</a:t>
            </a:r>
          </a:p>
          <a:p>
            <a:pPr marL="685800" lvl="1" indent="-228600">
              <a:lnSpc>
                <a:spcPct val="90000"/>
              </a:lnSpc>
              <a:spcBef>
                <a:spcPts val="750"/>
              </a:spcBef>
              <a:tabLst>
                <a:tab pos="376238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6763" algn="l"/>
                <a:tab pos="7564438" algn="l"/>
                <a:tab pos="8013700" algn="l"/>
                <a:tab pos="8462963" algn="l"/>
                <a:tab pos="8912225" algn="l"/>
              </a:tabLst>
            </a:pPr>
            <a:r>
              <a:rPr lang="en-GB" altLang="en-US" dirty="0"/>
              <a:t>banking industry and military applications</a:t>
            </a:r>
          </a:p>
          <a:p>
            <a:pPr marL="258763" indent="-258763">
              <a:lnSpc>
                <a:spcPct val="90000"/>
              </a:lnSpc>
              <a:spcBef>
                <a:spcPts val="750"/>
              </a:spcBef>
              <a:tabLst>
                <a:tab pos="376238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6763" algn="l"/>
                <a:tab pos="7564438" algn="l"/>
                <a:tab pos="8013700" algn="l"/>
                <a:tab pos="8462963" algn="l"/>
                <a:tab pos="8912225" algn="l"/>
              </a:tabLst>
            </a:pPr>
            <a:r>
              <a:rPr lang="en-GB" altLang="en-US" dirty="0"/>
              <a:t>Technical progress pushed secure semiconductor chips towards ubiquity</a:t>
            </a:r>
          </a:p>
          <a:p>
            <a:pPr marL="685800" lvl="1" indent="-228600">
              <a:lnSpc>
                <a:spcPct val="90000"/>
              </a:lnSpc>
              <a:spcBef>
                <a:spcPts val="625"/>
              </a:spcBef>
              <a:tabLst>
                <a:tab pos="376238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6763" algn="l"/>
                <a:tab pos="7564438" algn="l"/>
                <a:tab pos="8013700" algn="l"/>
                <a:tab pos="8462963" algn="l"/>
                <a:tab pos="8912225" algn="l"/>
              </a:tabLst>
            </a:pPr>
            <a:r>
              <a:rPr lang="en-GB" altLang="en-US" dirty="0"/>
              <a:t>consumer electronics (authentication, copy protection)</a:t>
            </a:r>
            <a:r>
              <a:rPr lang="ar-SA" altLang="en-US" dirty="0">
                <a:cs typeface="Arial" panose="020B0604020202020204" pitchFamily="34" charset="0"/>
              </a:rPr>
              <a:t>‏</a:t>
            </a:r>
            <a:endParaRPr lang="en-GB" altLang="en-US" dirty="0"/>
          </a:p>
          <a:p>
            <a:pPr marL="685800" lvl="1" indent="-228600">
              <a:lnSpc>
                <a:spcPct val="90000"/>
              </a:lnSpc>
              <a:spcBef>
                <a:spcPts val="625"/>
              </a:spcBef>
              <a:tabLst>
                <a:tab pos="376238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6763" algn="l"/>
                <a:tab pos="7564438" algn="l"/>
                <a:tab pos="8013700" algn="l"/>
                <a:tab pos="8462963" algn="l"/>
                <a:tab pos="8912225" algn="l"/>
              </a:tabLst>
            </a:pPr>
            <a:r>
              <a:rPr lang="en-GB" altLang="en-US" dirty="0"/>
              <a:t>aftermarket control (spare parts, accessories)</a:t>
            </a:r>
            <a:r>
              <a:rPr lang="ar-SA" altLang="en-US" dirty="0">
                <a:cs typeface="Arial" panose="020B0604020202020204" pitchFamily="34" charset="0"/>
              </a:rPr>
              <a:t>‏</a:t>
            </a:r>
            <a:endParaRPr lang="en-GB" altLang="en-US" dirty="0"/>
          </a:p>
          <a:p>
            <a:pPr marL="685800" lvl="1" indent="-228600">
              <a:lnSpc>
                <a:spcPct val="90000"/>
              </a:lnSpc>
              <a:spcBef>
                <a:spcPts val="625"/>
              </a:spcBef>
              <a:tabLst>
                <a:tab pos="376238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6763" algn="l"/>
                <a:tab pos="7564438" algn="l"/>
                <a:tab pos="8013700" algn="l"/>
                <a:tab pos="8462963" algn="l"/>
                <a:tab pos="8912225" algn="l"/>
              </a:tabLst>
            </a:pPr>
            <a:r>
              <a:rPr lang="en-GB" altLang="en-US" dirty="0"/>
              <a:t>access control (RF tags, cards, tokens and protection dongles)</a:t>
            </a:r>
            <a:r>
              <a:rPr lang="ar-SA" altLang="en-US" dirty="0">
                <a:cs typeface="Arial" panose="020B0604020202020204" pitchFamily="34" charset="0"/>
              </a:rPr>
              <a:t>‏</a:t>
            </a:r>
            <a:endParaRPr lang="en-GB" altLang="en-US" dirty="0"/>
          </a:p>
          <a:p>
            <a:pPr marL="685800" lvl="1" indent="-228600">
              <a:lnSpc>
                <a:spcPct val="90000"/>
              </a:lnSpc>
              <a:spcBef>
                <a:spcPts val="625"/>
              </a:spcBef>
              <a:tabLst>
                <a:tab pos="376238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6763" algn="l"/>
                <a:tab pos="7564438" algn="l"/>
                <a:tab pos="8013700" algn="l"/>
                <a:tab pos="8462963" algn="l"/>
                <a:tab pos="8912225" algn="l"/>
              </a:tabLst>
            </a:pPr>
            <a:r>
              <a:rPr lang="en-GB" altLang="en-US" dirty="0"/>
              <a:t>service control (mobile phones, satellite TV, license dongles)</a:t>
            </a:r>
            <a:r>
              <a:rPr lang="ar-SA" altLang="en-US" dirty="0">
                <a:cs typeface="Arial" panose="020B0604020202020204" pitchFamily="34" charset="0"/>
              </a:rPr>
              <a:t>‏</a:t>
            </a:r>
            <a:endParaRPr lang="en-GB" altLang="en-US" dirty="0"/>
          </a:p>
          <a:p>
            <a:pPr marL="685800" lvl="1" indent="-228600">
              <a:lnSpc>
                <a:spcPct val="90000"/>
              </a:lnSpc>
              <a:spcBef>
                <a:spcPts val="625"/>
              </a:spcBef>
              <a:tabLst>
                <a:tab pos="376238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6763" algn="l"/>
                <a:tab pos="7564438" algn="l"/>
                <a:tab pos="8013700" algn="l"/>
                <a:tab pos="8462963" algn="l"/>
                <a:tab pos="8912225" algn="l"/>
              </a:tabLst>
            </a:pPr>
            <a:r>
              <a:rPr lang="en-GB" altLang="en-US" dirty="0"/>
              <a:t>intellectual property (IP) protection (software, algorithms, design)</a:t>
            </a:r>
            <a:r>
              <a:rPr lang="ar-SA" altLang="en-US" dirty="0">
                <a:cs typeface="Arial" panose="020B0604020202020204" pitchFamily="34" charset="0"/>
              </a:rPr>
              <a:t>‏</a:t>
            </a:r>
            <a:endParaRPr lang="en-GB" altLang="en-US" dirty="0"/>
          </a:p>
          <a:p>
            <a:pPr marL="258763" indent="-258763">
              <a:lnSpc>
                <a:spcPct val="90000"/>
              </a:lnSpc>
              <a:spcBef>
                <a:spcPts val="750"/>
              </a:spcBef>
              <a:tabLst>
                <a:tab pos="376238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6763" algn="l"/>
                <a:tab pos="7564438" algn="l"/>
                <a:tab pos="8013700" algn="l"/>
                <a:tab pos="8462963" algn="l"/>
                <a:tab pos="8912225" algn="l"/>
              </a:tabLst>
            </a:pPr>
            <a:r>
              <a:rPr lang="en-GB" altLang="en-US" dirty="0"/>
              <a:t>Challenges</a:t>
            </a:r>
          </a:p>
          <a:p>
            <a:pPr marL="685800" lvl="1" indent="-228600">
              <a:lnSpc>
                <a:spcPct val="90000"/>
              </a:lnSpc>
              <a:spcBef>
                <a:spcPts val="625"/>
              </a:spcBef>
              <a:tabLst>
                <a:tab pos="376238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6763" algn="l"/>
                <a:tab pos="7564438" algn="l"/>
                <a:tab pos="8013700" algn="l"/>
                <a:tab pos="8462963" algn="l"/>
                <a:tab pos="8912225" algn="l"/>
              </a:tabLst>
            </a:pPr>
            <a:r>
              <a:rPr lang="en-GB" altLang="en-US" dirty="0"/>
              <a:t>How to design secure system? (hardware security engineering)</a:t>
            </a:r>
            <a:r>
              <a:rPr lang="ar-SA" altLang="en-US" dirty="0">
                <a:cs typeface="Arial" panose="020B0604020202020204" pitchFamily="34" charset="0"/>
              </a:rPr>
              <a:t>‏</a:t>
            </a:r>
            <a:endParaRPr lang="en-GB" altLang="en-US" dirty="0"/>
          </a:p>
          <a:p>
            <a:pPr marL="685800" lvl="1" indent="-228600">
              <a:lnSpc>
                <a:spcPct val="90000"/>
              </a:lnSpc>
              <a:spcBef>
                <a:spcPts val="625"/>
              </a:spcBef>
              <a:tabLst>
                <a:tab pos="376238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6763" algn="l"/>
                <a:tab pos="7564438" algn="l"/>
                <a:tab pos="8013700" algn="l"/>
                <a:tab pos="8462963" algn="l"/>
                <a:tab pos="8912225" algn="l"/>
              </a:tabLst>
            </a:pPr>
            <a:r>
              <a:rPr lang="en-GB" altLang="en-US" dirty="0"/>
              <a:t>How to evaluate protection? (estimate cost of breaking)</a:t>
            </a:r>
            <a:r>
              <a:rPr lang="ar-SA" altLang="en-US" dirty="0">
                <a:cs typeface="Arial" panose="020B0604020202020204" pitchFamily="34" charset="0"/>
              </a:rPr>
              <a:t>‏</a:t>
            </a:r>
            <a:endParaRPr lang="en-GB" altLang="en-US" dirty="0"/>
          </a:p>
          <a:p>
            <a:pPr marL="685800" lvl="1" indent="-228600">
              <a:lnSpc>
                <a:spcPct val="90000"/>
              </a:lnSpc>
              <a:spcBef>
                <a:spcPts val="625"/>
              </a:spcBef>
              <a:tabLst>
                <a:tab pos="376238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6763" algn="l"/>
                <a:tab pos="7564438" algn="l"/>
                <a:tab pos="8013700" algn="l"/>
                <a:tab pos="8462963" algn="l"/>
                <a:tab pos="8912225" algn="l"/>
              </a:tabLst>
            </a:pPr>
            <a:r>
              <a:rPr lang="en-GB" altLang="en-US" dirty="0"/>
              <a:t>How to find the best solution? (minimum time and money)</a:t>
            </a:r>
            <a:r>
              <a:rPr lang="ar-SA" altLang="en-US" dirty="0">
                <a:cs typeface="Arial" panose="020B0604020202020204" pitchFamily="34" charset="0"/>
              </a:rPr>
              <a:t>‏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CDF7423-980F-4AB8-850A-8ED391C4DF37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8526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479044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How to design a secure system?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What is the reason to attack your system?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attack scenarios and motivations: theft, access, cloning or DoS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Who is likely to attacks your system?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classes of attackers: outsiders, insiders or funded organisations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What tools would they use for the attacks?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attack categories: side-channel, fault, probing, reverse engineering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attack methods: non-invasive, invasive, semi-invasive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How to protect against these attacks?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estimate the threat: understand motivation, cost and probability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develop adequate protection by locating weak points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perform security evaluation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choose secure components for your system (blocks and chips)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3AE1B-CE49-411B-BFEB-254DC7E51A6F}" type="slidenum">
              <a:rPr lang="en-GB" altLang="en-US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2335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Choosing secure components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388" indent="-306388">
              <a:lnSpc>
                <a:spcPct val="100000"/>
              </a:lnSpc>
              <a:spcBef>
                <a:spcPts val="750"/>
              </a:spcBef>
              <a:tabLst>
                <a:tab pos="423863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4388" algn="l"/>
                <a:tab pos="7612063" algn="l"/>
                <a:tab pos="8061325" algn="l"/>
                <a:tab pos="8510588" algn="l"/>
                <a:tab pos="8959850" algn="l"/>
              </a:tabLst>
            </a:pPr>
            <a:r>
              <a:rPr lang="en-GB" altLang="en-US"/>
              <a:t>What has changed in the past?</a:t>
            </a:r>
          </a:p>
          <a:p>
            <a:pPr marL="706438" lvl="1" indent="-249238">
              <a:lnSpc>
                <a:spcPct val="87000"/>
              </a:lnSpc>
              <a:spcBef>
                <a:spcPts val="600"/>
              </a:spcBef>
              <a:tabLst>
                <a:tab pos="423863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4388" algn="l"/>
                <a:tab pos="7612063" algn="l"/>
                <a:tab pos="8061325" algn="l"/>
                <a:tab pos="8510588" algn="l"/>
                <a:tab pos="8959850" algn="l"/>
              </a:tabLst>
            </a:pPr>
            <a:r>
              <a:rPr lang="en-GB" altLang="en-US"/>
              <a:t>too many designs and devices on the market</a:t>
            </a:r>
          </a:p>
          <a:p>
            <a:pPr marL="706438" lvl="1" indent="-249238">
              <a:lnSpc>
                <a:spcPct val="100000"/>
              </a:lnSpc>
              <a:spcBef>
                <a:spcPts val="625"/>
              </a:spcBef>
              <a:tabLst>
                <a:tab pos="423863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4388" algn="l"/>
                <a:tab pos="7612063" algn="l"/>
                <a:tab pos="8061325" algn="l"/>
                <a:tab pos="8510588" algn="l"/>
                <a:tab pos="8959850" algn="l"/>
              </a:tabLst>
            </a:pPr>
            <a:r>
              <a:rPr lang="en-GB" altLang="en-US"/>
              <a:t>vast majority of devices are claimed to be secure</a:t>
            </a:r>
          </a:p>
          <a:p>
            <a:pPr marL="706438" lvl="1" indent="-249238">
              <a:lnSpc>
                <a:spcPct val="100000"/>
              </a:lnSpc>
              <a:spcBef>
                <a:spcPts val="625"/>
              </a:spcBef>
              <a:tabLst>
                <a:tab pos="423863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4388" algn="l"/>
                <a:tab pos="7612063" algn="l"/>
                <a:tab pos="8061325" algn="l"/>
                <a:tab pos="8510588" algn="l"/>
                <a:tab pos="8959850" algn="l"/>
              </a:tabLst>
            </a:pPr>
            <a:r>
              <a:rPr lang="en-GB" altLang="en-US"/>
              <a:t>security started to be used for marketing purposes</a:t>
            </a:r>
          </a:p>
          <a:p>
            <a:pPr marL="706438" lvl="1" indent="-249238">
              <a:lnSpc>
                <a:spcPct val="100000"/>
              </a:lnSpc>
              <a:spcBef>
                <a:spcPts val="625"/>
              </a:spcBef>
              <a:tabLst>
                <a:tab pos="423863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4388" algn="l"/>
                <a:tab pos="7612063" algn="l"/>
                <a:tab pos="8061325" algn="l"/>
                <a:tab pos="8510588" algn="l"/>
                <a:tab pos="8959850" algn="l"/>
              </a:tabLst>
            </a:pPr>
            <a:r>
              <a:rPr lang="en-GB" altLang="en-US"/>
              <a:t>virtually impossible to test everything</a:t>
            </a:r>
          </a:p>
          <a:p>
            <a:pPr marL="306388" indent="-306388">
              <a:lnSpc>
                <a:spcPct val="100000"/>
              </a:lnSpc>
              <a:spcBef>
                <a:spcPts val="750"/>
              </a:spcBef>
              <a:tabLst>
                <a:tab pos="423863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4388" algn="l"/>
                <a:tab pos="7612063" algn="l"/>
                <a:tab pos="8061325" algn="l"/>
                <a:tab pos="8510588" algn="l"/>
                <a:tab pos="8959850" algn="l"/>
              </a:tabLst>
            </a:pPr>
            <a:r>
              <a:rPr lang="en-GB" altLang="en-US"/>
              <a:t>What are the problems?</a:t>
            </a:r>
          </a:p>
          <a:p>
            <a:pPr marL="706438" lvl="1" indent="-249238">
              <a:lnSpc>
                <a:spcPct val="100000"/>
              </a:lnSpc>
              <a:spcBef>
                <a:spcPts val="625"/>
              </a:spcBef>
              <a:tabLst>
                <a:tab pos="423863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4388" algn="l"/>
                <a:tab pos="7612063" algn="l"/>
                <a:tab pos="8061325" algn="l"/>
                <a:tab pos="8510588" algn="l"/>
                <a:tab pos="8959850" algn="l"/>
              </a:tabLst>
            </a:pPr>
            <a:r>
              <a:rPr lang="en-GB" altLang="en-US"/>
              <a:t>certification does not provide guarantee against attacks</a:t>
            </a:r>
          </a:p>
          <a:p>
            <a:pPr marL="706438" lvl="1" indent="-249238">
              <a:lnSpc>
                <a:spcPct val="100000"/>
              </a:lnSpc>
              <a:spcBef>
                <a:spcPts val="625"/>
              </a:spcBef>
              <a:tabLst>
                <a:tab pos="423863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4388" algn="l"/>
                <a:tab pos="7612063" algn="l"/>
                <a:tab pos="8061325" algn="l"/>
                <a:tab pos="8510588" algn="l"/>
                <a:tab pos="8959850" algn="l"/>
              </a:tabLst>
            </a:pPr>
            <a:r>
              <a:rPr lang="en-GB" altLang="en-US"/>
              <a:t>manufacturers do not carry any obligations or legal responsibility</a:t>
            </a:r>
          </a:p>
          <a:p>
            <a:pPr marL="706438" lvl="1" indent="-249238">
              <a:lnSpc>
                <a:spcPct val="100000"/>
              </a:lnSpc>
              <a:spcBef>
                <a:spcPts val="625"/>
              </a:spcBef>
              <a:tabLst>
                <a:tab pos="423863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4388" algn="l"/>
                <a:tab pos="7612063" algn="l"/>
                <a:tab pos="8061325" algn="l"/>
                <a:tab pos="8510588" algn="l"/>
                <a:tab pos="8959850" algn="l"/>
              </a:tabLst>
            </a:pPr>
            <a:r>
              <a:rPr lang="en-GB" altLang="en-US"/>
              <a:t>no such thing as security benchmark</a:t>
            </a:r>
          </a:p>
          <a:p>
            <a:pPr marL="706438" lvl="1" indent="-249238">
              <a:lnSpc>
                <a:spcPct val="100000"/>
              </a:lnSpc>
              <a:spcBef>
                <a:spcPts val="625"/>
              </a:spcBef>
              <a:tabLst>
                <a:tab pos="423863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4388" algn="l"/>
                <a:tab pos="7612063" algn="l"/>
                <a:tab pos="8061325" algn="l"/>
                <a:tab pos="8510588" algn="l"/>
                <a:tab pos="8959850" algn="l"/>
              </a:tabLst>
            </a:pPr>
            <a:r>
              <a:rPr lang="en-GB" altLang="en-US"/>
              <a:t>no ways of comparing devices from different manufacturers</a:t>
            </a:r>
          </a:p>
          <a:p>
            <a:pPr marL="706438" lvl="1" indent="-249238">
              <a:lnSpc>
                <a:spcPct val="100000"/>
              </a:lnSpc>
              <a:spcBef>
                <a:spcPts val="625"/>
              </a:spcBef>
              <a:tabLst>
                <a:tab pos="423863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4388" algn="l"/>
                <a:tab pos="7612063" algn="l"/>
                <a:tab pos="8061325" algn="l"/>
                <a:tab pos="8510588" algn="l"/>
                <a:tab pos="8959850" algn="l"/>
              </a:tabLst>
            </a:pPr>
            <a:r>
              <a:rPr lang="en-GB" altLang="en-US"/>
              <a:t>no chip manufacturer will tell you the truth about security</a:t>
            </a:r>
          </a:p>
          <a:p>
            <a:pPr marL="306388" indent="-306388">
              <a:lnSpc>
                <a:spcPct val="100000"/>
              </a:lnSpc>
              <a:spcBef>
                <a:spcPts val="750"/>
              </a:spcBef>
              <a:tabLst>
                <a:tab pos="423863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4388" algn="l"/>
                <a:tab pos="7612063" algn="l"/>
                <a:tab pos="8061325" algn="l"/>
                <a:tab pos="8510588" algn="l"/>
                <a:tab pos="8959850" algn="l"/>
              </a:tabLst>
            </a:pPr>
            <a:r>
              <a:rPr lang="en-GB" altLang="en-US"/>
              <a:t>Need for security educated system engineers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0C6664C-265C-46AC-AB0B-C61A6FBD642A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8526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39530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Attack categories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Side-channel attacks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techniques that allows the attacker to monitor the analog characteristics of supply and interface connections and any electromagnetic radiation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Software attacks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use the normal communication interface and exploit security vulnerabilities found in the protocols, cryptographic algorithms, or their implementation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Fault generation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use abnormal environmental conditions to generate malfunctions in the system that provide additional access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Microprobing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can be used to access the chip surface directly, so we can observe, manipulate, and interfere with the device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Reverse engineering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used to understand the inner structure of the device and learn or emulate its functionality; requires the use of the same technology available to semiconductor manufacturers and gives similar capabilities to the attacker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7A10864-82C2-4DAD-B645-053CAA7F755E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5040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Attack methods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Non-invasive attacks (low-cost)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/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observe or manipulate with the device without physical harm to it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require only moderately sophisticated equipment and knowledge to implement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Invasive attacks (expensive)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/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almost unlimited capabilities to extract information from chips and understand their functionality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normally require expensive equipment, knowledgeable attackers and time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Semi-invasive attacks (affordable)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/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semiconductor chip is depackaged but the internal structure of it remains intact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fill the gap between non-invasive and invasive types, being both inexpensive and easily repeatable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FB598B-06F6-4871-8098-4486CDA69D98}" type="slidenum">
              <a:rPr lang="en-GB" altLang="en-US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3327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Tamper protection levels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Level ZERO (no special protection)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/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microcontroller or FPGA with external ROM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no special security features are used. All parts have free access and can be easily investigated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very low cost, attack time: minutes to hours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ACE207C-8A9A-4214-997A-4B77917939CE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940425" y="1052513"/>
            <a:ext cx="2736850" cy="307975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400" smtClean="0">
                <a:latin typeface="Arial" panose="020B0604020202020204" pitchFamily="34" charset="0"/>
              </a:rPr>
              <a:t>D.G.Abraham et al. (IBM), 1991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4176713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0000" contrast="2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62300"/>
            <a:ext cx="4432300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0000" contras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334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Tamper protection levels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Level LOW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microcontrollers with proprietary access algorithm, remarked ICs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some security features are used but they can be relatively easy defeated with minimum tools required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low cost, attack time: hours to days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C3734FB-0261-4732-A867-A104024BE102}" type="slidenum">
              <a:rPr lang="en-GB" altLang="en-US"/>
              <a:pPr/>
              <a:t>18</a:t>
            </a:fld>
            <a:endParaRPr lang="en-GB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3213100"/>
            <a:ext cx="24844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4614863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0000" contras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254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Tamper protection levels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Level MODL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microcontrollers with security protection, low-cost hardware dongles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protection against many low-cost attacks; relatively inexpensive tools are required for attack, but some knowledge is necessary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moderate cost, attack time: days to weeks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9993939-8BE7-4B05-A4E2-25F74BD9833B}" type="slidenum">
              <a:rPr lang="en-GB" altLang="en-US"/>
              <a:pPr/>
              <a:t>19</a:t>
            </a:fld>
            <a:endParaRPr lang="en-GB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3751263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0000" contras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3744912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0000" contras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244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 smtClean="0"/>
              <a:t>Fault attacks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Tamper protection levels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Level MOD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smartcards, high-security microcontrollers, ASICs, CPLDs, hardware dongles, i-Buttons, secure memory chips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special tools and equipment are required for successful attack as well as some special skills and knowledge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high cost, attack time: weeks to months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76B605-7BBC-4C3B-924F-44C17E51DD18}" type="slidenum">
              <a:rPr lang="en-GB" altLang="en-US"/>
              <a:pPr/>
              <a:t>20</a:t>
            </a:fld>
            <a:endParaRPr lang="en-GB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73463"/>
            <a:ext cx="3024188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0000" contras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3455987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0000" contrast="2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573463"/>
            <a:ext cx="1836738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0000" contrast="2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825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Tamper protection levels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Level MODH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secure i-Buttons, secure FPGAs, high-end smartcards, ASICs, custom secure ICs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special attention is paid to design of the security protection; equipment is available but is expensive to buy and operate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very high cost, attack time: months to years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77F5D42-A178-4F5D-A79C-DDC06A1933F5}" type="slidenum">
              <a:rPr lang="en-GB" altLang="en-US"/>
              <a:pPr/>
              <a:t>21</a:t>
            </a:fld>
            <a:endParaRPr lang="en-GB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70275"/>
            <a:ext cx="3744913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76375" y="6643688"/>
            <a:ext cx="2305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Picture courtesy of Dr Markus Kuhn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51225"/>
            <a:ext cx="381635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0000" contrast="2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166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Tamper protection levels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764704"/>
            <a:ext cx="8215312" cy="5256212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Level </a:t>
            </a:r>
            <a:r>
              <a:rPr lang="en-GB" altLang="en-US" dirty="0" smtClean="0"/>
              <a:t>HIGH</a:t>
            </a:r>
          </a:p>
          <a:p>
            <a:pPr lvl="1"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Primary example: Hardware Security Modules (HSMs)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military, banks, ATM, certificate authorities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all known attacks are defeated. Some research by a team of specialists is necessary to find a new attack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extremely high cost, attack time: years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AEA66B5-8CC7-43DB-AB7B-42F17596F045}" type="slidenum">
              <a:rPr lang="en-GB" altLang="en-US"/>
              <a:pPr/>
              <a:t>22</a:t>
            </a:fld>
            <a:endParaRPr lang="en-GB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62363"/>
            <a:ext cx="410845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0000" contras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08625" y="6237288"/>
            <a:ext cx="2305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Picture courtesy of Dr Markus Kuhn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410527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0000" contras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2232025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0000" contras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211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Tamper protection levels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Division into levels from ZERO to HIGH is relative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some products designed to be very secure might have flaws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some products not designed to be secure might still end up being very difficult to attack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technological progress opens doors to less expensive attacks, thus reducing the protection level of some products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Proper security evaluation must be carried out to estimate whether products comply with all the requirements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design overview for any possible security flaws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test products against known attacks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31479C4-DD88-4155-84D9-CB213A89637E}" type="slidenum">
              <a:rPr lang="en-GB" altLang="en-US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5189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Non-invasive attacks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43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Non-invasive attacks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Non-penetrative to the attacked device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normally do not leave tamper evidence of the attack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Tools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digital </a:t>
            </a:r>
            <a:r>
              <a:rPr lang="en-GB" altLang="en-US" dirty="0" err="1"/>
              <a:t>multimeter</a:t>
            </a:r>
            <a:endParaRPr lang="en-GB" altLang="en-US" dirty="0"/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IC soldering/</a:t>
            </a:r>
            <a:r>
              <a:rPr lang="en-GB" altLang="en-US" dirty="0" err="1"/>
              <a:t>desoldering</a:t>
            </a:r>
            <a:r>
              <a:rPr lang="en-GB" altLang="en-US" dirty="0"/>
              <a:t> station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universal programmer and IC tester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oscilloscope, logic analyser, signal generator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programmable power supplies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PC with data acquisition board, FPGA board, prototyping boards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Types of non-invasive attacks: passive and active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side-channel attacks: timing, </a:t>
            </a:r>
            <a:r>
              <a:rPr lang="en-GB" altLang="en-US" dirty="0" smtClean="0"/>
              <a:t>power, electromagnetic, acoustic, thermal, …</a:t>
            </a:r>
            <a:endParaRPr lang="en-GB" altLang="en-US" dirty="0"/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data remanence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fault injection: </a:t>
            </a:r>
            <a:r>
              <a:rPr lang="en-GB" altLang="en-US" dirty="0" err="1"/>
              <a:t>glitching</a:t>
            </a:r>
            <a:r>
              <a:rPr lang="en-GB" altLang="en-US" dirty="0"/>
              <a:t>, bumping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brute forcing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0C46B62-F09C-4334-B06D-293412EBECD9}" type="slidenum">
              <a:rPr lang="en-GB" altLang="en-US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4534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Non-invasive attacks: side-channel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996952"/>
            <a:ext cx="8215312" cy="3384798"/>
          </a:xfrm>
          <a:ln/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dirty="0" smtClean="0"/>
              <a:t>(discussed previously)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ACFC52E-6B8F-4BAA-971B-3DC953973370}" type="slidenum">
              <a:rPr lang="en-GB" altLang="en-US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8103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Non-invasive attacks: side-channel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Timing attacks aimed at different computation time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incorrect password verification: termination on incorrect byte, different computation length for incorrect bytes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incorrect implementation of encryption algorithms: performance optimisation, cache memory usage, non-fixed time operations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Power analysis: measuring power consumption in time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very simple set of equipment – a PC with an oscilloscope and a small resistor in power supply line; very effective against many cryptographic algorithms and password verification schemes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some knowledge in electrical engineering and digital signal processing is required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two basic methods: simple (SPA) and differential (DPA)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/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Electro-magnetic analysis (EMA): measuring emission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similar to power analysis, but instead of resistor, a small magnetic coil is used allowing precise positioning over the chip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ACFC52E-6B8F-4BAA-971B-3DC953973370}" type="slidenum">
              <a:rPr lang="en-GB" altLang="en-US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3428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706FF1-C2F6-4841-9523-B411D6FD267D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946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Non-invasive attacks: power analysis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424862" cy="158432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Simple power analysis (SPA): difference in instruction flow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8-byte password check in Freescale MC908AZ60A microcontroller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1 byte at a time, 1 of 256 attempts leads to distinctive power trace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full password recovery in 2048 attempts (less than 10 minutes)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5462587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508625" y="2924175"/>
            <a:ext cx="338455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6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000" smtClean="0">
                <a:latin typeface="Arial" panose="020B0604020202020204" pitchFamily="34" charset="0"/>
              </a:rPr>
              <a:t>loop:	CBEQX #$FE, ptr3    ;check for end</a:t>
            </a:r>
          </a:p>
          <a:p>
            <a:pPr defTabSz="449263" eaLnBrk="1" hangingPunct="1">
              <a:spcBef>
                <a:spcPts val="6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000" smtClean="0">
                <a:latin typeface="Arial" panose="020B0604020202020204" pitchFamily="34" charset="0"/>
              </a:rPr>
              <a:t>	JSR sub_recv	        ;receive byte</a:t>
            </a:r>
          </a:p>
          <a:p>
            <a:pPr defTabSz="449263" eaLnBrk="1" hangingPunct="1">
              <a:spcBef>
                <a:spcPts val="6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000" smtClean="0">
                <a:latin typeface="Arial" panose="020B0604020202020204" pitchFamily="34" charset="0"/>
              </a:rPr>
              <a:t>	CBEQ X+, ptr2	        ;compare byte</a:t>
            </a:r>
          </a:p>
          <a:p>
            <a:pPr defTabSz="449263" eaLnBrk="1" hangingPunct="1">
              <a:spcBef>
                <a:spcPts val="6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000" smtClean="0">
                <a:latin typeface="Arial" panose="020B0604020202020204" pitchFamily="34" charset="0"/>
              </a:rPr>
              <a:t>	CLR adr_50	        ;clear status</a:t>
            </a:r>
          </a:p>
          <a:p>
            <a:pPr defTabSz="449263" eaLnBrk="1" hangingPunct="1">
              <a:spcBef>
                <a:spcPts val="6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000" smtClean="0">
                <a:latin typeface="Arial" panose="020B0604020202020204" pitchFamily="34" charset="0"/>
              </a:rPr>
              <a:t>ptr1:	BRA loop	        ;loop</a:t>
            </a:r>
          </a:p>
          <a:p>
            <a:pPr defTabSz="449263" eaLnBrk="1" hangingPunct="1">
              <a:spcBef>
                <a:spcPts val="6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000" smtClean="0">
                <a:latin typeface="Arial" panose="020B0604020202020204" pitchFamily="34" charset="0"/>
              </a:rPr>
              <a:t>ptr2:	BRA ptr1	        ;time alignment</a:t>
            </a:r>
          </a:p>
          <a:p>
            <a:pPr defTabSz="449263" eaLnBrk="1" hangingPunct="1">
              <a:spcBef>
                <a:spcPts val="6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000" smtClean="0">
                <a:latin typeface="Arial" panose="020B0604020202020204" pitchFamily="34" charset="0"/>
              </a:rPr>
              <a:t>ptr3:	LDX #$FF	        ;set address</a:t>
            </a:r>
          </a:p>
          <a:p>
            <a:pPr defTabSz="449263" eaLnBrk="1" hangingPunct="1">
              <a:spcBef>
                <a:spcPts val="6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000" smtClean="0">
                <a:latin typeface="Arial" panose="020B0604020202020204" pitchFamily="34" charset="0"/>
              </a:rPr>
              <a:t>	LDA adr_50	        ;check status</a:t>
            </a:r>
          </a:p>
          <a:p>
            <a:pPr defTabSz="449263" eaLnBrk="1" hangingPunct="1">
              <a:spcBef>
                <a:spcPts val="6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000" smtClean="0">
                <a:latin typeface="Arial" panose="020B0604020202020204" pitchFamily="34" charset="0"/>
              </a:rPr>
              <a:t>	BEQ cont	        ;skip flash enable</a:t>
            </a:r>
          </a:p>
          <a:p>
            <a:pPr defTabSz="449263" eaLnBrk="1" hangingPunct="1">
              <a:spcBef>
                <a:spcPts val="6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000" smtClean="0">
                <a:latin typeface="Arial" panose="020B0604020202020204" pitchFamily="34" charset="0"/>
              </a:rPr>
              <a:t>	STX , X	        ;flash enable</a:t>
            </a:r>
          </a:p>
          <a:p>
            <a:pPr defTabSz="449263" eaLnBrk="1" hangingPunct="1">
              <a:spcBef>
                <a:spcPts val="6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000" smtClean="0">
                <a:latin typeface="Arial" panose="020B0604020202020204" pitchFamily="34" charset="0"/>
              </a:rPr>
              <a:t>cont:	… … …</a:t>
            </a:r>
          </a:p>
          <a:p>
            <a:pPr defTabSz="449263" eaLnBrk="1" hangingPunct="1">
              <a:spcBef>
                <a:spcPts val="6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77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012F648-934A-47D3-9C5D-B7DA9C6F6A44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411"/>
            <a:ext cx="9144000" cy="77946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Non-invasive attacks: power analysis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424862" cy="209550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Differential power analysis (DPA): correlation with secret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AES decryption in asynchronous ASIC (130 nm, 1.5V), 128-bit key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first round of decryption starts with XORing the input data with round key, the difference is only in the input data and the result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full key recovery in 256 attempts with each attempt requiring average of 4096 traces (~2 minutes per attempt, total 8 hours)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131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795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Fault attacks on chips: non-nominal channels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80728"/>
            <a:ext cx="8763000" cy="5029200"/>
          </a:xfrm>
        </p:spPr>
        <p:txBody>
          <a:bodyPr/>
          <a:lstStyle/>
          <a:p>
            <a:r>
              <a:rPr lang="en-US" sz="2400" dirty="0" smtClean="0"/>
              <a:t>Temperature</a:t>
            </a:r>
          </a:p>
          <a:p>
            <a:r>
              <a:rPr lang="en-US" sz="2400" dirty="0" smtClean="0"/>
              <a:t>Mechanical stress</a:t>
            </a:r>
          </a:p>
          <a:p>
            <a:r>
              <a:rPr lang="en-US" sz="2400" dirty="0" smtClean="0"/>
              <a:t>Clock</a:t>
            </a:r>
          </a:p>
          <a:p>
            <a:pPr lvl="1"/>
            <a:r>
              <a:rPr lang="en-US" sz="2000" dirty="0" smtClean="0"/>
              <a:t>Overlocking, unstable, spikes</a:t>
            </a:r>
          </a:p>
          <a:p>
            <a:r>
              <a:rPr lang="en-US" sz="2400" dirty="0" smtClean="0"/>
              <a:t>Supply voltage / ground</a:t>
            </a:r>
          </a:p>
          <a:p>
            <a:pPr lvl="1"/>
            <a:r>
              <a:rPr lang="en-US" sz="2000" dirty="0" smtClean="0"/>
              <a:t>Too low, too high, unstable, spikes</a:t>
            </a:r>
          </a:p>
          <a:p>
            <a:r>
              <a:rPr lang="en-US" sz="2400" dirty="0" smtClean="0"/>
              <a:t>Electromagnetic</a:t>
            </a:r>
          </a:p>
          <a:p>
            <a:pPr lvl="1"/>
            <a:r>
              <a:rPr lang="en-US" sz="2000" dirty="0" smtClean="0"/>
              <a:t>Strong electric/magnetic fields</a:t>
            </a:r>
          </a:p>
          <a:p>
            <a:pPr lvl="1"/>
            <a:r>
              <a:rPr lang="en-US" sz="2000" dirty="0" smtClean="0"/>
              <a:t>Optical</a:t>
            </a:r>
          </a:p>
          <a:p>
            <a:r>
              <a:rPr lang="en-US" sz="2400" dirty="0" smtClean="0"/>
              <a:t>Chemical</a:t>
            </a:r>
          </a:p>
          <a:p>
            <a:r>
              <a:rPr lang="en-US" sz="2400" dirty="0"/>
              <a:t>Inject signals into </a:t>
            </a:r>
            <a:r>
              <a:rPr lang="en-US" sz="2400" dirty="0" smtClean="0"/>
              <a:t>non-</a:t>
            </a:r>
            <a:r>
              <a:rPr lang="en-US" sz="2400" dirty="0" err="1" smtClean="0"/>
              <a:t>inpu</a:t>
            </a:r>
            <a:endParaRPr lang="en-US" sz="2400" dirty="0" smtClean="0"/>
          </a:p>
          <a:p>
            <a:pPr lvl="1"/>
            <a:r>
              <a:rPr lang="en-US" sz="2000" dirty="0" smtClean="0"/>
              <a:t>On non-input pins</a:t>
            </a:r>
          </a:p>
          <a:p>
            <a:pPr lvl="1"/>
            <a:r>
              <a:rPr lang="en-US" sz="2000" dirty="0" smtClean="0"/>
              <a:t>Using probes within circuit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2337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Non-invasive attacks: fault injection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Glitch attacks</a:t>
            </a:r>
          </a:p>
          <a:p>
            <a:pPr lvl="1">
              <a:lnSpc>
                <a:spcPct val="8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clock glitches</a:t>
            </a:r>
          </a:p>
          <a:p>
            <a:pPr lvl="1">
              <a:lnSpc>
                <a:spcPct val="8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power supply glitches</a:t>
            </a:r>
          </a:p>
          <a:p>
            <a:pPr lvl="1">
              <a:lnSpc>
                <a:spcPct val="8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data corruption</a:t>
            </a:r>
          </a:p>
          <a:p>
            <a:pPr>
              <a:lnSpc>
                <a:spcPct val="8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Security fuse verification in the Mask ROM bootloader of the Motorola MC68HC05B6 microcontroller</a:t>
            </a:r>
          </a:p>
          <a:p>
            <a:pPr lvl="1">
              <a:lnSpc>
                <a:spcPct val="8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double frequency clock glitch causes incorrect instruction fetch</a:t>
            </a:r>
          </a:p>
          <a:p>
            <a:pPr lvl="1">
              <a:lnSpc>
                <a:spcPct val="8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low-voltage power glitch results in corrupted EEPROM data read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8A205D-2968-472E-989C-BBCFC1E8BC9C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00113" y="4149725"/>
            <a:ext cx="7920037" cy="19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400" dirty="0" smtClean="0">
                <a:latin typeface="Arial" panose="020B0604020202020204" pitchFamily="34" charset="0"/>
              </a:rPr>
              <a:t>	LDA	#01h		;load content of EEPROM byte</a:t>
            </a:r>
          </a:p>
          <a:p>
            <a:pPr defTabSz="449263"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400" dirty="0" smtClean="0">
                <a:latin typeface="Arial" panose="020B0604020202020204" pitchFamily="34" charset="0"/>
              </a:rPr>
              <a:t>	AND	$0100		;check a flag bit</a:t>
            </a:r>
          </a:p>
          <a:p>
            <a:pPr defTabSz="449263"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400" dirty="0" smtClean="0">
                <a:latin typeface="Arial" panose="020B0604020202020204" pitchFamily="34" charset="0"/>
              </a:rPr>
              <a:t>loop:	BEQ	loop	;endless loop if the bit is zero</a:t>
            </a:r>
          </a:p>
          <a:p>
            <a:pPr defTabSz="449263"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400" dirty="0" smtClean="0">
                <a:latin typeface="Arial" panose="020B0604020202020204" pitchFamily="34" charset="0"/>
              </a:rPr>
              <a:t>	BRCLR	4, $0003, </a:t>
            </a:r>
            <a:r>
              <a:rPr lang="en-GB" altLang="en-US" sz="1400" dirty="0" err="1" smtClean="0">
                <a:latin typeface="Arial" panose="020B0604020202020204" pitchFamily="34" charset="0"/>
              </a:rPr>
              <a:t>cont</a:t>
            </a:r>
            <a:r>
              <a:rPr lang="en-GB" altLang="en-US" sz="1400" dirty="0" smtClean="0">
                <a:latin typeface="Arial" panose="020B0604020202020204" pitchFamily="34" charset="0"/>
              </a:rPr>
              <a:t>	;test mode of operation	</a:t>
            </a:r>
          </a:p>
          <a:p>
            <a:pPr defTabSz="449263"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400" dirty="0" smtClean="0">
                <a:latin typeface="Arial" panose="020B0604020202020204" pitchFamily="34" charset="0"/>
              </a:rPr>
              <a:t>	JMP	$0000		;direct jump to the </a:t>
            </a:r>
            <a:r>
              <a:rPr lang="en-GB" altLang="en-US" sz="1400" dirty="0" err="1" smtClean="0">
                <a:latin typeface="Arial" panose="020B0604020202020204" pitchFamily="34" charset="0"/>
              </a:rPr>
              <a:t>preset</a:t>
            </a:r>
            <a:r>
              <a:rPr lang="en-GB" altLang="en-US" sz="1400" dirty="0" smtClean="0">
                <a:latin typeface="Arial" panose="020B0604020202020204" pitchFamily="34" charset="0"/>
              </a:rPr>
              <a:t> address</a:t>
            </a:r>
          </a:p>
          <a:p>
            <a:pPr defTabSz="449263"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400" dirty="0" err="1" smtClean="0">
                <a:latin typeface="Arial" panose="020B0604020202020204" pitchFamily="34" charset="0"/>
              </a:rPr>
              <a:t>cont</a:t>
            </a:r>
            <a:r>
              <a:rPr lang="en-GB" altLang="en-US" sz="1400" dirty="0" smtClean="0">
                <a:latin typeface="Arial" panose="020B0604020202020204" pitchFamily="34" charset="0"/>
              </a:rPr>
              <a:t>:	… … …</a:t>
            </a:r>
          </a:p>
        </p:txBody>
      </p:sp>
    </p:spTree>
    <p:extLst>
      <p:ext uri="{BB962C8B-B14F-4D97-AF65-F5344CB8AC3E}">
        <p14:creationId xmlns:p14="http://schemas.microsoft.com/office/powerpoint/2010/main" val="620144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Non-invasive attacks: fault injection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Bumping and selective bumping attacks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aimed at internal integrity check procedure on a chip (verification and authentication using encryption or hash functions)</a:t>
            </a:r>
            <a:r>
              <a:rPr lang="ar-SA" altLang="en-US" sz="1800">
                <a:cs typeface="Arial" panose="020B0604020202020204" pitchFamily="34" charset="0"/>
              </a:rPr>
              <a:t>‏</a:t>
            </a:r>
            <a:endParaRPr lang="en-GB" altLang="en-US" sz="1800"/>
          </a:p>
          <a:p>
            <a:pPr lvl="1">
              <a:lnSpc>
                <a:spcPct val="93000"/>
              </a:lnSpc>
              <a:spcBef>
                <a:spcPts val="4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700"/>
              <a:t>aimed at blocks of data down to bus width or at individual bits within the bus</a:t>
            </a: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Power supply glitching attack on secure microcontroller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exhaustive search: 2</a:t>
            </a:r>
            <a:r>
              <a:rPr lang="en-GB" altLang="en-US" sz="1800" baseline="30000"/>
              <a:t>127</a:t>
            </a:r>
            <a:r>
              <a:rPr lang="en-GB" altLang="en-US" sz="1800"/>
              <a:t> attempts per 128-bit AES key </a:t>
            </a:r>
            <a:r>
              <a:rPr lang="en-GB" altLang="en-US" sz="1800">
                <a:latin typeface="Wingdings" panose="05000000000000000000" pitchFamily="2" charset="2"/>
              </a:rPr>
              <a:t></a:t>
            </a:r>
            <a:r>
              <a:rPr lang="en-GB" altLang="en-US" sz="1800"/>
              <a:t> &gt;trillion years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bumping: 2</a:t>
            </a:r>
            <a:r>
              <a:rPr lang="en-GB" altLang="en-US" sz="1800" baseline="33000"/>
              <a:t>15</a:t>
            </a:r>
            <a:r>
              <a:rPr lang="en-GB" altLang="en-US" sz="1800"/>
              <a:t> attempts per 16-bit word, 100ms cycle, 8 hours for AES key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selective bumping: 2</a:t>
            </a:r>
            <a:r>
              <a:rPr lang="en-GB" altLang="en-US" sz="1800" baseline="33000"/>
              <a:t>7</a:t>
            </a:r>
            <a:r>
              <a:rPr lang="en-GB" altLang="en-US" sz="1800"/>
              <a:t> attempts per 16-bit word, 2 minutes for AES key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EACE36A-A8A9-4051-8CDE-66B143A0547D}" type="slidenum">
              <a:rPr lang="en-GB" altLang="en-US"/>
              <a:pPr/>
              <a:t>31</a:t>
            </a:fld>
            <a:endParaRPr lang="en-GB" alt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09256"/>
            <a:ext cx="3716338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09256"/>
            <a:ext cx="3716337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085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Non-invasive attacks: brute forcing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Brute force attacks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searching for keys and passwords, exploiting inefficient selection of keys and passwords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recovering design from CPLDs, FPGAs and ASICs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eavesdropping on communication to find hidden functions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applying random signals and commands to find hidden functionality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Modern chips deter most brute force attacks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longer keys make searching infeasible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moving from 8-bit base to 32-bit base means longer search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CPLDs, FPGAs and ASICs became too complex to analyse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too large search field for finding hidden functionality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606B36D-A8ED-4402-9F7F-4F9B02FF1A1E}" type="slidenum">
              <a:rPr lang="en-GB" altLang="en-US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3623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Non-invasive attacks: data </a:t>
            </a:r>
            <a:r>
              <a:rPr lang="en-GB" altLang="en-US" dirty="0" smtClean="0"/>
              <a:t>remanence</a:t>
            </a:r>
            <a:endParaRPr lang="en-GB" alt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708920"/>
            <a:ext cx="8215312" cy="3672830"/>
          </a:xfrm>
          <a:ln/>
        </p:spPr>
        <p:txBody>
          <a:bodyPr/>
          <a:lstStyle/>
          <a:p>
            <a:pPr marL="457200" lvl="1" indent="0" algn="ctr">
              <a:lnSpc>
                <a:spcPct val="100000"/>
              </a:lnSpc>
              <a:spcBef>
                <a:spcPts val="625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(discussed in previous lecture)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D75AFBC-F49A-4B43-B2E7-A339726FE61E}" type="slidenum">
              <a:rPr lang="en-GB" altLang="en-US"/>
              <a:pPr/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876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Invasive attacks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3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Invasive attacks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Penetrative attacks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leave tamper evidence of the attack or even destroy the device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Tools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IC soldering/desoldering station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simple chemical lab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high-resolution optical microscope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wire bonding machine, laser cutting system, microprobing station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oscilloscope, logic analyser, signal generator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scanning electron microscope and focused ion beam workstation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Types of invasive attacks: passive and active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decapsulation, optical imaging, reverse engineering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microprobing and internal fault injection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chip modification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63254BD-8143-4F16-AFDF-A2E09B77765F}" type="slidenum">
              <a:rPr lang="en-GB" altLang="en-US"/>
              <a:pPr/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148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Invasive attacks: sample preparation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76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Decapsulation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manual with fuming nitric acid (HNO</a:t>
            </a:r>
            <a:r>
              <a:rPr lang="en-GB" altLang="en-US" baseline="-25000"/>
              <a:t>3</a:t>
            </a:r>
            <a:r>
              <a:rPr lang="en-GB" altLang="en-US"/>
              <a:t>) and acetone at 60</a:t>
            </a:r>
            <a:r>
              <a:rPr lang="en-GB" altLang="en-US">
                <a:cs typeface="Arial" panose="020B0604020202020204" pitchFamily="34" charset="0"/>
              </a:rPr>
              <a:t>º</a:t>
            </a:r>
            <a:r>
              <a:rPr lang="en-GB" altLang="en-US"/>
              <a:t>C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automatic using mixture of HNO</a:t>
            </a:r>
            <a:r>
              <a:rPr lang="en-GB" altLang="en-US" baseline="-25000"/>
              <a:t>3</a:t>
            </a:r>
            <a:r>
              <a:rPr lang="en-GB" altLang="en-US"/>
              <a:t> and H</a:t>
            </a:r>
            <a:r>
              <a:rPr lang="en-GB" altLang="en-US" baseline="-25000"/>
              <a:t>2</a:t>
            </a:r>
            <a:r>
              <a:rPr lang="en-GB" altLang="en-US"/>
              <a:t>SO</a:t>
            </a:r>
            <a:r>
              <a:rPr lang="en-GB" altLang="en-US" baseline="-25000"/>
              <a:t>4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full or partial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from front side and from rear side</a:t>
            </a:r>
          </a:p>
          <a:p>
            <a:pPr>
              <a:lnSpc>
                <a:spcPct val="76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Challenging process for small and BGA packages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FC520A2-65B4-469F-BB22-4762169E557D}" type="slidenum">
              <a:rPr lang="en-GB" altLang="en-US"/>
              <a:pPr/>
              <a:t>36</a:t>
            </a:fld>
            <a:endParaRPr lang="en-GB" alt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40088"/>
            <a:ext cx="2125662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0000" contras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240088"/>
            <a:ext cx="2160587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040313"/>
            <a:ext cx="215900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0000" contras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040313"/>
            <a:ext cx="2160587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240088"/>
            <a:ext cx="18002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240088"/>
            <a:ext cx="18002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859338"/>
            <a:ext cx="2160588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777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Invasive attacks: imaging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Optical imaging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resolution is limited by optics and wavelength of a light: 	          R = 0.61 </a:t>
            </a:r>
            <a:r>
              <a:rPr lang="en-GB" altLang="en-US" i="1">
                <a:cs typeface="Times New Roman" panose="02020603050405020304" pitchFamily="18" charset="0"/>
              </a:rPr>
              <a:t>λ</a:t>
            </a:r>
            <a:r>
              <a:rPr lang="en-GB" altLang="en-US">
                <a:cs typeface="Times New Roman" panose="02020603050405020304" pitchFamily="18" charset="0"/>
              </a:rPr>
              <a:t> / </a:t>
            </a:r>
            <a:r>
              <a:rPr lang="en-GB" altLang="en-US" i="1">
                <a:cs typeface="Times New Roman" panose="02020603050405020304" pitchFamily="18" charset="0"/>
              </a:rPr>
              <a:t>NA</a:t>
            </a:r>
            <a:r>
              <a:rPr lang="en-GB" altLang="en-US">
                <a:cs typeface="Times New Roman" panose="02020603050405020304" pitchFamily="18" charset="0"/>
              </a:rPr>
              <a:t> = 0.61 </a:t>
            </a:r>
            <a:r>
              <a:rPr lang="en-GB" altLang="en-US" i="1">
                <a:cs typeface="Times New Roman" panose="02020603050405020304" pitchFamily="18" charset="0"/>
              </a:rPr>
              <a:t>λ</a:t>
            </a:r>
            <a:r>
              <a:rPr lang="en-GB" altLang="en-US">
                <a:cs typeface="Times New Roman" panose="02020603050405020304" pitchFamily="18" charset="0"/>
              </a:rPr>
              <a:t> / </a:t>
            </a:r>
            <a:r>
              <a:rPr lang="en-GB" altLang="en-US" i="1">
                <a:cs typeface="Times New Roman" panose="02020603050405020304" pitchFamily="18" charset="0"/>
              </a:rPr>
              <a:t>n</a:t>
            </a:r>
            <a:r>
              <a:rPr lang="en-GB" altLang="en-US">
                <a:cs typeface="Times New Roman" panose="02020603050405020304" pitchFamily="18" charset="0"/>
              </a:rPr>
              <a:t> sin(</a:t>
            </a:r>
            <a:r>
              <a:rPr lang="en-GB" altLang="en-US" i="1">
                <a:cs typeface="Arial" panose="020B0604020202020204" pitchFamily="34" charset="0"/>
              </a:rPr>
              <a:t>μ</a:t>
            </a:r>
            <a:r>
              <a:rPr lang="en-GB" altLang="en-US">
                <a:cs typeface="Times New Roman" panose="02020603050405020304" pitchFamily="18" charset="0"/>
              </a:rPr>
              <a:t>)</a:t>
            </a:r>
            <a:r>
              <a:rPr lang="ar-SA" altLang="en-US">
                <a:cs typeface="Times New Roman" panose="02020603050405020304" pitchFamily="18" charset="0"/>
              </a:rPr>
              <a:t>‏</a:t>
            </a:r>
            <a:endParaRPr lang="en-GB" altLang="en-US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reduce wavelength of the light using UV sources</a:t>
            </a:r>
          </a:p>
          <a:p>
            <a:pPr lvl="2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increasing the angular aperture, e.g. dry objectives have </a:t>
            </a:r>
            <a:r>
              <a:rPr lang="en-GB" altLang="en-US" i="1">
                <a:cs typeface="Times New Roman" panose="02020603050405020304" pitchFamily="18" charset="0"/>
              </a:rPr>
              <a:t>NA</a:t>
            </a:r>
            <a:r>
              <a:rPr lang="en-GB" altLang="en-US">
                <a:cs typeface="Times New Roman" panose="02020603050405020304" pitchFamily="18" charset="0"/>
              </a:rPr>
              <a:t> = 0.95</a:t>
            </a:r>
          </a:p>
          <a:p>
            <a:pPr lvl="2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increase refraction index of the media using immersion oil (</a:t>
            </a:r>
            <a:r>
              <a:rPr lang="en-GB" altLang="en-US" i="1">
                <a:cs typeface="Times New Roman" panose="02020603050405020304" pitchFamily="18" charset="0"/>
              </a:rPr>
              <a:t>n </a:t>
            </a:r>
            <a:r>
              <a:rPr lang="en-GB" altLang="en-US">
                <a:cs typeface="Times New Roman" panose="02020603050405020304" pitchFamily="18" charset="0"/>
              </a:rPr>
              <a:t>= 1.5)</a:t>
            </a:r>
            <a:r>
              <a:rPr lang="ar-SA" altLang="en-US">
                <a:cs typeface="Times New Roman" panose="02020603050405020304" pitchFamily="18" charset="0"/>
              </a:rPr>
              <a:t>‏</a:t>
            </a:r>
            <a:endParaRPr lang="en-GB" altLang="en-US"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1C8461-ADD6-4775-BE3E-89C75299F590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187450" y="6237288"/>
            <a:ext cx="2520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Bausch&amp;Lomb MicroZoom, 50</a:t>
            </a:r>
            <a:r>
              <a:rPr lang="en-GB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×2×</a:t>
            </a:r>
            <a:r>
              <a:rPr lang="en-GB" altLang="en-US" sz="900" smtClean="0">
                <a:latin typeface="Arial" panose="020B0604020202020204" pitchFamily="34" charset="0"/>
              </a:rPr>
              <a:t>, NA = 0.45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508625" y="6237288"/>
            <a:ext cx="2305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Leitz Ergolux AMC, 100</a:t>
            </a:r>
            <a:r>
              <a:rPr lang="en-GB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altLang="en-US" sz="900" smtClean="0">
                <a:latin typeface="Arial" panose="020B0604020202020204" pitchFamily="34" charset="0"/>
              </a:rPr>
              <a:t>, NA = 0.9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3816350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3816350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5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Invasive attacks: imaging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Optical imaging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image quality depends on microscope optics</a:t>
            </a:r>
          </a:p>
          <a:p>
            <a:pPr lvl="2">
              <a:lnSpc>
                <a:spcPct val="10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depth of focus helps in separating the layers</a:t>
            </a:r>
          </a:p>
          <a:p>
            <a:pPr lvl="2">
              <a:lnSpc>
                <a:spcPct val="10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geometric distortions pose problem for later post-processing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BC7740-0A9A-4ACC-82B4-317E0267CC7B}" type="slidenum">
              <a:rPr lang="en-GB" altLang="en-US"/>
              <a:pPr/>
              <a:t>38</a:t>
            </a:fld>
            <a:endParaRPr lang="en-GB" alt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2597150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81300"/>
            <a:ext cx="2597150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81300"/>
            <a:ext cx="2597150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911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/>
              <a:t>Invasive attacks: reverse engineering</a:t>
            </a:r>
          </a:p>
        </p:txBody>
      </p:sp>
      <p:sp>
        <p:nvSpPr>
          <p:cNvPr id="33793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anchor="t"/>
          <a:lstStyle/>
          <a:p>
            <a:pPr marL="328613" indent="-328613" algn="l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Reverse engineering – understanding the structure of a semiconductor device and its functions</a:t>
            </a:r>
          </a:p>
          <a:p>
            <a:pPr marL="728663" lvl="1" indent="-271463" algn="l">
              <a:lnSpc>
                <a:spcPct val="80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optical, using a confocal microscope (for &gt; 0.5 </a:t>
            </a:r>
            <a:r>
              <a:rPr lang="en-GB" altLang="en-US" sz="2000">
                <a:cs typeface="Arial" panose="020B0604020202020204" pitchFamily="34" charset="0"/>
              </a:rPr>
              <a:t>μm chips)</a:t>
            </a:r>
            <a:r>
              <a:rPr lang="ar-SA" altLang="en-US" sz="2000">
                <a:cs typeface="Arial" panose="020B0604020202020204" pitchFamily="34" charset="0"/>
              </a:rPr>
              <a:t>‏</a:t>
            </a:r>
            <a:endParaRPr lang="en-GB" altLang="en-US" sz="2000">
              <a:cs typeface="Arial" panose="020B0604020202020204" pitchFamily="34" charset="0"/>
            </a:endParaRPr>
          </a:p>
          <a:p>
            <a:pPr marL="728663" lvl="1" indent="-271463" algn="l">
              <a:lnSpc>
                <a:spcPct val="80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deprocessing is necessary for chips with smaller technology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EB897CA-00FC-48EE-BCA2-EA0CD23F387E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635375" y="6643688"/>
            <a:ext cx="2305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Picture courtesy of Dr Markus Kuhn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13013"/>
            <a:ext cx="5616575" cy="410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781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Fault attacks: abusing nominal channels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80728"/>
            <a:ext cx="8763000" cy="5029200"/>
          </a:xfrm>
        </p:spPr>
        <p:txBody>
          <a:bodyPr/>
          <a:lstStyle/>
          <a:p>
            <a:r>
              <a:rPr lang="en-US" sz="2400" dirty="0" smtClean="0"/>
              <a:t>Exploits using malformed inputs</a:t>
            </a:r>
          </a:p>
          <a:p>
            <a:pPr lvl="1"/>
            <a:r>
              <a:rPr lang="en-US" sz="2000" dirty="0" smtClean="0"/>
              <a:t>Buffer overflow, SQL injection, …</a:t>
            </a:r>
          </a:p>
          <a:p>
            <a:r>
              <a:rPr lang="en-US" sz="2400" dirty="0" smtClean="0"/>
              <a:t>Imperfect behavior and “unlikely” error conditions</a:t>
            </a:r>
          </a:p>
          <a:p>
            <a:pPr lvl="1"/>
            <a:r>
              <a:rPr lang="en-US" sz="2000" dirty="0" err="1" smtClean="0"/>
              <a:t>Rowhammer</a:t>
            </a:r>
            <a:r>
              <a:rPr lang="en-US" sz="2000" dirty="0"/>
              <a:t> </a:t>
            </a:r>
            <a:r>
              <a:rPr lang="en-US" sz="2000" dirty="0" smtClean="0"/>
              <a:t>on DRAM</a:t>
            </a:r>
          </a:p>
          <a:p>
            <a:r>
              <a:rPr lang="en-US" sz="2400" dirty="0" smtClean="0"/>
              <a:t>Corrupt communication on interfaces with peripherals and network</a:t>
            </a:r>
          </a:p>
        </p:txBody>
      </p:sp>
    </p:spTree>
    <p:extLst>
      <p:ext uri="{BB962C8B-B14F-4D97-AF65-F5344CB8AC3E}">
        <p14:creationId xmlns:p14="http://schemas.microsoft.com/office/powerpoint/2010/main" val="2599285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/>
              <a:t>Invasive attacks: reverse engineering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anchor="t"/>
          <a:lstStyle/>
          <a:p>
            <a:pPr marL="328613" indent="-328613" algn="l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Removing top metal layer using wet chemical etching</a:t>
            </a:r>
          </a:p>
          <a:p>
            <a:pPr marL="728663" lvl="1" indent="-271463" algn="l">
              <a:lnSpc>
                <a:spcPct val="100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good uniformity over the surface, but works reliably only for chips fabricated with 0.8 </a:t>
            </a:r>
            <a:r>
              <a:rPr lang="en-GB" altLang="en-US" sz="2000">
                <a:cs typeface="Arial" panose="020B0604020202020204" pitchFamily="34" charset="0"/>
              </a:rPr>
              <a:t>μ</a:t>
            </a:r>
            <a:r>
              <a:rPr lang="en-GB" altLang="en-US" sz="2000"/>
              <a:t>m or larger process (without polished layers)</a:t>
            </a:r>
            <a:r>
              <a:rPr lang="ar-SA" altLang="en-US" sz="2000">
                <a:cs typeface="Arial" panose="020B0604020202020204" pitchFamily="34" charset="0"/>
              </a:rPr>
              <a:t>‏</a:t>
            </a:r>
            <a:endParaRPr lang="en-GB" altLang="en-US" sz="20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7F2AFF1-D8C8-4DD7-AFCA-BF7249C9C718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227763" y="3284538"/>
            <a:ext cx="2519362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Motorola MC68HC705C9A microcontroller</a:t>
            </a:r>
          </a:p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1.0 </a:t>
            </a:r>
            <a:r>
              <a:rPr lang="en-GB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altLang="en-US" sz="900" smtClean="0">
                <a:latin typeface="Arial" panose="020B0604020202020204" pitchFamily="34" charset="0"/>
              </a:rPr>
              <a:t>m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2592388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20938"/>
            <a:ext cx="2592388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259238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08500"/>
            <a:ext cx="259238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227763" y="5300663"/>
            <a:ext cx="23050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Microchip PIC16F76 microcontroller</a:t>
            </a:r>
          </a:p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0.5 </a:t>
            </a:r>
            <a:r>
              <a:rPr lang="en-GB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altLang="en-US" sz="900" smtClean="0">
                <a:latin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274277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/>
              <a:t>Invasive attacks: reverse engineering</a:t>
            </a:r>
          </a:p>
        </p:txBody>
      </p:sp>
      <p:sp>
        <p:nvSpPr>
          <p:cNvPr id="35841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anchor="t"/>
          <a:lstStyle/>
          <a:p>
            <a:pPr marL="328613" indent="-328613" algn="l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Memory extraction from Mask ROMs</a:t>
            </a:r>
          </a:p>
          <a:p>
            <a:pPr marL="728663" lvl="1" indent="-271463" algn="l">
              <a:lnSpc>
                <a:spcPct val="80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removing top metal layers for direct optical observation of data in NOR ROMs (bits programmed by presence of transistors)</a:t>
            </a:r>
            <a:r>
              <a:rPr lang="ar-SA" altLang="en-US" sz="2000">
                <a:cs typeface="Arial" panose="020B0604020202020204" pitchFamily="34" charset="0"/>
              </a:rPr>
              <a:t>‏</a:t>
            </a:r>
            <a:endParaRPr lang="en-GB" altLang="en-US" sz="2000"/>
          </a:p>
          <a:p>
            <a:pPr marL="728663" lvl="1" indent="-271463" algn="l">
              <a:lnSpc>
                <a:spcPct val="80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not suitable for VTROM (ion implanted) used in smartcards – selective (dash) etchants are required to expose the ROM bits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0DAEA97-87FA-4ABC-926B-6C0A5CDC5FAA}" type="slidenum">
              <a:rPr lang="en-GB" altLang="en-US"/>
              <a:pPr/>
              <a:t>41</a:t>
            </a:fld>
            <a:endParaRPr lang="en-GB" altLang="en-US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867400" y="3573463"/>
            <a:ext cx="23050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NEC </a:t>
            </a:r>
            <a:r>
              <a:rPr lang="en-GB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altLang="en-US" sz="900" smtClean="0">
                <a:latin typeface="Arial" panose="020B0604020202020204" pitchFamily="34" charset="0"/>
              </a:rPr>
              <a:t>PD78F9116 microcontroller</a:t>
            </a:r>
          </a:p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0.35 </a:t>
            </a:r>
            <a:r>
              <a:rPr lang="en-GB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altLang="en-US" sz="900" smtClean="0">
                <a:latin typeface="Arial" panose="020B0604020202020204" pitchFamily="34" charset="0"/>
              </a:rPr>
              <a:t>m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2376488" cy="17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852738"/>
            <a:ext cx="2376488" cy="17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867400" y="5373688"/>
            <a:ext cx="2305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Motorola MC68HC05SC27 smartcard</a:t>
            </a:r>
          </a:p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1.0 </a:t>
            </a:r>
            <a:r>
              <a:rPr lang="en-GB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altLang="en-US" sz="900" smtClean="0">
                <a:latin typeface="Arial" panose="020B0604020202020204" pitchFamily="34" charset="0"/>
              </a:rPr>
              <a:t>m</a:t>
            </a:r>
          </a:p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Picture courtesy of Dr Markus Kuhn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97425"/>
            <a:ext cx="2374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97425"/>
            <a:ext cx="2376488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08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Fault attacks: </a:t>
            </a:r>
            <a:r>
              <a:rPr lang="en-US" sz="2400" dirty="0" err="1" smtClean="0"/>
              <a:t>trojan</a:t>
            </a:r>
            <a:r>
              <a:rPr lang="en-US" sz="2400" dirty="0" smtClean="0"/>
              <a:t> horses in the “IT supply chain”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80728"/>
            <a:ext cx="8763000" cy="5029200"/>
          </a:xfrm>
        </p:spPr>
        <p:txBody>
          <a:bodyPr/>
          <a:lstStyle/>
          <a:p>
            <a:r>
              <a:rPr lang="en-US" sz="2400" dirty="0" smtClean="0"/>
              <a:t>Hardware design</a:t>
            </a:r>
          </a:p>
          <a:p>
            <a:r>
              <a:rPr lang="en-US" sz="2400" dirty="0" smtClean="0"/>
              <a:t>Hardware manufacturing</a:t>
            </a:r>
          </a:p>
          <a:p>
            <a:r>
              <a:rPr lang="en-US" sz="2400" dirty="0" smtClean="0"/>
              <a:t>Software design</a:t>
            </a:r>
          </a:p>
          <a:p>
            <a:r>
              <a:rPr lang="en-US" sz="2400" dirty="0" smtClean="0"/>
              <a:t>Software manufacturing</a:t>
            </a:r>
          </a:p>
          <a:p>
            <a:r>
              <a:rPr lang="en-US" sz="2400" dirty="0" smtClean="0"/>
              <a:t>Standards</a:t>
            </a:r>
          </a:p>
          <a:p>
            <a:pPr lvl="1"/>
            <a:r>
              <a:rPr lang="en-US" sz="2000" dirty="0" smtClean="0"/>
              <a:t>NSA’s </a:t>
            </a:r>
            <a:r>
              <a:rPr lang="en-US" sz="2000" dirty="0" err="1" smtClean="0"/>
              <a:t>Dual_EC_DRBG</a:t>
            </a:r>
            <a:endParaRPr lang="en-US" sz="2000" dirty="0" smtClean="0"/>
          </a:p>
          <a:p>
            <a:r>
              <a:rPr lang="en-US" sz="2400" dirty="0" smtClean="0"/>
              <a:t>Distribution</a:t>
            </a:r>
            <a:endParaRPr lang="en-US" sz="2000" dirty="0" smtClean="0"/>
          </a:p>
          <a:p>
            <a:r>
              <a:rPr lang="en-US" sz="2400" dirty="0" smtClean="0"/>
              <a:t>Transportation</a:t>
            </a:r>
          </a:p>
          <a:p>
            <a:endParaRPr lang="en-US" sz="2400" dirty="0" smtClean="0"/>
          </a:p>
        </p:txBody>
      </p:sp>
      <p:pic>
        <p:nvPicPr>
          <p:cNvPr id="4098" name="Picture 2" descr="https://i.imgur.com/XI9wD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723668" cy="316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01268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Differential Fault Analysis of Arbitrary Decryption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Whiteboard discussion.</a:t>
            </a:r>
          </a:p>
          <a:p>
            <a:pPr marL="0" indent="0">
              <a:buFontTx/>
              <a:buNone/>
              <a:defRPr/>
            </a:pP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Biham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Shamir, </a:t>
            </a:r>
            <a:r>
              <a:rPr 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Differential Fault Analysis of Secret Key Cryptosystems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CRYPTO 1997 (section 3)]</a:t>
            </a:r>
            <a:b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91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Fault Analysis of RSA-CRT signatures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Whiteboard </a:t>
            </a:r>
            <a:r>
              <a:rPr lang="en-US" sz="2400" dirty="0" smtClean="0">
                <a:solidFill>
                  <a:schemeClr val="tx1"/>
                </a:solidFill>
              </a:rPr>
              <a:t>discussion: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Using </a:t>
            </a:r>
            <a:r>
              <a:rPr lang="en-US" sz="2400" dirty="0" err="1" smtClean="0">
                <a:solidFill>
                  <a:schemeClr val="tx1"/>
                </a:solidFill>
              </a:rPr>
              <a:t>faulty+correct</a:t>
            </a:r>
            <a:r>
              <a:rPr lang="en-US" sz="2400" dirty="0" smtClean="0">
                <a:solidFill>
                  <a:schemeClr val="tx1"/>
                </a:solidFill>
              </a:rPr>
              <a:t> signature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Using faulty signature and known message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DeMillo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Lipton,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 the importance of eliminating errors in cryptographic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protocols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Journal of Cryptology, 2001 (Section 2.2)]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Hardware security</a:t>
            </a:r>
            <a:br>
              <a:rPr lang="en-US" dirty="0" smtClean="0"/>
            </a:br>
            <a:r>
              <a:rPr lang="en-US" dirty="0" smtClean="0"/>
              <a:t>(survey and additional vectors)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1417712"/>
          </a:xfrm>
        </p:spPr>
        <p:txBody>
          <a:bodyPr/>
          <a:lstStyle/>
          <a:p>
            <a:pPr lvl="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/>
              <a:t>Including presentation material by</a:t>
            </a:r>
            <a:br>
              <a:rPr lang="en-US" sz="2000" dirty="0"/>
            </a:br>
            <a:r>
              <a:rPr lang="en-GB" altLang="en-US" sz="2000" dirty="0"/>
              <a:t>Sergei </a:t>
            </a:r>
            <a:r>
              <a:rPr lang="en-GB" altLang="en-US" sz="2000" dirty="0" err="1"/>
              <a:t>Skorobogatov</a:t>
            </a:r>
            <a:r>
              <a:rPr lang="en-GB" altLang="en-US" sz="2000" dirty="0"/>
              <a:t>, University of Cambridge</a:t>
            </a:r>
          </a:p>
          <a:p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92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 smtClean="0"/>
              <a:t>Outline</a:t>
            </a:r>
            <a:endParaRPr lang="en-GB" alt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Introduction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Attack awareness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Tamper protection levels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Attack methods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Non-invasive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Invasive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Semi-invasive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Protection against attacks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Conclusions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B1CA7FD-532C-4878-8D4B-07144C22A5C8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8919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1_RSA2006ConferenceTemplat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ayGrad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ayGrad" id="{AC33B15E-531F-4EDC-9FD8-00A6A502C5EF}" vid="{0D622079-7D32-47F8-9533-708972CB1B5A}"/>
    </a:ext>
  </a:extLst>
</a:theme>
</file>

<file path=ppt/theme/theme4.xml><?xml version="1.0" encoding="utf-8"?>
<a:theme xmlns:a="http://schemas.openxmlformats.org/drawingml/2006/main" name="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45163</TotalTime>
  <Words>2242</Words>
  <Application>Microsoft Office PowerPoint</Application>
  <PresentationFormat>On-screen Show (4:3)</PresentationFormat>
  <Paragraphs>357</Paragraphs>
  <Slides>41</Slides>
  <Notes>33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cmr12</vt:lpstr>
      <vt:lpstr>Lucida Sans Unicode</vt:lpstr>
      <vt:lpstr>Myriad Web</vt:lpstr>
      <vt:lpstr>Times New Roman</vt:lpstr>
      <vt:lpstr>Wingdings</vt:lpstr>
      <vt:lpstr>1_RSA2006ConferenceTemplate1</vt:lpstr>
      <vt:lpstr>Office Theme</vt:lpstr>
      <vt:lpstr>GrayGrad</vt:lpstr>
      <vt:lpstr>RSA2006ConferenceTemplate1</vt:lpstr>
      <vt:lpstr>Information Security – Theory vs. Reality   0368-4474, Winter 2015-2016  Lecture 7: Fault attacks, Hardware security (1/2)</vt:lpstr>
      <vt:lpstr>Fault attacks</vt:lpstr>
      <vt:lpstr>Fault attacks on chips: non-nominal channels</vt:lpstr>
      <vt:lpstr>Fault attacks: abusing nominal channels</vt:lpstr>
      <vt:lpstr>Fault attacks: trojan horses in the “IT supply chain”</vt:lpstr>
      <vt:lpstr>Differential Fault Analysis of Arbitrary Decryption</vt:lpstr>
      <vt:lpstr>Fault Analysis of RSA-CRT signatures</vt:lpstr>
      <vt:lpstr>Hardware security (survey and additional vectors)</vt:lpstr>
      <vt:lpstr>Outline</vt:lpstr>
      <vt:lpstr>Physical security</vt:lpstr>
      <vt:lpstr>Why do we need hardware security?</vt:lpstr>
      <vt:lpstr>Who need secure chips?</vt:lpstr>
      <vt:lpstr>How to design a secure system?</vt:lpstr>
      <vt:lpstr>Choosing secure components</vt:lpstr>
      <vt:lpstr>Attack categories</vt:lpstr>
      <vt:lpstr>Attack methods</vt:lpstr>
      <vt:lpstr>Tamper protection levels</vt:lpstr>
      <vt:lpstr>Tamper protection levels</vt:lpstr>
      <vt:lpstr>Tamper protection levels</vt:lpstr>
      <vt:lpstr>Tamper protection levels</vt:lpstr>
      <vt:lpstr>Tamper protection levels</vt:lpstr>
      <vt:lpstr>Tamper protection levels</vt:lpstr>
      <vt:lpstr>Tamper protection levels</vt:lpstr>
      <vt:lpstr>Non-invasive attacks</vt:lpstr>
      <vt:lpstr>Non-invasive attacks</vt:lpstr>
      <vt:lpstr>Non-invasive attacks: side-channel</vt:lpstr>
      <vt:lpstr>Non-invasive attacks: side-channel</vt:lpstr>
      <vt:lpstr>Non-invasive attacks: power analysis</vt:lpstr>
      <vt:lpstr>Non-invasive attacks: power analysis</vt:lpstr>
      <vt:lpstr>Non-invasive attacks: fault injection</vt:lpstr>
      <vt:lpstr>Non-invasive attacks: fault injection</vt:lpstr>
      <vt:lpstr>Non-invasive attacks: brute forcing</vt:lpstr>
      <vt:lpstr>Non-invasive attacks: data remanence</vt:lpstr>
      <vt:lpstr>Invasive attacks</vt:lpstr>
      <vt:lpstr>Invasive attacks</vt:lpstr>
      <vt:lpstr>Invasive attacks: sample preparation</vt:lpstr>
      <vt:lpstr>Invasive attacks: imaging</vt:lpstr>
      <vt:lpstr>Invasive attacks: imaging</vt:lpstr>
      <vt:lpstr>Invasive attacks: reverse engineering</vt:lpstr>
      <vt:lpstr>Invasive attacks: reverse engineering</vt:lpstr>
      <vt:lpstr>Invasive attacks: reverse engineering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Security: Theory vs. Reality</dc:title>
  <dc:creator>Eran Tromer</dc:creator>
  <cp:lastModifiedBy>Eran</cp:lastModifiedBy>
  <cp:revision>892</cp:revision>
  <cp:lastPrinted>1999-07-27T16:32:36Z</cp:lastPrinted>
  <dcterms:created xsi:type="dcterms:W3CDTF">2006-01-14T22:20:18Z</dcterms:created>
  <dcterms:modified xsi:type="dcterms:W3CDTF">2015-12-08T14:46:14Z</dcterms:modified>
</cp:coreProperties>
</file>