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174" r:id="rId2"/>
    <p:sldMasterId id="2147484189" r:id="rId3"/>
    <p:sldMasterId id="2147484200" r:id="rId4"/>
    <p:sldMasterId id="2147484215" r:id="rId5"/>
  </p:sldMasterIdLst>
  <p:notesMasterIdLst>
    <p:notesMasterId r:id="rId41"/>
  </p:notesMasterIdLst>
  <p:handoutMasterIdLst>
    <p:handoutMasterId r:id="rId42"/>
  </p:handoutMasterIdLst>
  <p:sldIdLst>
    <p:sldId id="372" r:id="rId6"/>
    <p:sldId id="334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74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87" r:id="rId34"/>
    <p:sldId id="375" r:id="rId35"/>
    <p:sldId id="376" r:id="rId36"/>
    <p:sldId id="377" r:id="rId37"/>
    <p:sldId id="378" r:id="rId38"/>
    <p:sldId id="379" r:id="rId39"/>
    <p:sldId id="38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T" lastIdx="1" clrIdx="0">
    <p:extLst>
      <p:ext uri="{19B8F6BF-5375-455C-9EA6-DF929625EA0E}">
        <p15:presenceInfo xmlns:p15="http://schemas.microsoft.com/office/powerpoint/2012/main" userId="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FFFFF"/>
    <a:srgbClr val="EAEAEA"/>
    <a:srgbClr val="FFFFCC"/>
    <a:srgbClr val="CC3300"/>
    <a:srgbClr val="FF0066"/>
    <a:srgbClr val="967720"/>
    <a:srgbClr val="9900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8" autoAdjust="0"/>
    <p:restoredTop sz="88475" autoAdjust="0"/>
  </p:normalViewPr>
  <p:slideViewPr>
    <p:cSldViewPr>
      <p:cViewPr varScale="1">
        <p:scale>
          <a:sx n="94" d="100"/>
          <a:sy n="94" d="100"/>
        </p:scale>
        <p:origin x="1902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1936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1C0A08-D9C2-4A36-A848-3CD29EA8732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10215-9EA9-4BC3-9F1E-6DE7EF84ED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9C883-C5AB-42CB-BEEF-C698B880924D}" type="slidenum">
              <a:rPr lang="he-IL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1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8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72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69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06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13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3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33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8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57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79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6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703263" y="533400"/>
            <a:ext cx="5400675" cy="4049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40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703263" y="533400"/>
            <a:ext cx="5400675" cy="4049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24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574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172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93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F5A7B8-4FE8-4AFC-9349-1FF0CE20F710}" type="slidenum">
              <a:rPr lang="he-IL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61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974472-0788-48AA-B3FA-4AF234F43B8A}" type="slidenum">
              <a:rPr lang="he-IL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54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CEE76-0BAA-419E-8266-07890A14BF6D}" type="slidenum">
              <a:rPr lang="he-IL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4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38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28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9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0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8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3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1F620D2-A7EC-4462-9F84-3B7CDC5DFC3B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475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939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724C8C-9FE8-4C46-BCC5-B07B189E3E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4572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9144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13716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18288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08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2D75BA-798B-434C-96E6-B72FBCF506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58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276884-DE6F-450E-8EC1-373B37430A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01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25538"/>
            <a:ext cx="40322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B6F8F9-EEC5-4748-B2A7-0AA6208B7C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26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4358A-F5E9-4180-A150-9BD75C209B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75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264438-E1EA-4578-B2AB-171153B808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95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CB3D8-4340-41AA-A30E-33BFBEF272E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20688"/>
            <a:ext cx="9144000" cy="8640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3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6EE771-D73D-4270-9947-C5FD8041A1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56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1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E2FB0-63FE-4423-8CD3-F1E7D747B8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49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2DE965A6-5336-4233-906E-F176B95264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0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7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125538"/>
            <a:ext cx="4032250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829050"/>
            <a:ext cx="40322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595250D7-1EEE-4E83-B110-77D99BBAEB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098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25538"/>
            <a:ext cx="40322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0A795812-F91D-42E2-874D-6735585D73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36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96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89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4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0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7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55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364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22592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871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3495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9762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261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AB9AA8C-5E57-4098-A319-C03AAAB59DF1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56251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5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06110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66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171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2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947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748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9967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1438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46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724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150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37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846242F4-717E-418E-A902-B79B066AD42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92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3" y="6624638"/>
            <a:ext cx="1258888" cy="188912"/>
          </a:xfrm>
        </p:spPr>
        <p:txBody>
          <a:bodyPr/>
          <a:lstStyle>
            <a:lvl1pPr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9F724B24-A755-4550-98BE-3B4CAE8B5E6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61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57DDC31D-7785-49A8-898B-E6C50AD90017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81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58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11A58A69-4FAA-45C8-BE63-CDABC42C2F0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04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73218EF1-37A9-4F30-B270-C1C7443EE16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67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82550" y="6597650"/>
            <a:ext cx="2133600" cy="207963"/>
          </a:xfrm>
        </p:spPr>
        <p:txBody>
          <a:bodyPr/>
          <a:lstStyle>
            <a:lvl1pPr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570F0527-C91D-4152-AA37-0AA1B15EBC4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44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B2670E22-27CB-42F0-B3EE-B1CA11A3F767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065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5F60C97E-9EFC-4B9B-AE3E-FC8877B69EA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052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4795B5C9-5904-4DED-9B6E-D59FF8F56AB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25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7A5CCC03-CCBF-4020-AA99-DC2A4A5AD6C2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55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85000"/>
              </a:lnSpc>
              <a:defRPr smtClean="0"/>
            </a:lvl1pPr>
          </a:lstStyle>
          <a:p>
            <a:pPr>
              <a:defRPr/>
            </a:pPr>
            <a:fld id="{1A02E20E-2BB0-453A-9CDC-4A646AA30DA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41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00013"/>
            <a:ext cx="8572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450975"/>
            <a:ext cx="3678238" cy="4973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50975"/>
            <a:ext cx="3678237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013200"/>
            <a:ext cx="3678237" cy="2411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525838" y="6634163"/>
            <a:ext cx="2128837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5788" y="6246813"/>
            <a:ext cx="2897187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0" y="6634163"/>
            <a:ext cx="2128838" cy="222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43403-D196-4FDC-A92B-229F87F9D94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00013"/>
            <a:ext cx="8572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5975" y="1450975"/>
            <a:ext cx="3678238" cy="4973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50975"/>
            <a:ext cx="3678237" cy="4973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525838" y="6634163"/>
            <a:ext cx="2128837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5788" y="6246813"/>
            <a:ext cx="2897187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0" y="6634163"/>
            <a:ext cx="2128838" cy="222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806E2-6F5C-42E3-BC2C-B8BE68C879C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0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78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3007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386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1541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DF7D36-788D-4F81-A6E6-4D79D088DA70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1531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fld id="{3922C3D8-F5BD-4637-B809-839A130AB66E}" type="slidenum">
              <a:rPr lang="en-GB" altLang="en-US" smtClean="0"/>
              <a:pPr defTabSz="449263" eaLnBrk="1" hangingPunct="1">
                <a:buClr>
                  <a:srgbClr val="000000"/>
                </a:buClr>
                <a:buSzPct val="100000"/>
              </a:pPr>
              <a:t>‹#›</a:t>
            </a:fld>
            <a:endParaRPr lang="en-GB" altLang="en-US" smtClean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white">
          <a:xfrm rot="10800000">
            <a:off x="-7144" y="774701"/>
            <a:ext cx="9144000" cy="3413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D5DA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4" r:id="rId9"/>
    <p:sldLayoutId id="2147484186" r:id="rId10"/>
    <p:sldLayoutId id="2147484187" r:id="rId11"/>
    <p:sldLayoutId id="2147484188" r:id="rId12"/>
    <p:sldLayoutId id="2147484199" r:id="rId13"/>
    <p:sldLayoutId id="2147484214" r:id="rId14"/>
  </p:sldLayoutIdLst>
  <p:txStyles>
    <p:titleStyle>
      <a:lvl1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28613" indent="-328613" algn="l" defTabSz="449263" rtl="0" fontAlgn="base">
        <a:lnSpc>
          <a:spcPct val="5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28663" indent="-271463" algn="l" defTabSz="449263" rtl="0" fontAlgn="base">
        <a:lnSpc>
          <a:spcPct val="5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5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5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5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-22" y="759115"/>
            <a:ext cx="9144022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917F4B7-9DBD-4D7D-8C18-280CC64CF2E1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3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pic>
        <p:nvPicPr>
          <p:cNvPr id="14" name="Picture 8" descr="logo_tau.gif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DD5F28-A4F4-45DC-BB77-1A70F5C3855C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pic>
        <p:nvPicPr>
          <p:cNvPr id="1031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lnSpc>
                <a:spcPct val="100000"/>
              </a:lnSpc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lnSpc>
                <a:spcPct val="100000"/>
              </a:lnSpc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lnSpc>
                <a:spcPct val="100000"/>
              </a:lnSpc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8E129C-101E-4AA3-8B02-032737567EED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1.e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png"/><Relationship Id="rId11" Type="http://schemas.openxmlformats.org/officeDocument/2006/relationships/image" Target="../media/image64.wmf"/><Relationship Id="rId5" Type="http://schemas.openxmlformats.org/officeDocument/2006/relationships/image" Target="../media/image66.png"/><Relationship Id="rId15" Type="http://schemas.openxmlformats.org/officeDocument/2006/relationships/image" Target="../media/image70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4.wmf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png"/><Relationship Id="rId11" Type="http://schemas.openxmlformats.org/officeDocument/2006/relationships/image" Target="../media/image77.png"/><Relationship Id="rId5" Type="http://schemas.openxmlformats.org/officeDocument/2006/relationships/image" Target="../media/image76.png"/><Relationship Id="rId15" Type="http://schemas.openxmlformats.org/officeDocument/2006/relationships/image" Target="../media/image64.wmf"/><Relationship Id="rId10" Type="http://schemas.openxmlformats.org/officeDocument/2006/relationships/image" Target="../media/image69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Relationship Id="rId14" Type="http://schemas.openxmlformats.org/officeDocument/2006/relationships/oleObject" Target="../embeddings/oleObject5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NULL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1.jpe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9.png"/><Relationship Id="rId1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81394"/>
            <a:ext cx="8610600" cy="3600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8: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Hardware security (2/2),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Leakage/tamper resilience (1/2)</a:t>
            </a:r>
            <a:br>
              <a:rPr lang="en-US" altLang="en-US" sz="3200" b="1" dirty="0" smtClean="0"/>
            </a:br>
            <a:endParaRPr lang="he-IL" altLang="en-US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87566"/>
            <a:ext cx="9144000" cy="1744196"/>
          </a:xfrm>
        </p:spPr>
        <p:txBody>
          <a:bodyPr lIns="90000" tIns="46800" rIns="90000" bIns="46800">
            <a:spAutoFit/>
          </a:bodyPr>
          <a:lstStyle/>
          <a:p>
            <a:pPr lvl="0"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dirty="0" smtClean="0">
                <a:latin typeface="cmr12" pitchFamily="34" charset="0"/>
              </a:rPr>
              <a:t>Lecturer:</a:t>
            </a:r>
            <a:br>
              <a:rPr lang="en-GB" altLang="en-US" sz="2400" dirty="0" smtClean="0">
                <a:latin typeface="cmr12" pitchFamily="34" charset="0"/>
              </a:rPr>
            </a:br>
            <a:r>
              <a:rPr lang="en-GB" altLang="en-US" sz="2800" dirty="0" smtClean="0">
                <a:latin typeface="cmr12" pitchFamily="34" charset="0"/>
              </a:rPr>
              <a:t>Eran Tromer</a:t>
            </a:r>
          </a:p>
          <a:p>
            <a:pPr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800" dirty="0" smtClean="0">
              <a:latin typeface="cmr12" pitchFamily="34" charset="0"/>
            </a:endParaRPr>
          </a:p>
          <a:p>
            <a:pPr defTabSz="457200" eaLnBrk="1" hangingPunct="1">
              <a:tabLst>
                <a:tab pos="0" algn="l"/>
                <a:tab pos="2225675" algn="ctr"/>
                <a:tab pos="6170613" algn="ctr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1800" b="1" dirty="0" smtClean="0">
              <a:latin typeface="cmr12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Myriad Web" charset="0"/>
            </a:endParaRPr>
          </a:p>
        </p:txBody>
      </p:sp>
      <p:pic>
        <p:nvPicPr>
          <p:cNvPr id="2458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3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imaging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Advanced imaging techniques – active photon probing (Optical Beam Induced Current (OBIC))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photons with energy exceeding semiconductor band gap ionize IC’s regions, which results in a photocurrent flow producing the image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used for localisation of active areas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also works from the rear side of a chip (using infrared lasers)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66900D-A70D-4CF4-B1CB-FAAD8D1F49BA}" type="slidenum">
              <a:rPr lang="en-GB" altLang="en-US"/>
              <a:pPr/>
              <a:t>10</a:t>
            </a:fld>
            <a:endParaRPr lang="en-GB" alt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83038"/>
            <a:ext cx="18716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302418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30257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692275" y="6092825"/>
            <a:ext cx="237648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Microchip PIC16F84A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1054195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imaging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Advanced imaging techniques – active photon probing (light-induced voltage alteration (LIVA) technique)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 lvl="1">
              <a:lnSpc>
                <a:spcPct val="76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photon-induced photocurrent is dependable on the state of a transistor</a:t>
            </a:r>
          </a:p>
          <a:p>
            <a:pPr lvl="1">
              <a:lnSpc>
                <a:spcPct val="76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reading logic state of CMOS transistors inside a powered-up chip</a:t>
            </a:r>
          </a:p>
          <a:p>
            <a:pPr lvl="1">
              <a:lnSpc>
                <a:spcPct val="76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works from the rear side of a chip (using infrared lasers)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/>
          </a:p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Requires backside approach for 0.35</a:t>
            </a:r>
            <a:r>
              <a:rPr lang="en-GB" altLang="en-US">
                <a:cs typeface="Arial" panose="020B0604020202020204" pitchFamily="34" charset="0"/>
              </a:rPr>
              <a:t>µ</a:t>
            </a:r>
            <a:r>
              <a:rPr lang="en-GB" altLang="en-US"/>
              <a:t>m and smaller chips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multiple metal wires do not block the optical path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resolution is limited to ~0.6</a:t>
            </a:r>
            <a:r>
              <a:rPr lang="en-GB" altLang="en-US">
                <a:cs typeface="Arial" panose="020B0604020202020204" pitchFamily="34" charset="0"/>
              </a:rPr>
              <a:t>μm (still enough for memory cells)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3E5348-E108-4109-AEC7-44CB3DCA368A}" type="slidenum">
              <a:rPr lang="en-GB" altLang="en-US"/>
              <a:pPr/>
              <a:t>11</a:t>
            </a:fld>
            <a:endParaRPr lang="en-GB" alt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012"/>
            <a:ext cx="35274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6592"/>
            <a:ext cx="3529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63938" y="6480175"/>
            <a:ext cx="23764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Microchip PIC16F84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3094124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fault injection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Optical fault injection attacks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optical fault injection was observed in </a:t>
            </a:r>
            <a:r>
              <a:rPr lang="en-GB" altLang="en-US" sz="1800" dirty="0" smtClean="0"/>
              <a:t>experiments </a:t>
            </a:r>
            <a:r>
              <a:rPr lang="en-GB" altLang="en-US" sz="1800" dirty="0"/>
              <a:t>with </a:t>
            </a:r>
            <a:r>
              <a:rPr lang="en-GB" altLang="en-US" sz="1800" dirty="0" err="1"/>
              <a:t>microprobing</a:t>
            </a:r>
            <a:r>
              <a:rPr lang="en-GB" altLang="en-US" sz="1800" dirty="0"/>
              <a:t> attacks in early 2001, introduced as a new method in 2002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lead to new powerful attack techniques and forced chip manufacturers to rethink their design and bring better protection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original setup involved optical microscope with a photoflash and Microchip PIC16F84 microcontroller</a:t>
            </a:r>
            <a:r>
              <a:rPr lang="en-GB" altLang="en-US" sz="1800" dirty="0">
                <a:cs typeface="Arial" panose="020B0604020202020204" pitchFamily="34" charset="0"/>
              </a:rPr>
              <a:t> </a:t>
            </a:r>
            <a:r>
              <a:rPr lang="en-GB" altLang="en-US" sz="1800" dirty="0"/>
              <a:t>programmed to monitor its SRAM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532203C-228C-4D61-923E-E5CF34873938}" type="slidenum">
              <a:rPr lang="en-GB" altLang="en-US"/>
              <a:pPr/>
              <a:t>12</a:t>
            </a:fld>
            <a:endParaRPr lang="en-GB" alt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36734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2424112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53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fault injection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Localised heating using </a:t>
            </a:r>
            <a:r>
              <a:rPr lang="en-GB" altLang="en-US" dirty="0" smtClean="0"/>
              <a:t>(continuous-wave) </a:t>
            </a:r>
            <a:r>
              <a:rPr lang="en-GB" altLang="en-US" dirty="0"/>
              <a:t>lasers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test board with PIC16F628 and PC software for analysis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permanent change of a single memory cell on a 0.9</a:t>
            </a:r>
            <a:r>
              <a:rPr lang="en-GB" altLang="en-US" sz="1800" dirty="0">
                <a:cs typeface="Arial" panose="020B0604020202020204" pitchFamily="34" charset="0"/>
              </a:rPr>
              <a:t>µ</a:t>
            </a:r>
            <a:r>
              <a:rPr lang="en-GB" altLang="en-US" sz="1800" dirty="0"/>
              <a:t>m chip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Limited influence on modern chips (&lt;0.5</a:t>
            </a:r>
            <a:r>
              <a:rPr lang="en-GB" altLang="en-US" dirty="0">
                <a:cs typeface="Arial" panose="020B0604020202020204" pitchFamily="34" charset="0"/>
              </a:rPr>
              <a:t>µ</a:t>
            </a:r>
            <a:r>
              <a:rPr lang="en-GB" altLang="en-US" dirty="0"/>
              <a:t>m) – influence on adjacent cells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ED89A97-3D81-40D8-B883-F1EF12C5F163}" type="slidenum">
              <a:rPr lang="en-GB" altLang="en-US"/>
              <a:pPr/>
              <a:t>13</a:t>
            </a:fld>
            <a:endParaRPr lang="en-GB" alt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0700"/>
            <a:ext cx="2520950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0700"/>
            <a:ext cx="233997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0700"/>
            <a:ext cx="2339975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600450" y="5038725"/>
          <a:ext cx="2160588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r:id="rId7" imgW="2817000" imgH="2171520" progId="">
                  <p:embed/>
                </p:oleObj>
              </mc:Choice>
              <mc:Fallback>
                <p:oleObj r:id="rId7" imgW="2817000" imgH="2171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5038725"/>
                        <a:ext cx="2160588" cy="16208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5940425" y="5038725"/>
          <a:ext cx="2160588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9" imgW="2791800" imgH="2181600" progId="">
                  <p:embed/>
                </p:oleObj>
              </mc:Choice>
              <mc:Fallback>
                <p:oleObj r:id="rId9" imgW="2791800" imgH="2181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038725"/>
                        <a:ext cx="2160588" cy="16208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283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fault injection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200" dirty="0"/>
              <a:t>Memory masking attacks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temporarily disable write and erase operations in embedded memory (Flash/EEPROM) and write into volatile memory (SRAM)</a:t>
            </a:r>
            <a:r>
              <a:rPr lang="ar-SA" altLang="en-US" sz="1800" dirty="0">
                <a:cs typeface="Arial" panose="020B0604020202020204" pitchFamily="34" charset="0"/>
              </a:rPr>
              <a:t>‏</a:t>
            </a:r>
            <a:endParaRPr lang="en-GB" altLang="en-US" sz="1800" dirty="0"/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use </a:t>
            </a:r>
            <a:r>
              <a:rPr lang="en-GB" altLang="en-US" sz="1800" dirty="0" err="1"/>
              <a:t>cw</a:t>
            </a:r>
            <a:r>
              <a:rPr lang="en-GB" altLang="en-US" sz="1800" dirty="0"/>
              <a:t> red lasers for front-side and infrared lasers for backside attacks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BA4253-47BF-43D3-AB2E-B86731788100}" type="slidenum">
              <a:rPr lang="en-GB" altLang="en-US"/>
              <a:pPr/>
              <a:t>14</a:t>
            </a:fld>
            <a:endParaRPr lang="en-GB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7798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7798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95288" y="2420938"/>
          <a:ext cx="843438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6" imgW="5690520" imgH="933480" progId="">
                  <p:embed/>
                </p:oleObj>
              </mc:Choice>
              <mc:Fallback>
                <p:oleObj r:id="rId6" imgW="5690520" imgH="93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20938"/>
                        <a:ext cx="8434387" cy="1347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643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side-channel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Optically enhanced position-locked power analysis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Microchip PIC16F84 microcontroller with test program at 4 MHz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classic power analysis setup (10 </a:t>
            </a:r>
            <a:r>
              <a:rPr lang="en-GB" altLang="en-US">
                <a:cs typeface="Arial" panose="020B0604020202020204" pitchFamily="34" charset="0"/>
              </a:rPr>
              <a:t>Ω resistor in GND, digital storage oscilloscope) plus </a:t>
            </a:r>
            <a:r>
              <a:rPr lang="en-GB" altLang="en-US"/>
              <a:t>laser microscope scanning setup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test pattern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run the code inside the microcontroller and store the power trace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point the laser at a particular transistor and store the power trace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compare two traces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BB90F11-F3B1-43E6-9D19-69C13533491B}" type="slidenum">
              <a:rPr lang="en-GB" altLang="en-US"/>
              <a:pPr/>
              <a:t>15</a:t>
            </a:fld>
            <a:endParaRPr lang="en-GB" alt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6654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663825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592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7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side-channel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Optically enhanced position-locked power analysis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results for memory </a:t>
            </a:r>
            <a:r>
              <a:rPr lang="en-GB" altLang="en-US" u="sng" dirty="0"/>
              <a:t>read</a:t>
            </a:r>
            <a:r>
              <a:rPr lang="en-GB" altLang="en-US" dirty="0"/>
              <a:t> operations: non-destructive analysis of active memory locations (‘0’ and ‘1’)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results for memory </a:t>
            </a:r>
            <a:r>
              <a:rPr lang="en-GB" altLang="en-US" u="sng" dirty="0"/>
              <a:t>write</a:t>
            </a:r>
            <a:r>
              <a:rPr lang="en-GB" altLang="en-US" dirty="0"/>
              <a:t> operations: non-destructive analysis of active memory locations (‘0</a:t>
            </a:r>
            <a:r>
              <a:rPr lang="en-GB" altLang="en-US" dirty="0">
                <a:latin typeface="Wingdings" panose="05000000000000000000" pitchFamily="2" charset="2"/>
              </a:rPr>
              <a:t></a:t>
            </a:r>
            <a:r>
              <a:rPr lang="en-GB" altLang="en-US" dirty="0"/>
              <a:t>0’, ‘0</a:t>
            </a:r>
            <a:r>
              <a:rPr lang="en-GB" altLang="en-US" dirty="0">
                <a:latin typeface="Wingdings" panose="05000000000000000000" pitchFamily="2" charset="2"/>
              </a:rPr>
              <a:t></a:t>
            </a:r>
            <a:r>
              <a:rPr lang="en-GB" altLang="en-US" dirty="0"/>
              <a:t>1’, ‘1</a:t>
            </a:r>
            <a:r>
              <a:rPr lang="en-GB" altLang="en-US" dirty="0">
                <a:latin typeface="Wingdings" panose="05000000000000000000" pitchFamily="2" charset="2"/>
              </a:rPr>
              <a:t></a:t>
            </a:r>
            <a:r>
              <a:rPr lang="en-GB" altLang="en-US" dirty="0"/>
              <a:t>0’ and ‘1</a:t>
            </a:r>
            <a:r>
              <a:rPr lang="en-GB" altLang="en-US" dirty="0">
                <a:latin typeface="Wingdings" panose="05000000000000000000" pitchFamily="2" charset="2"/>
              </a:rPr>
              <a:t></a:t>
            </a:r>
            <a:r>
              <a:rPr lang="en-GB" altLang="en-US" dirty="0"/>
              <a:t>1’)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Only backside approach for 0.35</a:t>
            </a:r>
            <a:r>
              <a:rPr lang="en-GB" altLang="en-US" dirty="0">
                <a:cs typeface="Arial" panose="020B0604020202020204" pitchFamily="34" charset="0"/>
              </a:rPr>
              <a:t>µ</a:t>
            </a:r>
            <a:r>
              <a:rPr lang="en-GB" altLang="en-US" dirty="0"/>
              <a:t>m and smaller chips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single-cell access is limited to 0.5</a:t>
            </a:r>
            <a:r>
              <a:rPr lang="en-GB" altLang="en-US" dirty="0">
                <a:cs typeface="Arial" panose="020B0604020202020204" pitchFamily="34" charset="0"/>
              </a:rPr>
              <a:t>µ</a:t>
            </a:r>
            <a:r>
              <a:rPr lang="en-GB" altLang="en-US" dirty="0"/>
              <a:t>m laser spot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499CC0-8885-49BE-A45C-01A9A63FF5A4}" type="slidenum">
              <a:rPr lang="en-GB" altLang="en-US"/>
              <a:pPr/>
              <a:t>16</a:t>
            </a:fld>
            <a:endParaRPr lang="en-GB" alt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40322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03225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33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side-channel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764704"/>
            <a:ext cx="8215312" cy="5256212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Optical emission analysis</a:t>
            </a:r>
          </a:p>
          <a:p>
            <a:pPr lvl="1">
              <a:lnSpc>
                <a:spcPct val="8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transistors emit photons when they switch</a:t>
            </a:r>
          </a:p>
          <a:p>
            <a:pPr lvl="1">
              <a:lnSpc>
                <a:spcPct val="8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10</a:t>
            </a:r>
            <a:r>
              <a:rPr lang="en-GB" altLang="en-US" sz="1800" baseline="30000" dirty="0">
                <a:cs typeface="Arial" panose="020B0604020202020204" pitchFamily="34" charset="0"/>
              </a:rPr>
              <a:t>−</a:t>
            </a:r>
            <a:r>
              <a:rPr lang="en-GB" altLang="en-US" sz="1800" baseline="30000" dirty="0"/>
              <a:t>2</a:t>
            </a:r>
            <a:r>
              <a:rPr lang="en-GB" altLang="en-US" sz="1800" dirty="0"/>
              <a:t> to 10</a:t>
            </a:r>
            <a:r>
              <a:rPr lang="en-GB" altLang="en-US" sz="1800" baseline="30000" dirty="0">
                <a:cs typeface="Arial" panose="020B0604020202020204" pitchFamily="34" charset="0"/>
              </a:rPr>
              <a:t>−4</a:t>
            </a:r>
            <a:r>
              <a:rPr lang="en-GB" altLang="en-US" sz="1800" dirty="0"/>
              <a:t> photons per switch with peak in NIR region (900–1200 nm)</a:t>
            </a:r>
            <a:r>
              <a:rPr lang="ar-SA" altLang="en-US" sz="1800" dirty="0">
                <a:cs typeface="Arial" panose="020B0604020202020204" pitchFamily="34" charset="0"/>
              </a:rPr>
              <a:t>‏</a:t>
            </a:r>
            <a:endParaRPr lang="en-GB" altLang="en-US" sz="1800" dirty="0"/>
          </a:p>
          <a:p>
            <a:pPr lvl="1">
              <a:lnSpc>
                <a:spcPct val="8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optical emission can be detected with photomultipliers and CCD cameras</a:t>
            </a:r>
          </a:p>
          <a:p>
            <a:pPr lvl="1">
              <a:lnSpc>
                <a:spcPct val="8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 dirty="0"/>
              <a:t>comes from area close to the drain and primarily from the NMOS transistor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BA4DAC-AD46-45CB-AD24-5A10F60A73A2}" type="slidenum">
              <a:rPr lang="en-GB" altLang="en-US"/>
              <a:pPr/>
              <a:t>17</a:t>
            </a:fld>
            <a:endParaRPr lang="en-GB" alt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13255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81300"/>
            <a:ext cx="2376488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059113"/>
            <a:ext cx="131603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879725"/>
            <a:ext cx="2339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859338"/>
            <a:ext cx="4140200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19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side-channel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08720"/>
            <a:ext cx="8215312" cy="5256212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Optical emission analysis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Microchip PIC16F628 microcontroller with test code at 20 </a:t>
            </a:r>
            <a:r>
              <a:rPr lang="en-GB" altLang="en-US" dirty="0" err="1"/>
              <a:t>Mhz</a:t>
            </a:r>
            <a:r>
              <a:rPr lang="en-GB" altLang="en-US" dirty="0"/>
              <a:t>; PMT vs SPA and CCD camera images in just 10 minutes</a:t>
            </a:r>
          </a:p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Only backside approach for 0.35</a:t>
            </a:r>
            <a:r>
              <a:rPr lang="en-GB" altLang="en-US" dirty="0">
                <a:cs typeface="Arial" panose="020B0604020202020204" pitchFamily="34" charset="0"/>
              </a:rPr>
              <a:t>µ</a:t>
            </a:r>
            <a:r>
              <a:rPr lang="en-GB" altLang="en-US" dirty="0"/>
              <a:t>m and smaller chips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successfully tested on chips down to 130nm (higher </a:t>
            </a:r>
            <a:r>
              <a:rPr lang="en-GB" altLang="en-US" dirty="0" err="1"/>
              <a:t>Vcc</a:t>
            </a:r>
            <a:r>
              <a:rPr lang="en-GB" altLang="en-US" dirty="0"/>
              <a:t>, &gt;1 hour)</a:t>
            </a:r>
            <a:r>
              <a:rPr lang="ar-SA" altLang="en-US" dirty="0">
                <a:cs typeface="Arial" panose="020B0604020202020204" pitchFamily="34" charset="0"/>
              </a:rPr>
              <a:t>‏</a:t>
            </a:r>
            <a:endParaRPr lang="en-GB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EB38AE-C463-41D6-94E9-8A6B24E98286}" type="slidenum">
              <a:rPr lang="en-GB" altLang="en-US"/>
              <a:pPr/>
              <a:t>18</a:t>
            </a:fld>
            <a:endParaRPr lang="en-GB" alt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2376487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2376488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37648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2376487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23764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68863"/>
            <a:ext cx="23764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59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Hardware tamper protection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0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Hardware </a:t>
            </a:r>
            <a:r>
              <a:rPr lang="en-US" sz="4800" dirty="0"/>
              <a:t>security</a:t>
            </a:r>
            <a:br>
              <a:rPr lang="en-US" sz="48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Invasive </a:t>
            </a:r>
            <a:r>
              <a:rPr lang="en-US" sz="3600" dirty="0"/>
              <a:t>attacks</a:t>
            </a:r>
            <a:br>
              <a:rPr lang="en-US" sz="36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(continued)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417712"/>
          </a:xfrm>
        </p:spPr>
        <p:txBody>
          <a:bodyPr/>
          <a:lstStyle/>
          <a:p>
            <a:pPr lvl="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Including presentation material by</a:t>
            </a:r>
            <a:br>
              <a:rPr lang="en-US" sz="2000" dirty="0"/>
            </a:br>
            <a:r>
              <a:rPr lang="en-GB" altLang="en-US" sz="2000" dirty="0"/>
              <a:t>Sergei </a:t>
            </a:r>
            <a:r>
              <a:rPr lang="en-GB" altLang="en-US" sz="2000" dirty="0" err="1"/>
              <a:t>Skorobogatov</a:t>
            </a:r>
            <a:r>
              <a:rPr lang="en-GB" altLang="en-US" sz="2000" dirty="0"/>
              <a:t>, University of Cambridge</a:t>
            </a:r>
          </a:p>
          <a:p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2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Tamper </a:t>
            </a:r>
            <a:r>
              <a:rPr lang="en-GB" altLang="en-US" sz="3600" dirty="0"/>
              <a:t>protection</a:t>
            </a:r>
          </a:p>
        </p:txBody>
      </p:sp>
      <p:sp>
        <p:nvSpPr>
          <p:cNvPr id="54273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t"/>
          <a:lstStyle/>
          <a:p>
            <a:pPr marL="328613" indent="-328613" algn="l">
              <a:lnSpc>
                <a:spcPct val="76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Old devices</a:t>
            </a:r>
          </a:p>
          <a:p>
            <a:pPr marL="728663" lvl="1" indent="-271463" algn="l">
              <a:lnSpc>
                <a:spcPct val="85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security fuse is placed separately from the memory array (easy to locate and defeat)</a:t>
            </a:r>
            <a:r>
              <a:rPr lang="ar-SA" altLang="en-US" sz="2000">
                <a:cs typeface="Arial" panose="020B0604020202020204" pitchFamily="34" charset="0"/>
              </a:rPr>
              <a:t>‏</a:t>
            </a:r>
            <a:endParaRPr lang="en-GB" altLang="en-US" sz="2000"/>
          </a:p>
          <a:p>
            <a:pPr marL="728663" lvl="1" indent="-271463" algn="l">
              <a:lnSpc>
                <a:spcPct val="85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security fuse is embedded into the program memory (hard to locate and defeat), similar approach is used in many smartcards in the form of password protection and encryption keys</a:t>
            </a:r>
          </a:p>
          <a:p>
            <a:pPr marL="728663" lvl="1" indent="-271463" algn="l">
              <a:lnSpc>
                <a:spcPct val="85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moving away from building blocks which are easily identifiable and have easily traceable data paths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BF379FD-EE42-4D39-A7B3-8B844B4B1AAD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600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16013" y="6381750"/>
            <a:ext cx="25193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Motorola MC68HC908AZ60A microcontroller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34925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435600" y="6381750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Scenix SX28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636482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Tamper protection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Help came from chip fabrication technology</a:t>
            </a:r>
          </a:p>
          <a:p>
            <a:pPr lvl="1">
              <a:lnSpc>
                <a:spcPct val="8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planarisation as a part of modern chip fabrication process (0.5</a:t>
            </a:r>
            <a:r>
              <a:rPr lang="en-GB" altLang="en-US">
                <a:cs typeface="Arial" panose="020B0604020202020204" pitchFamily="34" charset="0"/>
              </a:rPr>
              <a:t> μm or smaller feature size)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endParaRPr lang="en-GB" altLang="en-US">
              <a:cs typeface="Arial" panose="020B0604020202020204" pitchFamily="34" charset="0"/>
            </a:endParaRP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Arial" panose="020B0604020202020204" pitchFamily="34" charset="0"/>
              </a:rPr>
              <a:t>glue logic design makes reverse engineering much harder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Arial" panose="020B0604020202020204" pitchFamily="34" charset="0"/>
              </a:rPr>
              <a:t>multiple metal layers block any direct access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Arial" panose="020B0604020202020204" pitchFamily="34" charset="0"/>
              </a:rPr>
              <a:t>small size of transistors makes attacks less feasible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Arial" panose="020B0604020202020204" pitchFamily="34" charset="0"/>
              </a:rPr>
              <a:t>chips operate at higher frequency and consume less power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>
                <a:cs typeface="Arial" panose="020B0604020202020204" pitchFamily="34" charset="0"/>
              </a:rPr>
              <a:t>smaller and BGA packages scare off many attackers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98624B2-0DE5-479E-9338-59D82546C351}" type="slidenum">
              <a:rPr lang="en-GB" altLang="en-US"/>
              <a:pPr/>
              <a:t>21</a:t>
            </a:fld>
            <a:endParaRPr lang="en-GB" alt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59225"/>
            <a:ext cx="270033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959225"/>
            <a:ext cx="270033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959225"/>
            <a:ext cx="270033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114425" y="5940425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0.9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GB" altLang="en-US" sz="900" smtClean="0">
                <a:latin typeface="Arial" panose="020B0604020202020204" pitchFamily="34" charset="0"/>
              </a:rPr>
              <a:t>m microcontroller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994150" y="5940425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0.5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GB" altLang="en-US" sz="900" smtClean="0">
                <a:latin typeface="Arial" panose="020B0604020202020204" pitchFamily="34" charset="0"/>
              </a:rPr>
              <a:t>m microcontroller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019925" y="5940425"/>
            <a:ext cx="1585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0.13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GB" altLang="en-US" sz="900" smtClean="0">
                <a:latin typeface="Arial" panose="020B0604020202020204" pitchFamily="34" charset="0"/>
              </a:rPr>
              <a:t>m FPGA</a:t>
            </a:r>
          </a:p>
        </p:txBody>
      </p:sp>
    </p:spTree>
    <p:extLst>
      <p:ext uri="{BB962C8B-B14F-4D97-AF65-F5344CB8AC3E}">
        <p14:creationId xmlns:p14="http://schemas.microsoft.com/office/powerpoint/2010/main" val="327395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Tamper protection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Additional protections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top metal layers with sensors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voltage, frequency and temperature sensors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memory access protection, crypto-coprocessors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internal clocks, power supply pumps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asynchronous logic design, symmetric design, dual-rail logic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ASICs</a:t>
            </a:r>
            <a:r>
              <a:rPr lang="ar-SA" altLang="en-US">
                <a:cs typeface="Arial" panose="020B0604020202020204" pitchFamily="34" charset="0"/>
              </a:rPr>
              <a:t>‏</a:t>
            </a:r>
            <a:r>
              <a:rPr lang="en-GB" altLang="en-US"/>
              <a:t>, secure FPGAs and custom-designed ICs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software countermeasures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B537AC-8AE7-4A52-9218-B9CB6616FB36}" type="slidenum">
              <a:rPr lang="en-GB" altLang="en-US"/>
              <a:pPr/>
              <a:t>22</a:t>
            </a:fld>
            <a:endParaRPr lang="en-GB" alt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3421063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3421062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439863" y="6429375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STMicroelectronics ST16 smartcard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400675" y="6429375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Fujitsu secure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1205563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Tamper protection: </a:t>
            </a:r>
            <a:r>
              <a:rPr lang="en-GB" altLang="en-US" sz="3600" dirty="0"/>
              <a:t>what goes wrong</a:t>
            </a:r>
          </a:p>
        </p:txBody>
      </p:sp>
      <p:sp>
        <p:nvSpPr>
          <p:cNvPr id="57345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anchor="t"/>
          <a:lstStyle/>
          <a:p>
            <a:pPr marL="328613" indent="-328613" algn="l">
              <a:lnSpc>
                <a:spcPct val="76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Security advertising without proof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no means of comparing security, lack of independent analysis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no guarantee and no responsibility from chip manufacturers</a:t>
            </a:r>
          </a:p>
          <a:p>
            <a:pPr marL="728663" lvl="1" indent="-271463" algn="l">
              <a:lnSpc>
                <a:spcPct val="85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wide use of magic words: </a:t>
            </a:r>
            <a:r>
              <a:rPr lang="en-GB" altLang="en-US" sz="2000" i="1"/>
              <a:t>protection, encryption, authentication, unique, highly secure, strong defence, cannot be, unbreakable, impossible, uncompromising, buried under x metal layers</a:t>
            </a:r>
          </a:p>
          <a:p>
            <a:pPr marL="328613" indent="-328613" algn="l">
              <a:lnSpc>
                <a:spcPct val="76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Constant economics pressure on cost reduction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less investment, hence, cheaper solutions and outsourcing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security via obscurity approach</a:t>
            </a:r>
          </a:p>
          <a:p>
            <a:pPr marL="328613" indent="-328613" algn="l">
              <a:lnSpc>
                <a:spcPct val="76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Quicker turnaround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less testing, hence, more bugs</a:t>
            </a:r>
          </a:p>
          <a:p>
            <a:pPr marL="328613" indent="-328613" algn="l">
              <a:lnSpc>
                <a:spcPct val="76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/>
              <a:t>What about back-doors?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access to the on-chip data for factory testing purposes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how reliably was this feature disabled?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how difficult is to attack the access port?</a:t>
            </a:r>
          </a:p>
          <a:p>
            <a:pPr marL="728663" lvl="1" indent="-271463" algn="l">
              <a:lnSpc>
                <a:spcPct val="76000"/>
              </a:lnSpc>
              <a:spcBef>
                <a:spcPts val="625"/>
              </a:spcBef>
              <a:buFont typeface="Arial" panose="020B0604020202020204" pitchFamily="34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000"/>
              <a:t>are there any trojans deliberately inserted by subcontractors?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075601-2625-45D7-B2B9-F52608B5B4CF}" type="slidenum">
              <a:rPr lang="en-GB" altLang="en-US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4916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Actel/Microsemi ProASIC3 Flash FPGA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36538" indent="-236538">
              <a:lnSpc>
                <a:spcPct val="100000"/>
              </a:lnSpc>
              <a:spcBef>
                <a:spcPts val="75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4538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en-US"/>
              <a:t>Scanning JTAG for command space</a:t>
            </a:r>
          </a:p>
          <a:p>
            <a:pPr marL="685800" lvl="1" indent="-228600">
              <a:lnSpc>
                <a:spcPct val="81000"/>
              </a:lnSpc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4538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en-US"/>
              <a:t>find depth of DR registers associated with each command</a:t>
            </a:r>
          </a:p>
          <a:p>
            <a:pPr marL="685800" lvl="1" indent="-228600">
              <a:lnSpc>
                <a:spcPct val="81000"/>
              </a:lnSpc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4538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en-US"/>
              <a:t>test if those DR registers can be amended</a:t>
            </a:r>
          </a:p>
          <a:p>
            <a:pPr marL="236538" indent="-236538">
              <a:lnSpc>
                <a:spcPct val="100000"/>
              </a:lnSpc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4538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en-US"/>
              <a:t>Analysing STAPL programming file from design software </a:t>
            </a:r>
          </a:p>
          <a:p>
            <a:pPr marL="685800" lvl="1" indent="-228600">
              <a:lnSpc>
                <a:spcPct val="81000"/>
              </a:lnSpc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4538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en-US"/>
              <a:t>hints on unused spaces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7E3319-AC9D-4955-B2E2-23455171E93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8526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22600"/>
            <a:ext cx="4319587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022600"/>
            <a:ext cx="4295775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5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Simplified ProASIC3 security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38125" indent="-238125">
              <a:lnSpc>
                <a:spcPct val="80000"/>
              </a:lnSpc>
              <a:spcBef>
                <a:spcPts val="750"/>
              </a:spcBef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6125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altLang="en-US"/>
              <a:t>AES encryption engine can only send data in one direction</a:t>
            </a:r>
          </a:p>
          <a:p>
            <a:pPr marL="238125" indent="-238125">
              <a:lnSpc>
                <a:spcPct val="80000"/>
              </a:lnSpc>
              <a:spcBef>
                <a:spcPts val="750"/>
              </a:spcBef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6125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altLang="en-US"/>
              <a:t>Passkey only unlocks FROM readback</a:t>
            </a:r>
          </a:p>
          <a:p>
            <a:pPr marL="238125" indent="-238125">
              <a:lnSpc>
                <a:spcPct val="80000"/>
              </a:lnSpc>
              <a:spcBef>
                <a:spcPts val="750"/>
              </a:spcBef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6125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altLang="en-US"/>
              <a:t>Hidden JTAG functions include different areas</a:t>
            </a:r>
          </a:p>
          <a:p>
            <a:pPr marL="685800" lvl="1" indent="-228600">
              <a:lnSpc>
                <a:spcPct val="80000"/>
              </a:lnSpc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6125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altLang="en-US"/>
              <a:t>factory settings, debug features and control registers</a:t>
            </a:r>
          </a:p>
          <a:p>
            <a:pPr marL="685800" lvl="1" indent="-228600">
              <a:lnSpc>
                <a:spcPct val="80000"/>
              </a:lnSpc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6125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altLang="en-US"/>
              <a:t>no references were found in their tools or documentation that readback of the design was a possibility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6D52C0-6389-45C3-B5E2-763EB3EB31C0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8526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238500"/>
            <a:ext cx="4613275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7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Defence technologies : how it fails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5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Microchip PIC microcontroller: security fuse bug</a:t>
            </a:r>
          </a:p>
          <a:p>
            <a:pPr lvl="1">
              <a:lnSpc>
                <a:spcPct val="7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security fuse can be reset without erasing the code/data memory</a:t>
            </a:r>
          </a:p>
          <a:p>
            <a:pPr lvl="2">
              <a:lnSpc>
                <a:spcPct val="75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solution: fixed in newer devices</a:t>
            </a:r>
          </a:p>
          <a:p>
            <a:pPr>
              <a:lnSpc>
                <a:spcPct val="75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Hitachi smartcard: information leakage on a products CD</a:t>
            </a:r>
          </a:p>
          <a:p>
            <a:pPr lvl="1">
              <a:lnSpc>
                <a:spcPct val="7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full datasheet on a smartcard was placed by mistake on the CD</a:t>
            </a:r>
          </a:p>
          <a:p>
            <a:pPr>
              <a:lnSpc>
                <a:spcPct val="75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Actel secure FPGA: programming software bug</a:t>
            </a:r>
          </a:p>
          <a:p>
            <a:pPr lvl="1">
              <a:lnSpc>
                <a:spcPct val="7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devices were always programmed with a 00..00 passkey</a:t>
            </a:r>
          </a:p>
          <a:p>
            <a:pPr lvl="2">
              <a:lnSpc>
                <a:spcPct val="75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solution: software update</a:t>
            </a:r>
          </a:p>
          <a:p>
            <a:pPr>
              <a:lnSpc>
                <a:spcPct val="75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Xilinx secure CPLD: programming software bug</a:t>
            </a:r>
          </a:p>
          <a:p>
            <a:pPr lvl="1">
              <a:lnSpc>
                <a:spcPct val="7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security fuse incorrectly programmed resulting in no protection</a:t>
            </a:r>
          </a:p>
          <a:p>
            <a:pPr lvl="2">
              <a:lnSpc>
                <a:spcPct val="75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solution: software update</a:t>
            </a:r>
          </a:p>
          <a:p>
            <a:pPr>
              <a:lnSpc>
                <a:spcPct val="75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Dallas SHA-1 secure memory: factory initialisation bug</a:t>
            </a:r>
          </a:p>
          <a:p>
            <a:pPr lvl="1">
              <a:lnSpc>
                <a:spcPct val="7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some security features were not activated resulting in no protection</a:t>
            </a:r>
          </a:p>
          <a:p>
            <a:pPr lvl="2">
              <a:lnSpc>
                <a:spcPct val="75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solution: recall of the batch</a:t>
            </a:r>
          </a:p>
          <a:p>
            <a:pPr>
              <a:lnSpc>
                <a:spcPct val="75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Other possible ways of security failures</a:t>
            </a:r>
          </a:p>
          <a:p>
            <a:pPr lvl="1">
              <a:lnSpc>
                <a:spcPct val="75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insiders, datasheets of similar products, development tools, patents</a:t>
            </a:r>
          </a:p>
          <a:p>
            <a:pPr lvl="2">
              <a:lnSpc>
                <a:spcPct val="75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/>
              <a:t>solution: test real devices and control the output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8DD120-BA86-424C-A5E1-9CC7870BD51D}" type="slidenum">
              <a:rPr lang="en-GB" altLang="en-US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828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Conclusions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There is no such a thing as absolute protection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given enough time and resources any protection can be broken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Technical progress helps a lot, but has certain limits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do not overestimate capabilities of the silicon circuits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do not underestimate capabilities of the attackers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Defence should be adequate to anticipated attacks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security hardware engineers must be familiar with attack technologies to develop adequate protection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choosing the correct protection saves money in development and manufacturing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Attack technologies are constantly improving, so should the defence technologies</a:t>
            </a:r>
          </a:p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Many vulnerabilities were found in various secure chips and more are to be found posing more challenges to hardware security engineers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3ECEF3-7CC5-43B6-810E-981FA26D3C97}" type="slidenum">
              <a:rPr lang="en-GB" altLang="en-US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489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References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Slides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http://www.cl.cam.ac.uk/~sps32/PartII_040213.pdf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Literature: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Ross Anderson’s book “Security Engineering”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“Physical Attacks and Tamper Resistance” in Introduction to Hardware Security and Trust, Eds: Mohammad Tehranipoor and Cliff Wang, Springer, September 2011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http://www.cl.cam.ac.uk/techreports/UCAM-CL-TR-630.pdf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http://www.cl.cam.ac.uk/~sps32/#Publications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http://www.cl.cam.ac.uk/~sps32/sec_news.html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E5E8A5-4ABB-4D28-BA6F-FB81FB606026}" type="slidenum">
              <a:rPr lang="en-GB" altLang="en-US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049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Leakage and Tamper Resilience</a:t>
            </a:r>
            <a:br>
              <a:rPr lang="en-US" dirty="0" smtClean="0"/>
            </a:b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2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microprobing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Microprobing with fine electrodes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eavesdropping on signals inside a chip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injection of test signals and observing the reaction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can be used for extraction of secret keys and memory contents</a:t>
            </a:r>
          </a:p>
          <a:p>
            <a:pPr lvl="1">
              <a:lnSpc>
                <a:spcPct val="8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limited use for 0.35</a:t>
            </a:r>
            <a:r>
              <a:rPr lang="en-GB" altLang="en-US">
                <a:cs typeface="Arial" panose="020B0604020202020204" pitchFamily="34" charset="0"/>
              </a:rPr>
              <a:t>µ</a:t>
            </a:r>
            <a:r>
              <a:rPr lang="en-GB" altLang="en-US"/>
              <a:t>m and smaller chips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810798-B149-4FEC-A895-AEC94138A48D}" type="slidenum">
              <a:rPr lang="en-GB" altLang="en-US"/>
              <a:pPr/>
              <a:t>3</a:t>
            </a:fld>
            <a:endParaRPr lang="en-GB" alt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64636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2519363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3825"/>
            <a:ext cx="2519362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974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34" name="Rectangle 22"/>
          <p:cNvSpPr>
            <a:spLocks/>
          </p:cNvSpPr>
          <p:nvPr/>
        </p:nvSpPr>
        <p:spPr bwMode="auto">
          <a:xfrm>
            <a:off x="549275" y="68263"/>
            <a:ext cx="8045450" cy="1096962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spcBef>
                <a:spcPts val="175"/>
              </a:spcBef>
              <a:tabLst>
                <a:tab pos="1096963" algn="l"/>
              </a:tabLst>
              <a:defRPr/>
            </a:pPr>
            <a:r>
              <a:rPr lang="en-US" sz="4400" dirty="0">
                <a:solidFill>
                  <a:srgbClr val="C00000"/>
                </a:solidFill>
                <a:latin typeface="Optima" charset="0"/>
                <a:sym typeface="Optima" charset="0"/>
              </a:rPr>
              <a:t>Circuit transformers</a:t>
            </a:r>
          </a:p>
        </p:txBody>
      </p:sp>
      <p:sp>
        <p:nvSpPr>
          <p:cNvPr id="23555" name="Text Box 23"/>
          <p:cNvSpPr txBox="1">
            <a:spLocks noChangeArrowheads="1"/>
          </p:cNvSpPr>
          <p:nvPr/>
        </p:nvSpPr>
        <p:spPr bwMode="auto">
          <a:xfrm>
            <a:off x="971550" y="5013325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BDAB5-DF20-4715-BB8B-2CEC36A36B8F}" type="slidenum">
              <a:rPr lang="he-IL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557" name="Rectangle 4"/>
          <p:cNvSpPr txBox="1">
            <a:spLocks noChangeArrowheads="1"/>
          </p:cNvSpPr>
          <p:nvPr/>
        </p:nvSpPr>
        <p:spPr bwMode="auto">
          <a:xfrm>
            <a:off x="1497013" y="1570038"/>
            <a:ext cx="554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mmi10"/>
              </a:rPr>
              <a:t>s</a:t>
            </a:r>
            <a:r>
              <a:rPr lang="en-US" altLang="en-US" sz="2400" i="1" baseline="-25000">
                <a:solidFill>
                  <a:srgbClr val="000000"/>
                </a:solidFill>
                <a:latin typeface="cmmi10"/>
              </a:rPr>
              <a:t>i</a:t>
            </a:r>
            <a:endParaRPr lang="en-US" altLang="en-US" sz="2400" i="1" baseline="-25000">
              <a:solidFill>
                <a:srgbClr val="FF0000"/>
              </a:solidFill>
              <a:latin typeface="cmmi10"/>
            </a:endParaRPr>
          </a:p>
        </p:txBody>
      </p:sp>
      <p:cxnSp>
        <p:nvCxnSpPr>
          <p:cNvPr id="23558" name="Straight Arrow Connector 11"/>
          <p:cNvCxnSpPr>
            <a:cxnSpLocks noChangeShapeType="1"/>
          </p:cNvCxnSpPr>
          <p:nvPr/>
        </p:nvCxnSpPr>
        <p:spPr bwMode="auto">
          <a:xfrm>
            <a:off x="2057400" y="2514600"/>
            <a:ext cx="620713" cy="1588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3"/>
          <p:cNvCxnSpPr>
            <a:cxnSpLocks noChangeShapeType="1"/>
          </p:cNvCxnSpPr>
          <p:nvPr/>
        </p:nvCxnSpPr>
        <p:spPr bwMode="auto">
          <a:xfrm flipV="1">
            <a:off x="609600" y="2514600"/>
            <a:ext cx="511175" cy="1588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Rectangle 4"/>
              <p:cNvSpPr txBox="1">
                <a:spLocks noChangeArrowheads="1"/>
              </p:cNvSpPr>
              <p:nvPr/>
            </p:nvSpPr>
            <p:spPr bwMode="auto">
              <a:xfrm>
                <a:off x="555625" y="2468563"/>
                <a:ext cx="481013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i="1" dirty="0">
                  <a:latin typeface="cmmi10"/>
                </a:endParaRPr>
              </a:p>
            </p:txBody>
          </p:sp>
        </mc:Choice>
        <mc:Fallback xmlns="">
          <p:sp>
            <p:nvSpPr>
              <p:cNvPr id="23560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25" y="2468563"/>
                <a:ext cx="481013" cy="476250"/>
              </a:xfrm>
              <a:prstGeom prst="rect">
                <a:avLst/>
              </a:prstGeom>
              <a:blipFill rotWithShape="0">
                <a:blip r:embed="rId4"/>
                <a:stretch>
                  <a:fillRect l="-1266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1" name="Rectangle 4"/>
              <p:cNvSpPr txBox="1">
                <a:spLocks noChangeArrowheads="1"/>
              </p:cNvSpPr>
              <p:nvPr/>
            </p:nvSpPr>
            <p:spPr bwMode="auto">
              <a:xfrm>
                <a:off x="1979712" y="2468563"/>
                <a:ext cx="554038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cmmi10"/>
                </a:endParaRPr>
              </a:p>
            </p:txBody>
          </p:sp>
        </mc:Choice>
        <mc:Fallback xmlns="">
          <p:sp>
            <p:nvSpPr>
              <p:cNvPr id="23561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2468563"/>
                <a:ext cx="554038" cy="476250"/>
              </a:xfrm>
              <a:prstGeom prst="rect">
                <a:avLst/>
              </a:prstGeom>
              <a:blipFill rotWithShape="0">
                <a:blip r:embed="rId5"/>
                <a:stretch>
                  <a:fillRect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2" name="Rounded Rectangular Callout 15"/>
          <p:cNvSpPr>
            <a:spLocks noChangeArrowheads="1"/>
          </p:cNvSpPr>
          <p:nvPr/>
        </p:nvSpPr>
        <p:spPr bwMode="auto">
          <a:xfrm>
            <a:off x="250825" y="3671888"/>
            <a:ext cx="2647950" cy="479425"/>
          </a:xfrm>
          <a:prstGeom prst="wedgeRoundRectCallout">
            <a:avLst>
              <a:gd name="adj1" fmla="val -7431"/>
              <a:gd name="adj2" fmla="val -131690"/>
              <a:gd name="adj3" fmla="val 16667"/>
            </a:avLst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Any boolean circuit</a:t>
            </a:r>
            <a:endParaRPr lang="de-DE" altLang="en-US" sz="1800">
              <a:solidFill>
                <a:srgbClr val="FFFFFF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Rounded Rectangular Callout 15"/>
          <p:cNvSpPr>
            <a:spLocks noChangeArrowheads="1"/>
          </p:cNvSpPr>
          <p:nvPr/>
        </p:nvSpPr>
        <p:spPr bwMode="auto">
          <a:xfrm>
            <a:off x="3440113" y="3817938"/>
            <a:ext cx="2209800" cy="835025"/>
          </a:xfrm>
          <a:prstGeom prst="wedgeRoundRectCallout">
            <a:avLst>
              <a:gd name="adj1" fmla="val -7495"/>
              <a:gd name="adj2" fmla="val -99657"/>
              <a:gd name="adj3" fmla="val 16667"/>
            </a:avLst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FF"/>
                </a:solidFill>
              </a:rPr>
              <a:t>Circuit transformation</a:t>
            </a:r>
            <a:endParaRPr lang="de-DE" altLang="en-US" sz="2200">
              <a:solidFill>
                <a:srgbClr val="FFFFFF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ounded Rectangular Callout 15"/>
          <p:cNvSpPr>
            <a:spLocks noChangeArrowheads="1"/>
          </p:cNvSpPr>
          <p:nvPr/>
        </p:nvSpPr>
        <p:spPr bwMode="auto">
          <a:xfrm>
            <a:off x="6497638" y="3775075"/>
            <a:ext cx="2498725" cy="414338"/>
          </a:xfrm>
          <a:prstGeom prst="wedgeRoundRectCallout">
            <a:avLst>
              <a:gd name="adj1" fmla="val -25852"/>
              <a:gd name="adj2" fmla="val -134722"/>
              <a:gd name="adj3" fmla="val 16667"/>
            </a:avLst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Transformed circuit</a:t>
            </a:r>
            <a:endParaRPr lang="de-DE" altLang="en-US" sz="1800">
              <a:solidFill>
                <a:srgbClr val="FFFFFF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3565" name="Picture 47" descr="sim-ye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035175"/>
            <a:ext cx="8302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Arc 48"/>
          <p:cNvSpPr>
            <a:spLocks/>
          </p:cNvSpPr>
          <p:nvPr/>
        </p:nvSpPr>
        <p:spPr bwMode="auto">
          <a:xfrm rot="19896075" flipV="1">
            <a:off x="1392238" y="1425575"/>
            <a:ext cx="692150" cy="684213"/>
          </a:xfrm>
          <a:custGeom>
            <a:avLst/>
            <a:gdLst>
              <a:gd name="T0" fmla="*/ 2147483646 w 43200"/>
              <a:gd name="T1" fmla="*/ 0 h 42819"/>
              <a:gd name="T2" fmla="*/ 2147483646 w 43200"/>
              <a:gd name="T3" fmla="*/ 2147483646 h 42819"/>
              <a:gd name="T4" fmla="*/ 2147483646 w 43200"/>
              <a:gd name="T5" fmla="*/ 2147483646 h 42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819" fill="none" extrusionOk="0">
                <a:moveTo>
                  <a:pt x="25641" y="0"/>
                </a:moveTo>
                <a:cubicBezTo>
                  <a:pt x="35829" y="1941"/>
                  <a:pt x="43200" y="10848"/>
                  <a:pt x="43200" y="21219"/>
                </a:cubicBezTo>
                <a:cubicBezTo>
                  <a:pt x="43200" y="33148"/>
                  <a:pt x="33529" y="42819"/>
                  <a:pt x="21600" y="42819"/>
                </a:cubicBezTo>
                <a:cubicBezTo>
                  <a:pt x="9670" y="42819"/>
                  <a:pt x="0" y="33148"/>
                  <a:pt x="0" y="21219"/>
                </a:cubicBezTo>
                <a:cubicBezTo>
                  <a:pt x="-1" y="18721"/>
                  <a:pt x="433" y="16243"/>
                  <a:pt x="1279" y="13893"/>
                </a:cubicBezTo>
              </a:path>
              <a:path w="43200" h="42819" stroke="0" extrusionOk="0">
                <a:moveTo>
                  <a:pt x="25641" y="0"/>
                </a:moveTo>
                <a:cubicBezTo>
                  <a:pt x="35829" y="1941"/>
                  <a:pt x="43200" y="10848"/>
                  <a:pt x="43200" y="21219"/>
                </a:cubicBezTo>
                <a:cubicBezTo>
                  <a:pt x="43200" y="33148"/>
                  <a:pt x="33529" y="42819"/>
                  <a:pt x="21600" y="42819"/>
                </a:cubicBezTo>
                <a:cubicBezTo>
                  <a:pt x="9670" y="42819"/>
                  <a:pt x="0" y="33148"/>
                  <a:pt x="0" y="21219"/>
                </a:cubicBezTo>
                <a:cubicBezTo>
                  <a:pt x="-1" y="18721"/>
                  <a:pt x="433" y="16243"/>
                  <a:pt x="1279" y="13893"/>
                </a:cubicBezTo>
                <a:lnTo>
                  <a:pt x="21600" y="21219"/>
                </a:lnTo>
                <a:lnTo>
                  <a:pt x="2564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112"/>
          <p:cNvGrpSpPr>
            <a:grpSpLocks/>
          </p:cNvGrpSpPr>
          <p:nvPr/>
        </p:nvGrpSpPr>
        <p:grpSpPr bwMode="auto">
          <a:xfrm>
            <a:off x="3535363" y="1287463"/>
            <a:ext cx="2168525" cy="2071687"/>
            <a:chOff x="2454" y="894"/>
            <a:chExt cx="1506" cy="1440"/>
          </a:xfrm>
        </p:grpSpPr>
        <p:sp>
          <p:nvSpPr>
            <p:cNvPr id="23579" name="AutoShape 14"/>
            <p:cNvSpPr>
              <a:spLocks noChangeArrowheads="1"/>
            </p:cNvSpPr>
            <p:nvPr/>
          </p:nvSpPr>
          <p:spPr bwMode="auto">
            <a:xfrm>
              <a:off x="2454" y="1614"/>
              <a:ext cx="1506" cy="204"/>
            </a:xfrm>
            <a:prstGeom prst="rightArrow">
              <a:avLst>
                <a:gd name="adj1" fmla="val 26472"/>
                <a:gd name="adj2" fmla="val 105882"/>
              </a:avLst>
            </a:prstGeom>
            <a:solidFill>
              <a:srgbClr val="3366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3580" name="Picture 61" descr="grinder-op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9" r="11890"/>
            <a:stretch>
              <a:fillRect/>
            </a:stretch>
          </p:blipFill>
          <p:spPr bwMode="auto">
            <a:xfrm>
              <a:off x="2646" y="894"/>
              <a:ext cx="105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74"/>
          <p:cNvGrpSpPr>
            <a:grpSpLocks/>
          </p:cNvGrpSpPr>
          <p:nvPr/>
        </p:nvGrpSpPr>
        <p:grpSpPr bwMode="auto">
          <a:xfrm>
            <a:off x="6092826" y="1493838"/>
            <a:ext cx="2067659" cy="1520825"/>
            <a:chOff x="4230" y="1038"/>
            <a:chExt cx="1435" cy="1056"/>
          </a:xfrm>
        </p:grpSpPr>
        <p:pic>
          <p:nvPicPr>
            <p:cNvPr id="23572" name="Picture 45" descr="sim-g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470"/>
              <a:ext cx="57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573" name="Straight Arrow Connector 11"/>
            <p:cNvCxnSpPr>
              <a:cxnSpLocks noChangeShapeType="1"/>
            </p:cNvCxnSpPr>
            <p:nvPr/>
          </p:nvCxnSpPr>
          <p:spPr bwMode="auto">
            <a:xfrm>
              <a:off x="5274" y="1771"/>
              <a:ext cx="391" cy="1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325" y="1758"/>
              <a:ext cx="322" cy="1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75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5223" y="1763"/>
                  <a:ext cx="38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0" tIns="45715" rIns="91430" bIns="45715"/>
                <a:lstStyle>
                  <a:lvl1pPr marL="342900" indent="-3429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cmmi10"/>
                  </a:endParaRPr>
                </a:p>
              </p:txBody>
            </p:sp>
          </mc:Choice>
          <mc:Fallback xmlns="">
            <p:sp>
              <p:nvSpPr>
                <p:cNvPr id="23575" name="Rectang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3" y="1763"/>
                  <a:ext cx="385" cy="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76" name="Arc 55"/>
            <p:cNvSpPr>
              <a:spLocks/>
            </p:cNvSpPr>
            <p:nvPr/>
          </p:nvSpPr>
          <p:spPr bwMode="auto">
            <a:xfrm rot="19896075" flipV="1">
              <a:off x="4758" y="1038"/>
              <a:ext cx="480" cy="476"/>
            </a:xfrm>
            <a:custGeom>
              <a:avLst/>
              <a:gdLst>
                <a:gd name="T0" fmla="*/ 0 w 43200"/>
                <a:gd name="T1" fmla="*/ 0 h 42819"/>
                <a:gd name="T2" fmla="*/ 0 w 43200"/>
                <a:gd name="T3" fmla="*/ 0 h 42819"/>
                <a:gd name="T4" fmla="*/ 0 w 43200"/>
                <a:gd name="T5" fmla="*/ 0 h 42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2819" fill="none" extrusionOk="0">
                  <a:moveTo>
                    <a:pt x="25641" y="0"/>
                  </a:moveTo>
                  <a:cubicBezTo>
                    <a:pt x="35829" y="1941"/>
                    <a:pt x="43200" y="10848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8721"/>
                    <a:pt x="433" y="16243"/>
                    <a:pt x="1279" y="13893"/>
                  </a:cubicBezTo>
                </a:path>
                <a:path w="43200" h="42819" stroke="0" extrusionOk="0">
                  <a:moveTo>
                    <a:pt x="25641" y="0"/>
                  </a:moveTo>
                  <a:cubicBezTo>
                    <a:pt x="35829" y="1941"/>
                    <a:pt x="43200" y="10848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8721"/>
                    <a:pt x="433" y="16243"/>
                    <a:pt x="1279" y="13893"/>
                  </a:cubicBezTo>
                  <a:lnTo>
                    <a:pt x="21600" y="21219"/>
                  </a:lnTo>
                  <a:lnTo>
                    <a:pt x="2564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577" name="Object 70"/>
                <p:cNvGraphicFramePr>
                  <a:graphicFrameLocks noChangeAspect="1"/>
                </p:cNvGraphicFramePr>
                <p:nvPr/>
              </p:nvGraphicFramePr>
              <p:xfrm>
                <a:off x="4888" y="1138"/>
                <a:ext cx="274" cy="3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13" name="Equation" r:id="rId10" imgW="190500" imgH="228600" progId="Equation.DSMT4">
                        <p:embed/>
                      </p:oleObj>
                    </mc:Choice>
                    <mc:Fallback>
                      <p:oleObj name="Equation" r:id="rId10" imgW="1905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88" y="1138"/>
                              <a:ext cx="274" cy="3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3577" name="Object 70"/>
                <p:cNvGraphicFramePr>
                  <a:graphicFrameLocks noChangeAspect="1"/>
                </p:cNvGraphicFramePr>
                <p:nvPr/>
              </p:nvGraphicFramePr>
              <p:xfrm>
                <a:off x="4888" y="1138"/>
                <a:ext cx="274" cy="3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12" name="Equation" r:id="rId12" imgW="190500" imgH="228600" progId="Equation.DSMT4">
                        <p:embed/>
                      </p:oleObj>
                    </mc:Choice>
                    <mc:Fallback>
                      <p:oleObj name="Equation" r:id="rId12" imgW="1905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88" y="1138"/>
                              <a:ext cx="274" cy="3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78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4230" y="1763"/>
                  <a:ext cx="334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0" tIns="45715" rIns="91430" bIns="45715"/>
                <a:lstStyle>
                  <a:lvl1pPr marL="342900" indent="-3429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en-US" sz="2400" i="1" dirty="0">
                    <a:latin typeface="cmmi10"/>
                  </a:endParaRPr>
                </a:p>
              </p:txBody>
            </p:sp>
          </mc:Choice>
          <mc:Fallback xmlns="">
            <p:sp>
              <p:nvSpPr>
                <p:cNvPr id="23578" name="Rectang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30" y="1763"/>
                  <a:ext cx="334" cy="33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266" b="-12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8" name="Picture 142" descr="image0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376738"/>
            <a:ext cx="3292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49"/>
              <p:cNvSpPr txBox="1">
                <a:spLocks noChangeArrowheads="1"/>
              </p:cNvSpPr>
              <p:nvPr/>
            </p:nvSpPr>
            <p:spPr bwMode="auto">
              <a:xfrm>
                <a:off x="6916738" y="2852936"/>
                <a:ext cx="5341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7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6738" y="2852936"/>
                <a:ext cx="534121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71" name="Text Box 49"/>
              <p:cNvSpPr txBox="1">
                <a:spLocks noChangeArrowheads="1"/>
              </p:cNvSpPr>
              <p:nvPr/>
            </p:nvSpPr>
            <p:spPr bwMode="auto">
              <a:xfrm>
                <a:off x="1392238" y="2852936"/>
                <a:ext cx="46749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357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238" y="2852936"/>
                <a:ext cx="467499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946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34" name="Rectangle 22"/>
          <p:cNvSpPr>
            <a:spLocks/>
          </p:cNvSpPr>
          <p:nvPr/>
        </p:nvSpPr>
        <p:spPr bwMode="auto">
          <a:xfrm>
            <a:off x="549275" y="68263"/>
            <a:ext cx="8045450" cy="1096962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spcBef>
                <a:spcPts val="175"/>
              </a:spcBef>
              <a:tabLst>
                <a:tab pos="1096963" algn="l"/>
              </a:tabLst>
              <a:defRPr/>
            </a:pPr>
            <a:r>
              <a:rPr lang="en-US" sz="4400" dirty="0">
                <a:solidFill>
                  <a:srgbClr val="C00000"/>
                </a:solidFill>
                <a:latin typeface="Optima" charset="0"/>
                <a:sym typeface="Optima" charset="0"/>
              </a:rPr>
              <a:t>Circuit transformers</a:t>
            </a:r>
          </a:p>
        </p:txBody>
      </p:sp>
      <p:sp>
        <p:nvSpPr>
          <p:cNvPr id="25603" name="Text Box 23"/>
          <p:cNvSpPr txBox="1">
            <a:spLocks noChangeArrowheads="1"/>
          </p:cNvSpPr>
          <p:nvPr/>
        </p:nvSpPr>
        <p:spPr bwMode="auto">
          <a:xfrm>
            <a:off x="971550" y="5013325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2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950" y="3429000"/>
                <a:ext cx="9144000" cy="2205038"/>
              </a:xfrm>
              <a:noFill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Transformer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→"/>
                        <m:vertJc m:val="bot"/>
                        <m:ctrlPr>
                          <a:rPr lang="el-GR" alt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groupCh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l-GR" alt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groupChr>
                    <m:sSubSup>
                      <m:sSub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800" dirty="0" smtClean="0"/>
                  <a:t> may be randomized</a:t>
                </a: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800" dirty="0" smtClean="0"/>
                  <a:t> may be randomized or (better yet) deterministic</a:t>
                </a:r>
              </a:p>
              <a:p>
                <a:pPr eaLnBrk="1" hangingPunct="1"/>
                <a:r>
                  <a:rPr lang="en-US" altLang="en-US" sz="2800" dirty="0" smtClean="0"/>
                  <a:t>Functionally equivalent in input-output behavior:</a:t>
                </a:r>
                <a:br>
                  <a:rPr lang="en-US" altLang="en-US" sz="2800" dirty="0" smtClean="0"/>
                </a:b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sz="1400" dirty="0" smtClean="0"/>
              </a:p>
              <a:p>
                <a:pPr marL="0" indent="0" eaLnBrk="1" hangingPunct="1">
                  <a:buNone/>
                </a:pP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    (There is a security parameter everywhere; we keep it implicit.)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 smtClean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 smtClean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 smtClean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25604" name="Rectang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950" y="3429000"/>
                <a:ext cx="9144000" cy="2205038"/>
              </a:xfrm>
              <a:blipFill rotWithShape="0">
                <a:blip r:embed="rId4"/>
                <a:stretch>
                  <a:fillRect l="-1200" t="-4986" b="-5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BF51A-F272-48E5-ACC1-E7FE9DEC08AA}" type="slidenum">
              <a:rPr lang="he-IL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Rectangle 4"/>
              <p:cNvSpPr txBox="1">
                <a:spLocks noChangeArrowheads="1"/>
              </p:cNvSpPr>
              <p:nvPr/>
            </p:nvSpPr>
            <p:spPr bwMode="auto">
              <a:xfrm>
                <a:off x="1497013" y="1570038"/>
                <a:ext cx="554037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en-US" sz="2400" i="1" baseline="-25000" dirty="0">
                  <a:solidFill>
                    <a:srgbClr val="FF0000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2560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7013" y="1570038"/>
                <a:ext cx="554037" cy="476250"/>
              </a:xfrm>
              <a:prstGeom prst="rect">
                <a:avLst/>
              </a:prstGeom>
              <a:blipFill rotWithShape="0">
                <a:blip r:embed="rId5"/>
                <a:stretch>
                  <a:fillRect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07" name="Straight Arrow Connector 11"/>
          <p:cNvCxnSpPr>
            <a:cxnSpLocks noChangeShapeType="1"/>
          </p:cNvCxnSpPr>
          <p:nvPr/>
        </p:nvCxnSpPr>
        <p:spPr bwMode="auto">
          <a:xfrm>
            <a:off x="2057400" y="2514600"/>
            <a:ext cx="620713" cy="1588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Arrow Connector 13"/>
          <p:cNvCxnSpPr>
            <a:cxnSpLocks noChangeShapeType="1"/>
          </p:cNvCxnSpPr>
          <p:nvPr/>
        </p:nvCxnSpPr>
        <p:spPr bwMode="auto">
          <a:xfrm flipV="1">
            <a:off x="609600" y="2514600"/>
            <a:ext cx="511175" cy="1588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4"/>
              <p:cNvSpPr txBox="1">
                <a:spLocks noChangeArrowheads="1"/>
              </p:cNvSpPr>
              <p:nvPr/>
            </p:nvSpPr>
            <p:spPr bwMode="auto">
              <a:xfrm>
                <a:off x="555625" y="2468563"/>
                <a:ext cx="481013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i="1" dirty="0">
                  <a:solidFill>
                    <a:schemeClr val="tx1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2560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25" y="2468563"/>
                <a:ext cx="481013" cy="476250"/>
              </a:xfrm>
              <a:prstGeom prst="rect">
                <a:avLst/>
              </a:prstGeom>
              <a:blipFill rotWithShape="0">
                <a:blip r:embed="rId6"/>
                <a:stretch>
                  <a:fillRect l="-1266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Rectangle 4"/>
              <p:cNvSpPr txBox="1">
                <a:spLocks noChangeArrowheads="1"/>
              </p:cNvSpPr>
              <p:nvPr/>
            </p:nvSpPr>
            <p:spPr bwMode="auto">
              <a:xfrm>
                <a:off x="1979712" y="2468563"/>
                <a:ext cx="554038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25610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2468563"/>
                <a:ext cx="554038" cy="476250"/>
              </a:xfrm>
              <a:prstGeom prst="rect">
                <a:avLst/>
              </a:prstGeom>
              <a:blipFill rotWithShape="0">
                <a:blip r:embed="rId7"/>
                <a:stretch>
                  <a:fillRect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11" name="Picture 47" descr="sim-yel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035175"/>
            <a:ext cx="8302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Arc 48"/>
          <p:cNvSpPr>
            <a:spLocks/>
          </p:cNvSpPr>
          <p:nvPr/>
        </p:nvSpPr>
        <p:spPr bwMode="auto">
          <a:xfrm rot="19896075" flipV="1">
            <a:off x="1392238" y="1425575"/>
            <a:ext cx="692150" cy="684213"/>
          </a:xfrm>
          <a:custGeom>
            <a:avLst/>
            <a:gdLst>
              <a:gd name="T0" fmla="*/ 2147483646 w 43200"/>
              <a:gd name="T1" fmla="*/ 0 h 42819"/>
              <a:gd name="T2" fmla="*/ 2147483646 w 43200"/>
              <a:gd name="T3" fmla="*/ 2147483646 h 42819"/>
              <a:gd name="T4" fmla="*/ 2147483646 w 43200"/>
              <a:gd name="T5" fmla="*/ 2147483646 h 42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819" fill="none" extrusionOk="0">
                <a:moveTo>
                  <a:pt x="25641" y="0"/>
                </a:moveTo>
                <a:cubicBezTo>
                  <a:pt x="35829" y="1941"/>
                  <a:pt x="43200" y="10848"/>
                  <a:pt x="43200" y="21219"/>
                </a:cubicBezTo>
                <a:cubicBezTo>
                  <a:pt x="43200" y="33148"/>
                  <a:pt x="33529" y="42819"/>
                  <a:pt x="21600" y="42819"/>
                </a:cubicBezTo>
                <a:cubicBezTo>
                  <a:pt x="9670" y="42819"/>
                  <a:pt x="0" y="33148"/>
                  <a:pt x="0" y="21219"/>
                </a:cubicBezTo>
                <a:cubicBezTo>
                  <a:pt x="-1" y="18721"/>
                  <a:pt x="433" y="16243"/>
                  <a:pt x="1279" y="13893"/>
                </a:cubicBezTo>
              </a:path>
              <a:path w="43200" h="42819" stroke="0" extrusionOk="0">
                <a:moveTo>
                  <a:pt x="25641" y="0"/>
                </a:moveTo>
                <a:cubicBezTo>
                  <a:pt x="35829" y="1941"/>
                  <a:pt x="43200" y="10848"/>
                  <a:pt x="43200" y="21219"/>
                </a:cubicBezTo>
                <a:cubicBezTo>
                  <a:pt x="43200" y="33148"/>
                  <a:pt x="33529" y="42819"/>
                  <a:pt x="21600" y="42819"/>
                </a:cubicBezTo>
                <a:cubicBezTo>
                  <a:pt x="9670" y="42819"/>
                  <a:pt x="0" y="33148"/>
                  <a:pt x="0" y="21219"/>
                </a:cubicBezTo>
                <a:cubicBezTo>
                  <a:pt x="-1" y="18721"/>
                  <a:pt x="433" y="16243"/>
                  <a:pt x="1279" y="13893"/>
                </a:cubicBezTo>
                <a:lnTo>
                  <a:pt x="21600" y="21219"/>
                </a:lnTo>
                <a:lnTo>
                  <a:pt x="2564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3" name="Group 112"/>
          <p:cNvGrpSpPr>
            <a:grpSpLocks/>
          </p:cNvGrpSpPr>
          <p:nvPr/>
        </p:nvGrpSpPr>
        <p:grpSpPr bwMode="auto">
          <a:xfrm>
            <a:off x="3535363" y="1287463"/>
            <a:ext cx="2168525" cy="2071687"/>
            <a:chOff x="2454" y="894"/>
            <a:chExt cx="1506" cy="1440"/>
          </a:xfrm>
        </p:grpSpPr>
        <p:sp>
          <p:nvSpPr>
            <p:cNvPr id="25624" name="AutoShape 14"/>
            <p:cNvSpPr>
              <a:spLocks noChangeArrowheads="1"/>
            </p:cNvSpPr>
            <p:nvPr/>
          </p:nvSpPr>
          <p:spPr bwMode="auto">
            <a:xfrm>
              <a:off x="2454" y="1614"/>
              <a:ext cx="1506" cy="204"/>
            </a:xfrm>
            <a:prstGeom prst="rightArrow">
              <a:avLst>
                <a:gd name="adj1" fmla="val 26472"/>
                <a:gd name="adj2" fmla="val 105882"/>
              </a:avLst>
            </a:prstGeom>
            <a:solidFill>
              <a:srgbClr val="3366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5625" name="Picture 61" descr="grinder-op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9" r="11890"/>
            <a:stretch>
              <a:fillRect/>
            </a:stretch>
          </p:blipFill>
          <p:spPr bwMode="auto">
            <a:xfrm>
              <a:off x="2646" y="894"/>
              <a:ext cx="105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74"/>
          <p:cNvGrpSpPr>
            <a:grpSpLocks/>
          </p:cNvGrpSpPr>
          <p:nvPr/>
        </p:nvGrpSpPr>
        <p:grpSpPr bwMode="auto">
          <a:xfrm>
            <a:off x="6092826" y="1493838"/>
            <a:ext cx="2067659" cy="1520825"/>
            <a:chOff x="4230" y="1038"/>
            <a:chExt cx="1435" cy="1056"/>
          </a:xfrm>
        </p:grpSpPr>
        <p:pic>
          <p:nvPicPr>
            <p:cNvPr id="25617" name="Picture 45" descr="sim-gre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470"/>
              <a:ext cx="57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618" name="Straight Arrow Connector 11"/>
            <p:cNvCxnSpPr>
              <a:cxnSpLocks noChangeShapeType="1"/>
            </p:cNvCxnSpPr>
            <p:nvPr/>
          </p:nvCxnSpPr>
          <p:spPr bwMode="auto">
            <a:xfrm>
              <a:off x="5274" y="1771"/>
              <a:ext cx="391" cy="1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325" y="1758"/>
              <a:ext cx="322" cy="1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0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5238" y="1763"/>
                  <a:ext cx="38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0" tIns="45715" rIns="91430" bIns="45715"/>
                <a:lstStyle>
                  <a:lvl1pPr marL="342900" indent="-3429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solidFill>
                      <a:schemeClr val="tx1"/>
                    </a:solidFill>
                    <a:latin typeface="cmmi10"/>
                  </a:endParaRPr>
                </a:p>
              </p:txBody>
            </p:sp>
          </mc:Choice>
          <mc:Fallback xmlns="">
            <p:sp>
              <p:nvSpPr>
                <p:cNvPr id="25620" name="Rectang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8" y="1763"/>
                  <a:ext cx="385" cy="3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2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21" name="Arc 55"/>
            <p:cNvSpPr>
              <a:spLocks/>
            </p:cNvSpPr>
            <p:nvPr/>
          </p:nvSpPr>
          <p:spPr bwMode="auto">
            <a:xfrm rot="19896075" flipV="1">
              <a:off x="4758" y="1038"/>
              <a:ext cx="480" cy="476"/>
            </a:xfrm>
            <a:custGeom>
              <a:avLst/>
              <a:gdLst>
                <a:gd name="T0" fmla="*/ 0 w 43200"/>
                <a:gd name="T1" fmla="*/ 0 h 42819"/>
                <a:gd name="T2" fmla="*/ 0 w 43200"/>
                <a:gd name="T3" fmla="*/ 0 h 42819"/>
                <a:gd name="T4" fmla="*/ 0 w 43200"/>
                <a:gd name="T5" fmla="*/ 0 h 42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2819" fill="none" extrusionOk="0">
                  <a:moveTo>
                    <a:pt x="25641" y="0"/>
                  </a:moveTo>
                  <a:cubicBezTo>
                    <a:pt x="35829" y="1941"/>
                    <a:pt x="43200" y="10848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8721"/>
                    <a:pt x="433" y="16243"/>
                    <a:pt x="1279" y="13893"/>
                  </a:cubicBezTo>
                </a:path>
                <a:path w="43200" h="42819" stroke="0" extrusionOk="0">
                  <a:moveTo>
                    <a:pt x="25641" y="0"/>
                  </a:moveTo>
                  <a:cubicBezTo>
                    <a:pt x="35829" y="1941"/>
                    <a:pt x="43200" y="10848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8721"/>
                    <a:pt x="433" y="16243"/>
                    <a:pt x="1279" y="13893"/>
                  </a:cubicBezTo>
                  <a:lnTo>
                    <a:pt x="21600" y="21219"/>
                  </a:lnTo>
                  <a:lnTo>
                    <a:pt x="2564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622" name="Object 70"/>
                <p:cNvGraphicFramePr>
                  <a:graphicFrameLocks noChangeAspect="1"/>
                </p:cNvGraphicFramePr>
                <p:nvPr/>
              </p:nvGraphicFramePr>
              <p:xfrm>
                <a:off x="4888" y="1138"/>
                <a:ext cx="274" cy="3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7" name="Equation" r:id="rId12" imgW="190500" imgH="228600" progId="Equation.DSMT4">
                        <p:embed/>
                      </p:oleObj>
                    </mc:Choice>
                    <mc:Fallback>
                      <p:oleObj name="Equation" r:id="rId12" imgW="1905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88" y="1138"/>
                              <a:ext cx="274" cy="3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622" name="Object 70"/>
                <p:cNvGraphicFramePr>
                  <a:graphicFrameLocks noChangeAspect="1"/>
                </p:cNvGraphicFramePr>
                <p:nvPr/>
              </p:nvGraphicFramePr>
              <p:xfrm>
                <a:off x="4888" y="1138"/>
                <a:ext cx="274" cy="3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6" name="Equation" r:id="rId14" imgW="190500" imgH="228600" progId="Equation.DSMT4">
                        <p:embed/>
                      </p:oleObj>
                    </mc:Choice>
                    <mc:Fallback>
                      <p:oleObj name="Equation" r:id="rId14" imgW="1905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88" y="1138"/>
                              <a:ext cx="274" cy="3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3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4230" y="1763"/>
                  <a:ext cx="334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0" tIns="45715" rIns="91430" bIns="45715"/>
                <a:lstStyle>
                  <a:lvl1pPr marL="342900" indent="-3429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en-US" sz="2400" i="1" dirty="0">
                    <a:solidFill>
                      <a:schemeClr val="tx1"/>
                    </a:solidFill>
                    <a:latin typeface="cmmi10"/>
                  </a:endParaRPr>
                </a:p>
              </p:txBody>
            </p:sp>
          </mc:Choice>
          <mc:Fallback xmlns="">
            <p:sp>
              <p:nvSpPr>
                <p:cNvPr id="25623" name="Rectang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30" y="1763"/>
                  <a:ext cx="334" cy="33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266" b="-12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15" name="Text Box 49"/>
              <p:cNvSpPr txBox="1">
                <a:spLocks noChangeArrowheads="1"/>
              </p:cNvSpPr>
              <p:nvPr/>
            </p:nvSpPr>
            <p:spPr bwMode="auto">
              <a:xfrm>
                <a:off x="6916738" y="2852936"/>
                <a:ext cx="5341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56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6738" y="2852936"/>
                <a:ext cx="534121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16" name="Text Box 49"/>
              <p:cNvSpPr txBox="1">
                <a:spLocks noChangeArrowheads="1"/>
              </p:cNvSpPr>
              <p:nvPr/>
            </p:nvSpPr>
            <p:spPr bwMode="auto">
              <a:xfrm>
                <a:off x="1392238" y="2852936"/>
                <a:ext cx="46749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56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238" y="2852936"/>
                <a:ext cx="467499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02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1BC8B-F29F-4D75-A976-60EFCB7C832B}" type="slidenum">
              <a:rPr lang="he-IL" altLang="en-US" sz="1400">
                <a:solidFill>
                  <a:srgbClr val="A427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A42700"/>
              </a:solidFill>
            </a:endParaRPr>
          </a:p>
        </p:txBody>
      </p:sp>
      <p:cxnSp>
        <p:nvCxnSpPr>
          <p:cNvPr id="27651" name="Straight Arrow Connector 11"/>
          <p:cNvCxnSpPr>
            <a:cxnSpLocks noChangeShapeType="1"/>
          </p:cNvCxnSpPr>
          <p:nvPr/>
        </p:nvCxnSpPr>
        <p:spPr bwMode="auto">
          <a:xfrm>
            <a:off x="2057400" y="2514600"/>
            <a:ext cx="620713" cy="1588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2" name="Straight Arrow Connector 13"/>
          <p:cNvCxnSpPr>
            <a:cxnSpLocks noChangeShapeType="1"/>
          </p:cNvCxnSpPr>
          <p:nvPr/>
        </p:nvCxnSpPr>
        <p:spPr bwMode="auto">
          <a:xfrm flipV="1">
            <a:off x="609600" y="2514600"/>
            <a:ext cx="511175" cy="1588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4"/>
              <p:cNvSpPr txBox="1">
                <a:spLocks noChangeArrowheads="1"/>
              </p:cNvSpPr>
              <p:nvPr/>
            </p:nvSpPr>
            <p:spPr bwMode="auto">
              <a:xfrm>
                <a:off x="555625" y="2468563"/>
                <a:ext cx="481013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i="1" dirty="0">
                  <a:latin typeface="cmmi10"/>
                </a:endParaRPr>
              </a:p>
            </p:txBody>
          </p:sp>
        </mc:Choice>
        <mc:Fallback xmlns="">
          <p:sp>
            <p:nvSpPr>
              <p:cNvPr id="2765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25" y="2468563"/>
                <a:ext cx="481013" cy="476250"/>
              </a:xfrm>
              <a:prstGeom prst="rect">
                <a:avLst/>
              </a:prstGeom>
              <a:blipFill rotWithShape="0">
                <a:blip r:embed="rId2"/>
                <a:stretch>
                  <a:fillRect l="-1266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Rectangle 4"/>
              <p:cNvSpPr txBox="1">
                <a:spLocks noChangeArrowheads="1"/>
              </p:cNvSpPr>
              <p:nvPr/>
            </p:nvSpPr>
            <p:spPr bwMode="auto">
              <a:xfrm>
                <a:off x="1979712" y="2468563"/>
                <a:ext cx="554038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0" tIns="45715" rIns="91430" bIns="45715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cmmi10"/>
                </a:endParaRPr>
              </a:p>
            </p:txBody>
          </p:sp>
        </mc:Choice>
        <mc:Fallback xmlns="">
          <p:sp>
            <p:nvSpPr>
              <p:cNvPr id="2765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2468563"/>
                <a:ext cx="554038" cy="476250"/>
              </a:xfrm>
              <a:prstGeom prst="rect">
                <a:avLst/>
              </a:prstGeom>
              <a:blipFill rotWithShape="0">
                <a:blip r:embed="rId3"/>
                <a:stretch>
                  <a:fillRect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ghtning Bolt 50"/>
          <p:cNvSpPr>
            <a:spLocks noChangeArrowheads="1"/>
          </p:cNvSpPr>
          <p:nvPr/>
        </p:nvSpPr>
        <p:spPr bwMode="auto">
          <a:xfrm rot="1284978">
            <a:off x="7045521" y="3142842"/>
            <a:ext cx="467815" cy="1268026"/>
          </a:xfrm>
          <a:prstGeom prst="lightningBol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Freeform 67"/>
          <p:cNvSpPr>
            <a:spLocks noChangeArrowheads="1"/>
          </p:cNvSpPr>
          <p:nvPr/>
        </p:nvSpPr>
        <p:spPr bwMode="auto">
          <a:xfrm rot="-265301">
            <a:off x="6049963" y="2798763"/>
            <a:ext cx="681037" cy="1881187"/>
          </a:xfrm>
          <a:custGeom>
            <a:avLst/>
            <a:gdLst>
              <a:gd name="T0" fmla="*/ 99249 w 781493"/>
              <a:gd name="T1" fmla="*/ 1871142 h 1881962"/>
              <a:gd name="T2" fmla="*/ 11478 w 781493"/>
              <a:gd name="T3" fmla="*/ 1025428 h 1881962"/>
              <a:gd name="T4" fmla="*/ 30382 w 781493"/>
              <a:gd name="T5" fmla="*/ 0 h 1881962"/>
              <a:gd name="T6" fmla="*/ 0 60000 65536"/>
              <a:gd name="T7" fmla="*/ 0 60000 65536"/>
              <a:gd name="T8" fmla="*/ 0 60000 65536"/>
              <a:gd name="T9" fmla="*/ 0 w 781493"/>
              <a:gd name="T10" fmla="*/ 0 h 1881962"/>
              <a:gd name="T11" fmla="*/ 781493 w 781493"/>
              <a:gd name="T12" fmla="*/ 1881962 h 18819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493" h="1881962">
                <a:moveTo>
                  <a:pt x="781493" y="1881962"/>
                </a:moveTo>
                <a:cubicBezTo>
                  <a:pt x="481123" y="1613490"/>
                  <a:pt x="180754" y="1345018"/>
                  <a:pt x="90377" y="1031358"/>
                </a:cubicBezTo>
                <a:cubicBezTo>
                  <a:pt x="0" y="717698"/>
                  <a:pt x="119616" y="358849"/>
                  <a:pt x="239233" y="0"/>
                </a:cubicBezTo>
              </a:path>
            </a:pathLst>
          </a:custGeom>
          <a:noFill/>
          <a:ln w="38100" algn="ctr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27657" name="Picture 47" descr="sim-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035175"/>
            <a:ext cx="8302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Arc 48"/>
          <p:cNvSpPr>
            <a:spLocks/>
          </p:cNvSpPr>
          <p:nvPr/>
        </p:nvSpPr>
        <p:spPr bwMode="auto">
          <a:xfrm rot="19896075" flipV="1">
            <a:off x="1392238" y="1425575"/>
            <a:ext cx="692150" cy="684213"/>
          </a:xfrm>
          <a:custGeom>
            <a:avLst/>
            <a:gdLst>
              <a:gd name="T0" fmla="*/ 2147483646 w 43200"/>
              <a:gd name="T1" fmla="*/ 0 h 42819"/>
              <a:gd name="T2" fmla="*/ 2147483646 w 43200"/>
              <a:gd name="T3" fmla="*/ 2147483646 h 42819"/>
              <a:gd name="T4" fmla="*/ 2147483646 w 43200"/>
              <a:gd name="T5" fmla="*/ 2147483646 h 42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2819" fill="none" extrusionOk="0">
                <a:moveTo>
                  <a:pt x="25641" y="0"/>
                </a:moveTo>
                <a:cubicBezTo>
                  <a:pt x="35829" y="1941"/>
                  <a:pt x="43200" y="10848"/>
                  <a:pt x="43200" y="21219"/>
                </a:cubicBezTo>
                <a:cubicBezTo>
                  <a:pt x="43200" y="33148"/>
                  <a:pt x="33529" y="42819"/>
                  <a:pt x="21600" y="42819"/>
                </a:cubicBezTo>
                <a:cubicBezTo>
                  <a:pt x="9670" y="42819"/>
                  <a:pt x="0" y="33148"/>
                  <a:pt x="0" y="21219"/>
                </a:cubicBezTo>
                <a:cubicBezTo>
                  <a:pt x="-1" y="18721"/>
                  <a:pt x="433" y="16243"/>
                  <a:pt x="1279" y="13893"/>
                </a:cubicBezTo>
              </a:path>
              <a:path w="43200" h="42819" stroke="0" extrusionOk="0">
                <a:moveTo>
                  <a:pt x="25641" y="0"/>
                </a:moveTo>
                <a:cubicBezTo>
                  <a:pt x="35829" y="1941"/>
                  <a:pt x="43200" y="10848"/>
                  <a:pt x="43200" y="21219"/>
                </a:cubicBezTo>
                <a:cubicBezTo>
                  <a:pt x="43200" y="33148"/>
                  <a:pt x="33529" y="42819"/>
                  <a:pt x="21600" y="42819"/>
                </a:cubicBezTo>
                <a:cubicBezTo>
                  <a:pt x="9670" y="42819"/>
                  <a:pt x="0" y="33148"/>
                  <a:pt x="0" y="21219"/>
                </a:cubicBezTo>
                <a:cubicBezTo>
                  <a:pt x="-1" y="18721"/>
                  <a:pt x="433" y="16243"/>
                  <a:pt x="1279" y="13893"/>
                </a:cubicBezTo>
                <a:lnTo>
                  <a:pt x="21600" y="21219"/>
                </a:lnTo>
                <a:lnTo>
                  <a:pt x="2564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72" name="Group 112"/>
          <p:cNvGrpSpPr>
            <a:grpSpLocks/>
          </p:cNvGrpSpPr>
          <p:nvPr/>
        </p:nvGrpSpPr>
        <p:grpSpPr bwMode="auto">
          <a:xfrm>
            <a:off x="3535363" y="1287463"/>
            <a:ext cx="2168525" cy="2071687"/>
            <a:chOff x="2454" y="894"/>
            <a:chExt cx="1506" cy="1440"/>
          </a:xfrm>
        </p:grpSpPr>
        <p:sp>
          <p:nvSpPr>
            <p:cNvPr id="27681" name="AutoShape 14"/>
            <p:cNvSpPr>
              <a:spLocks noChangeArrowheads="1"/>
            </p:cNvSpPr>
            <p:nvPr/>
          </p:nvSpPr>
          <p:spPr bwMode="auto">
            <a:xfrm>
              <a:off x="2454" y="1614"/>
              <a:ext cx="1506" cy="204"/>
            </a:xfrm>
            <a:prstGeom prst="rightArrow">
              <a:avLst>
                <a:gd name="adj1" fmla="val 26472"/>
                <a:gd name="adj2" fmla="val 105882"/>
              </a:avLst>
            </a:prstGeom>
            <a:solidFill>
              <a:srgbClr val="3366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7682" name="Picture 61" descr="grinder-op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9" r="11890"/>
            <a:stretch>
              <a:fillRect/>
            </a:stretch>
          </p:blipFill>
          <p:spPr bwMode="auto">
            <a:xfrm>
              <a:off x="2646" y="894"/>
              <a:ext cx="105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5" name="Picture 65" descr="little_cthulhu-oran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395788"/>
            <a:ext cx="110013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092826" y="1493838"/>
            <a:ext cx="2067659" cy="1520825"/>
            <a:chOff x="4230" y="1038"/>
            <a:chExt cx="1435" cy="1056"/>
          </a:xfrm>
        </p:grpSpPr>
        <p:pic>
          <p:nvPicPr>
            <p:cNvPr id="27674" name="Picture 45" descr="sim-g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470"/>
              <a:ext cx="57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75" name="Straight Arrow Connector 11"/>
            <p:cNvCxnSpPr>
              <a:cxnSpLocks noChangeShapeType="1"/>
            </p:cNvCxnSpPr>
            <p:nvPr/>
          </p:nvCxnSpPr>
          <p:spPr bwMode="auto">
            <a:xfrm>
              <a:off x="5274" y="1771"/>
              <a:ext cx="391" cy="1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6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325" y="1758"/>
              <a:ext cx="322" cy="1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77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5223" y="1763"/>
                  <a:ext cx="38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0" tIns="45715" rIns="91430" bIns="45715"/>
                <a:lstStyle>
                  <a:lvl1pPr marL="342900" indent="-3429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cmmi10"/>
                  </a:endParaRPr>
                </a:p>
              </p:txBody>
            </p:sp>
          </mc:Choice>
          <mc:Fallback xmlns="">
            <p:sp>
              <p:nvSpPr>
                <p:cNvPr id="27677" name="Rectang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3" y="1763"/>
                  <a:ext cx="385" cy="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2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78" name="Arc 55"/>
            <p:cNvSpPr>
              <a:spLocks/>
            </p:cNvSpPr>
            <p:nvPr/>
          </p:nvSpPr>
          <p:spPr bwMode="auto">
            <a:xfrm rot="19896075" flipV="1">
              <a:off x="4758" y="1038"/>
              <a:ext cx="480" cy="476"/>
            </a:xfrm>
            <a:custGeom>
              <a:avLst/>
              <a:gdLst>
                <a:gd name="T0" fmla="*/ 0 w 43200"/>
                <a:gd name="T1" fmla="*/ 0 h 42819"/>
                <a:gd name="T2" fmla="*/ 0 w 43200"/>
                <a:gd name="T3" fmla="*/ 0 h 42819"/>
                <a:gd name="T4" fmla="*/ 0 w 43200"/>
                <a:gd name="T5" fmla="*/ 0 h 428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2819" fill="none" extrusionOk="0">
                  <a:moveTo>
                    <a:pt x="25641" y="0"/>
                  </a:moveTo>
                  <a:cubicBezTo>
                    <a:pt x="35829" y="1941"/>
                    <a:pt x="43200" y="10848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8721"/>
                    <a:pt x="433" y="16243"/>
                    <a:pt x="1279" y="13893"/>
                  </a:cubicBezTo>
                </a:path>
                <a:path w="43200" h="42819" stroke="0" extrusionOk="0">
                  <a:moveTo>
                    <a:pt x="25641" y="0"/>
                  </a:moveTo>
                  <a:cubicBezTo>
                    <a:pt x="35829" y="1941"/>
                    <a:pt x="43200" y="10848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8721"/>
                    <a:pt x="433" y="16243"/>
                    <a:pt x="1279" y="13893"/>
                  </a:cubicBezTo>
                  <a:lnTo>
                    <a:pt x="21600" y="21219"/>
                  </a:lnTo>
                  <a:lnTo>
                    <a:pt x="2564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80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4230" y="1751"/>
                  <a:ext cx="334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30" tIns="45715" rIns="91430" bIns="45715"/>
                <a:lstStyle>
                  <a:lvl1pPr marL="342900" indent="-3429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en-US" sz="2400" i="1" dirty="0">
                    <a:latin typeface="cmmi10"/>
                  </a:endParaRPr>
                </a:p>
              </p:txBody>
            </p:sp>
          </mc:Choice>
          <mc:Fallback xmlns="">
            <p:sp>
              <p:nvSpPr>
                <p:cNvPr id="27680" name="Rectang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30" y="1751"/>
                  <a:ext cx="334" cy="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66" b="-12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038" name="Group 78"/>
          <p:cNvGrpSpPr>
            <a:grpSpLocks/>
          </p:cNvGrpSpPr>
          <p:nvPr/>
        </p:nvGrpSpPr>
        <p:grpSpPr bwMode="auto">
          <a:xfrm>
            <a:off x="703263" y="2774578"/>
            <a:ext cx="2049462" cy="3269035"/>
            <a:chOff x="488" y="1927"/>
            <a:chExt cx="1423" cy="2271"/>
          </a:xfrm>
        </p:grpSpPr>
        <p:sp>
          <p:nvSpPr>
            <p:cNvPr id="27670" name="Freeform 44"/>
            <p:cNvSpPr>
              <a:spLocks noChangeArrowheads="1"/>
            </p:cNvSpPr>
            <p:nvPr/>
          </p:nvSpPr>
          <p:spPr bwMode="auto">
            <a:xfrm>
              <a:off x="488" y="1927"/>
              <a:ext cx="531" cy="1183"/>
            </a:xfrm>
            <a:custGeom>
              <a:avLst/>
              <a:gdLst>
                <a:gd name="T0" fmla="*/ 0 w 765544"/>
                <a:gd name="T1" fmla="*/ 0 h 1701209"/>
                <a:gd name="T2" fmla="*/ 0 w 765544"/>
                <a:gd name="T3" fmla="*/ 0 h 1701209"/>
                <a:gd name="T4" fmla="*/ 0 w 765544"/>
                <a:gd name="T5" fmla="*/ 0 h 1701209"/>
                <a:gd name="T6" fmla="*/ 0 60000 65536"/>
                <a:gd name="T7" fmla="*/ 0 60000 65536"/>
                <a:gd name="T8" fmla="*/ 0 60000 65536"/>
                <a:gd name="T9" fmla="*/ 0 w 765544"/>
                <a:gd name="T10" fmla="*/ 0 h 1701209"/>
                <a:gd name="T11" fmla="*/ 765544 w 765544"/>
                <a:gd name="T12" fmla="*/ 1701209 h 17012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5544" h="1701209">
                  <a:moveTo>
                    <a:pt x="765544" y="1701209"/>
                  </a:moveTo>
                  <a:cubicBezTo>
                    <a:pt x="499730" y="1433623"/>
                    <a:pt x="233916" y="1166037"/>
                    <a:pt x="116958" y="882502"/>
                  </a:cubicBezTo>
                  <a:cubicBezTo>
                    <a:pt x="0" y="598967"/>
                    <a:pt x="31897" y="299483"/>
                    <a:pt x="63795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/>
            <a:p>
              <a:endParaRPr lang="en-US"/>
            </a:p>
          </p:txBody>
        </p:sp>
        <p:sp>
          <p:nvSpPr>
            <p:cNvPr id="27671" name="Freeform 45"/>
            <p:cNvSpPr>
              <a:spLocks noChangeArrowheads="1"/>
            </p:cNvSpPr>
            <p:nvPr/>
          </p:nvSpPr>
          <p:spPr bwMode="auto">
            <a:xfrm rot="-807279">
              <a:off x="1350" y="2046"/>
              <a:ext cx="561" cy="1055"/>
            </a:xfrm>
            <a:custGeom>
              <a:avLst/>
              <a:gdLst>
                <a:gd name="T0" fmla="*/ 0 w 808075"/>
                <a:gd name="T1" fmla="*/ 0 h 1520456"/>
                <a:gd name="T2" fmla="*/ 0 w 808075"/>
                <a:gd name="T3" fmla="*/ 0 h 1520456"/>
                <a:gd name="T4" fmla="*/ 0 w 808075"/>
                <a:gd name="T5" fmla="*/ 0 h 1520456"/>
                <a:gd name="T6" fmla="*/ 0 60000 65536"/>
                <a:gd name="T7" fmla="*/ 0 60000 65536"/>
                <a:gd name="T8" fmla="*/ 0 60000 65536"/>
                <a:gd name="T9" fmla="*/ 0 w 808075"/>
                <a:gd name="T10" fmla="*/ 0 h 1520456"/>
                <a:gd name="T11" fmla="*/ 808075 w 808075"/>
                <a:gd name="T12" fmla="*/ 1520456 h 1520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8075" h="1520456">
                  <a:moveTo>
                    <a:pt x="808075" y="0"/>
                  </a:moveTo>
                  <a:cubicBezTo>
                    <a:pt x="726558" y="341128"/>
                    <a:pt x="645042" y="682257"/>
                    <a:pt x="510363" y="935666"/>
                  </a:cubicBezTo>
                  <a:cubicBezTo>
                    <a:pt x="375684" y="1189075"/>
                    <a:pt x="187842" y="1354765"/>
                    <a:pt x="0" y="1520456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0" tIns="45715" rIns="91430" bIns="45715"/>
            <a:lstStyle/>
            <a:p>
              <a:endParaRPr lang="en-US"/>
            </a:p>
          </p:txBody>
        </p:sp>
        <p:sp>
          <p:nvSpPr>
            <p:cNvPr id="27672" name="Rectangle 4"/>
            <p:cNvSpPr txBox="1">
              <a:spLocks noChangeArrowheads="1"/>
            </p:cNvSpPr>
            <p:nvPr/>
          </p:nvSpPr>
          <p:spPr bwMode="auto">
            <a:xfrm>
              <a:off x="530" y="2400"/>
              <a:ext cx="132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altLang="en-US" sz="1800" dirty="0" smtClean="0">
                  <a:solidFill>
                    <a:srgbClr val="000000"/>
                  </a:solidFill>
                </a:rPr>
                <a:t>black</a:t>
              </a:r>
              <a:br>
                <a:rPr lang="en-US" altLang="en-US" sz="1800" dirty="0" smtClean="0">
                  <a:solidFill>
                    <a:srgbClr val="000000"/>
                  </a:solidFill>
                </a:rPr>
              </a:br>
              <a:r>
                <a:rPr lang="en-US" altLang="en-US" sz="1800" dirty="0" smtClean="0">
                  <a:solidFill>
                    <a:srgbClr val="000000"/>
                  </a:solidFill>
                </a:rPr>
                <a:t>box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27673" name="Picture 76" descr="little_cthulhu-black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A2A2A2"/>
                </a:clrFrom>
                <a:clrTo>
                  <a:srgbClr val="A2A2A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3102"/>
              <a:ext cx="779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7" name="AutoShape 77"/>
          <p:cNvSpPr>
            <a:spLocks noChangeArrowheads="1"/>
          </p:cNvSpPr>
          <p:nvPr/>
        </p:nvSpPr>
        <p:spPr bwMode="auto">
          <a:xfrm>
            <a:off x="3051175" y="4879975"/>
            <a:ext cx="2835275" cy="828675"/>
          </a:xfrm>
          <a:prstGeom prst="leftRightArrow">
            <a:avLst>
              <a:gd name="adj1" fmla="val 50000"/>
              <a:gd name="adj2" fmla="val 68429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>
                <a:solidFill>
                  <a:srgbClr val="FFFFFF"/>
                </a:solidFill>
              </a:rPr>
              <a:t>indistinguishable</a:t>
            </a:r>
          </a:p>
        </p:txBody>
      </p:sp>
      <p:sp>
        <p:nvSpPr>
          <p:cNvPr id="27664" name="Rectangle 80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7999413" algn="r"/>
              </a:tabLst>
            </a:pPr>
            <a:r>
              <a:rPr lang="en-US" altLang="en-US" dirty="0" smtClean="0"/>
              <a:t>Security	</a:t>
            </a:r>
            <a:r>
              <a:rPr lang="en-US" altLang="en-US" sz="2000" dirty="0" smtClean="0"/>
              <a:t>[</a:t>
            </a:r>
            <a:r>
              <a:rPr lang="en-US" altLang="en-US" sz="2000" dirty="0" err="1" smtClean="0"/>
              <a:t>Ishai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Sahai</a:t>
            </a:r>
            <a:r>
              <a:rPr lang="en-US" altLang="en-US" sz="2000" dirty="0" smtClean="0"/>
              <a:t> Wagner ’03]</a:t>
            </a:r>
            <a:endParaRPr lang="en-US" altLang="en-US" dirty="0" smtClean="0"/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 rot="-807279">
            <a:off x="7545388" y="2878138"/>
            <a:ext cx="808037" cy="1517650"/>
          </a:xfrm>
          <a:custGeom>
            <a:avLst/>
            <a:gdLst>
              <a:gd name="T0" fmla="*/ 807543 w 808075"/>
              <a:gd name="T1" fmla="*/ 0 h 1520456"/>
              <a:gd name="T2" fmla="*/ 510027 w 808075"/>
              <a:gd name="T3" fmla="*/ 918478 h 1520456"/>
              <a:gd name="T4" fmla="*/ 0 w 808075"/>
              <a:gd name="T5" fmla="*/ 1492526 h 1520456"/>
              <a:gd name="T6" fmla="*/ 0 60000 65536"/>
              <a:gd name="T7" fmla="*/ 0 60000 65536"/>
              <a:gd name="T8" fmla="*/ 0 60000 65536"/>
              <a:gd name="T9" fmla="*/ 0 w 808075"/>
              <a:gd name="T10" fmla="*/ 0 h 1520456"/>
              <a:gd name="T11" fmla="*/ 808075 w 808075"/>
              <a:gd name="T12" fmla="*/ 1520456 h 1520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075" h="1520456">
                <a:moveTo>
                  <a:pt x="808075" y="0"/>
                </a:moveTo>
                <a:cubicBezTo>
                  <a:pt x="726558" y="341128"/>
                  <a:pt x="645042" y="682257"/>
                  <a:pt x="510363" y="935666"/>
                </a:cubicBezTo>
                <a:cubicBezTo>
                  <a:pt x="375684" y="1189075"/>
                  <a:pt x="187842" y="1354765"/>
                  <a:pt x="0" y="1520456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 Box 49"/>
              <p:cNvSpPr txBox="1">
                <a:spLocks noChangeArrowheads="1"/>
              </p:cNvSpPr>
              <p:nvPr/>
            </p:nvSpPr>
            <p:spPr bwMode="auto">
              <a:xfrm>
                <a:off x="6916738" y="2852936"/>
                <a:ext cx="5341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766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6738" y="2852936"/>
                <a:ext cx="534121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7" name="Text Box 49"/>
              <p:cNvSpPr txBox="1">
                <a:spLocks noChangeArrowheads="1"/>
              </p:cNvSpPr>
              <p:nvPr/>
            </p:nvSpPr>
            <p:spPr bwMode="auto">
              <a:xfrm>
                <a:off x="1392238" y="2852936"/>
                <a:ext cx="46749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766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238" y="2852936"/>
                <a:ext cx="46749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6607546" y="3373615"/>
            <a:ext cx="1276821" cy="86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ffectLst>
                  <a:glow rad="114300">
                    <a:srgbClr val="FF8F8F">
                      <a:alpha val="88000"/>
                    </a:srgbClr>
                  </a:glow>
                </a:effectLst>
              </a:rPr>
              <a:t>admissible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glow rad="114300">
                    <a:srgbClr val="FF8F8F">
                      <a:alpha val="88000"/>
                    </a:srgbClr>
                  </a:glow>
                </a:effectLst>
              </a:rPr>
              <a:t>leakage/</a:t>
            </a:r>
            <a:br>
              <a:rPr lang="en-US" altLang="en-US" sz="1800" dirty="0" smtClean="0">
                <a:solidFill>
                  <a:srgbClr val="000000"/>
                </a:solidFill>
                <a:effectLst>
                  <a:glow rad="114300">
                    <a:srgbClr val="FF8F8F">
                      <a:alpha val="88000"/>
                    </a:srgbClr>
                  </a:glow>
                </a:effectLst>
              </a:rPr>
            </a:br>
            <a:r>
              <a:rPr lang="en-US" altLang="en-US" sz="1800" dirty="0" smtClean="0">
                <a:solidFill>
                  <a:srgbClr val="000000"/>
                </a:solidFill>
                <a:effectLst>
                  <a:glow rad="114300">
                    <a:srgbClr val="FF8F8F">
                      <a:alpha val="88000"/>
                    </a:srgbClr>
                  </a:glow>
                </a:effectLst>
              </a:rPr>
              <a:t>tampering</a:t>
            </a:r>
            <a:endParaRPr lang="en-US" altLang="en-US" sz="1800" dirty="0">
              <a:solidFill>
                <a:srgbClr val="000000"/>
              </a:solidFill>
              <a:effectLst>
                <a:glow rad="114300">
                  <a:srgbClr val="FF8F8F">
                    <a:alpha val="88000"/>
                  </a:srgb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5930116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A633F"/>
                </a:solidFill>
              </a:rPr>
              <a:t>adversary</a:t>
            </a:r>
            <a:endParaRPr lang="en-US" dirty="0">
              <a:solidFill>
                <a:srgbClr val="CA633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3608" y="593011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E6353"/>
                </a:solidFill>
              </a:rPr>
              <a:t>simulator</a:t>
            </a:r>
            <a:endParaRPr lang="en-US" dirty="0">
              <a:solidFill>
                <a:srgbClr val="5E6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9147" y="1454077"/>
                <a:ext cx="5555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47" y="1454077"/>
                <a:ext cx="55553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50325" y="1484784"/>
                <a:ext cx="574003" cy="52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25" y="1484784"/>
                <a:ext cx="574003" cy="5234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ular Callout 36"/>
          <p:cNvSpPr/>
          <p:nvPr/>
        </p:nvSpPr>
        <p:spPr bwMode="auto">
          <a:xfrm>
            <a:off x="2732600" y="3356992"/>
            <a:ext cx="3260892" cy="1463179"/>
          </a:xfrm>
          <a:prstGeom prst="wedgeRectCallout">
            <a:avLst>
              <a:gd name="adj1" fmla="val 71697"/>
              <a:gd name="adj2" fmla="val -193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Adversary chooses a leakage/tampering function, from a given set of </a:t>
            </a:r>
            <a:r>
              <a:rPr lang="en-US" sz="1800" dirty="0" smtClean="0">
                <a:solidFill>
                  <a:srgbClr val="00B050"/>
                </a:solidFill>
              </a:rPr>
              <a:t>admissible </a:t>
            </a:r>
            <a:r>
              <a:rPr lang="en-US" sz="1800" dirty="0" smtClean="0">
                <a:solidFill>
                  <a:srgbClr val="000000"/>
                </a:solidFill>
              </a:rPr>
              <a:t>leakage/tampering functions, to be applied to the wires.</a:t>
            </a:r>
          </a:p>
        </p:txBody>
      </p:sp>
    </p:spTree>
    <p:extLst>
      <p:ext uri="{BB962C8B-B14F-4D97-AF65-F5344CB8AC3E}">
        <p14:creationId xmlns:p14="http://schemas.microsoft.com/office/powerpoint/2010/main" val="40348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1037" grpId="0" animBg="1"/>
      <p:bldP spid="46" grpId="0" animBg="1"/>
      <p:bldP spid="27666" grpId="0"/>
      <p:bldP spid="55" grpId="0" animBg="1"/>
      <p:bldP spid="2" grpId="0"/>
      <p:bldP spid="36" grpId="0"/>
      <p:bldP spid="38" grpId="0"/>
      <p:bldP spid="37" grpId="0" animBg="1"/>
      <p:bldP spid="3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174750" y="1268066"/>
            <a:ext cx="2486025" cy="2072845"/>
            <a:chOff x="3108" y="1829"/>
            <a:chExt cx="2696" cy="2247"/>
          </a:xfrm>
        </p:grpSpPr>
        <p:sp>
          <p:nvSpPr>
            <p:cNvPr id="424963" name="Rectangle 3"/>
            <p:cNvSpPr>
              <a:spLocks/>
            </p:cNvSpPr>
            <p:nvPr/>
          </p:nvSpPr>
          <p:spPr bwMode="auto">
            <a:xfrm>
              <a:off x="3587" y="2089"/>
              <a:ext cx="1575" cy="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121719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42496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6" y="2311"/>
              <a:ext cx="1577" cy="36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4965" name="Line 5"/>
            <p:cNvSpPr>
              <a:spLocks noChangeShapeType="1"/>
            </p:cNvSpPr>
            <p:nvPr/>
          </p:nvSpPr>
          <p:spPr bwMode="auto">
            <a:xfrm flipH="1">
              <a:off x="3499" y="2650"/>
              <a:ext cx="7" cy="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66" name="Line 6"/>
            <p:cNvSpPr>
              <a:spLocks noChangeShapeType="1"/>
            </p:cNvSpPr>
            <p:nvPr/>
          </p:nvSpPr>
          <p:spPr bwMode="auto">
            <a:xfrm flipH="1">
              <a:off x="3499" y="3484"/>
              <a:ext cx="5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67" name="Line 7"/>
            <p:cNvSpPr>
              <a:spLocks noChangeShapeType="1"/>
            </p:cNvSpPr>
            <p:nvPr/>
          </p:nvSpPr>
          <p:spPr bwMode="auto">
            <a:xfrm flipH="1">
              <a:off x="3413" y="2512"/>
              <a:ext cx="7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68" name="Line 8"/>
            <p:cNvSpPr>
              <a:spLocks noChangeShapeType="1"/>
            </p:cNvSpPr>
            <p:nvPr/>
          </p:nvSpPr>
          <p:spPr bwMode="auto">
            <a:xfrm flipH="1">
              <a:off x="3413" y="3564"/>
              <a:ext cx="6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69" name="Line 9"/>
            <p:cNvSpPr>
              <a:spLocks noChangeShapeType="1"/>
            </p:cNvSpPr>
            <p:nvPr/>
          </p:nvSpPr>
          <p:spPr bwMode="auto">
            <a:xfrm flipH="1">
              <a:off x="3420" y="2512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0" name="Line 10"/>
            <p:cNvSpPr>
              <a:spLocks noChangeShapeType="1"/>
            </p:cNvSpPr>
            <p:nvPr/>
          </p:nvSpPr>
          <p:spPr bwMode="auto">
            <a:xfrm flipH="1">
              <a:off x="3146" y="2405"/>
              <a:ext cx="3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1" name="Line 11"/>
            <p:cNvSpPr>
              <a:spLocks noChangeShapeType="1"/>
            </p:cNvSpPr>
            <p:nvPr/>
          </p:nvSpPr>
          <p:spPr bwMode="auto">
            <a:xfrm flipH="1">
              <a:off x="4990" y="2492"/>
              <a:ext cx="6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2" name="AutoShape 12"/>
            <p:cNvSpPr>
              <a:spLocks/>
            </p:cNvSpPr>
            <p:nvPr/>
          </p:nvSpPr>
          <p:spPr bwMode="auto">
            <a:xfrm>
              <a:off x="4026" y="3240"/>
              <a:ext cx="733" cy="490"/>
            </a:xfrm>
            <a:prstGeom prst="roundRect">
              <a:avLst>
                <a:gd name="adj" fmla="val 47056"/>
              </a:avLst>
            </a:prstGeom>
            <a:solidFill>
              <a:srgbClr val="0000FF">
                <a:alpha val="46001"/>
              </a:srgbClr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12171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3" name="Line 13"/>
            <p:cNvSpPr>
              <a:spLocks noChangeShapeType="1"/>
            </p:cNvSpPr>
            <p:nvPr/>
          </p:nvSpPr>
          <p:spPr bwMode="auto">
            <a:xfrm>
              <a:off x="5313" y="2548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4" name="Line 14"/>
            <p:cNvSpPr>
              <a:spLocks noChangeShapeType="1"/>
            </p:cNvSpPr>
            <p:nvPr/>
          </p:nvSpPr>
          <p:spPr bwMode="auto">
            <a:xfrm flipH="1">
              <a:off x="4967" y="2548"/>
              <a:ext cx="3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5" name="Line 15"/>
            <p:cNvSpPr>
              <a:spLocks noChangeShapeType="1"/>
            </p:cNvSpPr>
            <p:nvPr/>
          </p:nvSpPr>
          <p:spPr bwMode="auto">
            <a:xfrm>
              <a:off x="4974" y="2485"/>
              <a:ext cx="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6" name="Line 16"/>
            <p:cNvSpPr>
              <a:spLocks noChangeShapeType="1"/>
            </p:cNvSpPr>
            <p:nvPr/>
          </p:nvSpPr>
          <p:spPr bwMode="auto">
            <a:xfrm flipH="1">
              <a:off x="4026" y="3484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7" name="Line 17"/>
            <p:cNvSpPr>
              <a:spLocks noChangeShapeType="1"/>
            </p:cNvSpPr>
            <p:nvPr/>
          </p:nvSpPr>
          <p:spPr bwMode="auto">
            <a:xfrm flipH="1">
              <a:off x="4723" y="3484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4978" name="Rectangle 18"/>
            <p:cNvSpPr>
              <a:spLocks/>
            </p:cNvSpPr>
            <p:nvPr/>
          </p:nvSpPr>
          <p:spPr bwMode="auto">
            <a:xfrm>
              <a:off x="3108" y="2189"/>
              <a:ext cx="372" cy="148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22325" eaLnBrk="1" hangingPunct="1">
                <a:tabLst>
                  <a:tab pos="960438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Optima" charset="0"/>
                  <a:sym typeface="Optima" charset="0"/>
                </a:rPr>
                <a:t>INPUT</a:t>
              </a:r>
            </a:p>
          </p:txBody>
        </p:sp>
        <p:sp>
          <p:nvSpPr>
            <p:cNvPr id="424979" name="Rectangle 19"/>
            <p:cNvSpPr>
              <a:spLocks/>
            </p:cNvSpPr>
            <p:nvPr/>
          </p:nvSpPr>
          <p:spPr bwMode="auto">
            <a:xfrm>
              <a:off x="5150" y="2261"/>
              <a:ext cx="654" cy="217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 eaLnBrk="1" hangingPunct="1">
                <a:tabLst>
                  <a:tab pos="960438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Optima" charset="0"/>
                  <a:sym typeface="Optima" charset="0"/>
                </a:rPr>
                <a:t>OUTPUT</a:t>
              </a:r>
            </a:p>
          </p:txBody>
        </p:sp>
        <p:sp>
          <p:nvSpPr>
            <p:cNvPr id="424980" name="Rectangle 20"/>
            <p:cNvSpPr>
              <a:spLocks/>
            </p:cNvSpPr>
            <p:nvPr/>
          </p:nvSpPr>
          <p:spPr bwMode="auto">
            <a:xfrm>
              <a:off x="4055" y="1829"/>
              <a:ext cx="656" cy="217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 eaLnBrk="1" hangingPunct="1">
                <a:tabLst>
                  <a:tab pos="960438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Optima" charset="0"/>
                  <a:sym typeface="Optima" charset="0"/>
                </a:rPr>
                <a:t>CIRCUIT</a:t>
              </a:r>
            </a:p>
          </p:txBody>
        </p:sp>
        <p:sp>
          <p:nvSpPr>
            <p:cNvPr id="424981" name="Rectangle 21"/>
            <p:cNvSpPr>
              <a:spLocks/>
            </p:cNvSpPr>
            <p:nvPr/>
          </p:nvSpPr>
          <p:spPr bwMode="auto">
            <a:xfrm>
              <a:off x="4055" y="3859"/>
              <a:ext cx="656" cy="217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FFFFFF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 eaLnBrk="1" hangingPunct="1">
                <a:tabLst>
                  <a:tab pos="960438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Optima" charset="0"/>
                  <a:sym typeface="Optima" charset="0"/>
                </a:rPr>
                <a:t>MEMORY</a:t>
              </a:r>
            </a:p>
          </p:txBody>
        </p:sp>
      </p:grpSp>
      <p:sp>
        <p:nvSpPr>
          <p:cNvPr id="424982" name="Rectangle 22"/>
          <p:cNvSpPr>
            <a:spLocks/>
          </p:cNvSpPr>
          <p:nvPr/>
        </p:nvSpPr>
        <p:spPr bwMode="auto">
          <a:xfrm>
            <a:off x="549275" y="68263"/>
            <a:ext cx="8045450" cy="1096962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eaLnBrk="1" hangingPunct="1">
              <a:spcBef>
                <a:spcPts val="175"/>
              </a:spcBef>
              <a:tabLst>
                <a:tab pos="1096963" algn="l"/>
              </a:tabLst>
              <a:defRPr/>
            </a:pPr>
            <a:r>
              <a:rPr lang="en-US" sz="4800" dirty="0">
                <a:solidFill>
                  <a:srgbClr val="C00000"/>
                </a:solidFill>
                <a:latin typeface="Optima" charset="0"/>
                <a:sym typeface="Optima" charset="0"/>
              </a:rPr>
              <a:t>Security definition</a:t>
            </a:r>
          </a:p>
        </p:txBody>
      </p:sp>
      <p:sp>
        <p:nvSpPr>
          <p:cNvPr id="28676" name="Text Box 23"/>
          <p:cNvSpPr txBox="1">
            <a:spLocks noChangeArrowheads="1"/>
          </p:cNvSpPr>
          <p:nvPr/>
        </p:nvSpPr>
        <p:spPr bwMode="auto">
          <a:xfrm>
            <a:off x="971550" y="4797078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4984" name="Rectangle 2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3384203"/>
                <a:ext cx="8893175" cy="2205038"/>
              </a:xfrm>
            </p:spPr>
            <p:txBody>
              <a:bodyPr/>
              <a:lstStyle/>
              <a:p>
                <a:pPr marL="0" indent="0" eaLnBrk="1" hangingPunct="1">
                  <a:buFontTx/>
                  <a:buNone/>
                  <a:defRPr/>
                </a:pPr>
                <a:r>
                  <a:rPr lang="en-US" sz="2800" dirty="0" smtClean="0"/>
                  <a:t>Transformer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protects </a:t>
                </a:r>
                <a:r>
                  <a:rPr lang="en-US" sz="2800" dirty="0" smtClean="0">
                    <a:solidFill>
                      <a:srgbClr val="006600"/>
                    </a:solidFill>
                  </a:rPr>
                  <a:t>privacy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(of the initial state)</a:t>
                </a:r>
                <a:br>
                  <a:rPr lang="en-US" sz="2800" dirty="0" smtClean="0"/>
                </a:br>
                <a:r>
                  <a:rPr lang="en-US" sz="2800" dirty="0" smtClean="0"/>
                  <a:t>against a given class of </a:t>
                </a:r>
                <a:r>
                  <a:rPr lang="en-US" sz="2800" dirty="0" smtClean="0">
                    <a:solidFill>
                      <a:srgbClr val="006600"/>
                    </a:solidFill>
                  </a:rPr>
                  <a:t>admissible leakage/tampering:</a:t>
                </a:r>
                <a:br>
                  <a:rPr lang="en-US" sz="2800" dirty="0" smtClean="0">
                    <a:solidFill>
                      <a:srgbClr val="006600"/>
                    </a:solidFill>
                  </a:rPr>
                </a:br>
                <a:r>
                  <a:rPr lang="en-US" sz="2800" dirty="0" smtClean="0">
                    <a:sym typeface="Symbol" pitchFamily="18" charset="2"/>
                  </a:rPr>
                  <a:t>circuit C</a:t>
                </a:r>
                <a:br>
                  <a:rPr lang="en-US" sz="2800" dirty="0" smtClean="0">
                    <a:sym typeface="Symbol" pitchFamily="18" charset="2"/>
                  </a:rPr>
                </a:br>
                <a:r>
                  <a:rPr lang="en-US" sz="2800" dirty="0" smtClean="0">
                    <a:sym typeface="Symbol" pitchFamily="18" charset="2"/>
                  </a:rPr>
                  <a:t>efficient Sim  </a:t>
                </a:r>
                <a:br>
                  <a:rPr lang="en-US" sz="2800" dirty="0" smtClean="0">
                    <a:sym typeface="Symbol" pitchFamily="18" charset="2"/>
                  </a:rPr>
                </a:br>
                <a:r>
                  <a:rPr lang="en-US" sz="2800" dirty="0" smtClean="0">
                    <a:sym typeface="Symbol" pitchFamily="18" charset="2"/>
                  </a:rPr>
                  <a:t>admissible </a:t>
                </a:r>
                <a:r>
                  <a:rPr lang="en-US" sz="2800" dirty="0" err="1" smtClean="0">
                    <a:sym typeface="Symbol" pitchFamily="18" charset="2"/>
                  </a:rPr>
                  <a:t>Adv</a:t>
                </a:r>
                <a:r>
                  <a:rPr lang="en-US" sz="2800" dirty="0" smtClean="0">
                    <a:sym typeface="Symbol" pitchFamily="18" charset="2"/>
                  </a:rPr>
                  <a:t/>
                </a:r>
                <a:br>
                  <a:rPr lang="en-US" sz="2800" dirty="0" smtClean="0">
                    <a:sym typeface="Symbol" pitchFamily="18" charset="2"/>
                  </a:rPr>
                </a:br>
                <a:r>
                  <a:rPr lang="en-US" sz="2800" dirty="0" smtClean="0">
                    <a:sym typeface="Symbol" pitchFamily="18" charset="2"/>
                  </a:rPr>
                  <a:t>initial state s</a:t>
                </a:r>
                <a:r>
                  <a:rPr lang="en-US" sz="2800" baseline="-25000" dirty="0" smtClean="0">
                    <a:sym typeface="Symbol" pitchFamily="18" charset="2"/>
                  </a:rPr>
                  <a:t>0 </a:t>
                </a:r>
                <a:r>
                  <a:rPr lang="en-US" sz="2800" dirty="0" smtClean="0">
                    <a:sym typeface="Symbol" pitchFamily="18" charset="2"/>
                  </a:rPr>
                  <a:t>:</a:t>
                </a:r>
                <a:r>
                  <a:rPr lang="en-US" sz="2800" baseline="-25000" dirty="0" smtClean="0">
                    <a:sym typeface="Symbol" pitchFamily="18" charset="2"/>
                  </a:rPr>
                  <a:t/>
                </a:r>
                <a:br>
                  <a:rPr lang="en-US" sz="2800" baseline="-25000" dirty="0" smtClean="0">
                    <a:sym typeface="Symbol" pitchFamily="18" charset="2"/>
                  </a:rPr>
                </a:br>
                <a:r>
                  <a:rPr lang="en-US" sz="2800" dirty="0" err="1" smtClean="0">
                    <a:sym typeface="Symbol" pitchFamily="18" charset="2"/>
                  </a:rPr>
                  <a:t>Sim</a:t>
                </a:r>
                <a:r>
                  <a:rPr lang="en-US" sz="2800" baseline="30000" dirty="0" err="1" smtClean="0">
                    <a:sym typeface="Symbol" pitchFamily="18" charset="2"/>
                  </a:rPr>
                  <a:t>Adv,C</a:t>
                </a:r>
                <a:r>
                  <a:rPr lang="en-US" sz="2800" baseline="30000" dirty="0" smtClean="0">
                    <a:sym typeface="Symbol" pitchFamily="18" charset="2"/>
                  </a:rPr>
                  <a:t>[s0]</a:t>
                </a:r>
                <a:r>
                  <a:rPr lang="en-US" sz="2800" dirty="0" smtClean="0">
                    <a:sym typeface="Symbol" pitchFamily="18" charset="2"/>
                  </a:rPr>
                  <a:t>  output of </a:t>
                </a:r>
                <a:r>
                  <a:rPr lang="en-US" sz="2800" dirty="0" err="1" smtClean="0">
                    <a:sym typeface="Symbol" pitchFamily="18" charset="2"/>
                  </a:rPr>
                  <a:t>Adv</a:t>
                </a:r>
                <a:r>
                  <a:rPr lang="en-US" sz="2800" dirty="0" smtClean="0">
                    <a:sym typeface="Symbol" pitchFamily="18" charset="2"/>
                  </a:rPr>
                  <a:t> attacking </a:t>
                </a:r>
                <a:r>
                  <a:rPr lang="en-US" sz="2800" dirty="0" smtClean="0"/>
                  <a:t>C’[s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’]</a:t>
                </a:r>
                <a:br>
                  <a:rPr lang="en-US" sz="2800" dirty="0" smtClean="0"/>
                </a:br>
                <a:r>
                  <a:rPr lang="en-US" sz="2000" dirty="0" smtClean="0">
                    <a:solidFill>
                      <a:srgbClr val="9900CC"/>
                    </a:solidFill>
                  </a:rPr>
                  <a:t>(Even in case of tampering, only privacy is required)</a:t>
                </a:r>
              </a:p>
              <a:p>
                <a:pPr lvl="1" eaLnBrk="1" hangingPunct="1">
                  <a:buFontTx/>
                  <a:buNone/>
                  <a:defRPr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24984" name="Rectang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3384203"/>
                <a:ext cx="8893175" cy="2205038"/>
              </a:xfrm>
              <a:blipFill rotWithShape="0">
                <a:blip r:embed="rId4"/>
                <a:stretch>
                  <a:fillRect l="-1371" t="-2762" b="-58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2176463" y="1477616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6600"/>
                </a:solidFill>
              </a:rPr>
              <a:t>C</a:t>
            </a:r>
          </a:p>
        </p:txBody>
      </p:sp>
      <p:grpSp>
        <p:nvGrpSpPr>
          <p:cNvPr id="28679" name="Group 26"/>
          <p:cNvGrpSpPr>
            <a:grpSpLocks/>
          </p:cNvGrpSpPr>
          <p:nvPr/>
        </p:nvGrpSpPr>
        <p:grpSpPr bwMode="auto">
          <a:xfrm>
            <a:off x="3911600" y="980728"/>
            <a:ext cx="4405313" cy="2633663"/>
            <a:chOff x="2464" y="754"/>
            <a:chExt cx="2775" cy="1659"/>
          </a:xfrm>
        </p:grpSpPr>
        <p:grpSp>
          <p:nvGrpSpPr>
            <p:cNvPr id="28683" name="Group 27"/>
            <p:cNvGrpSpPr>
              <a:grpSpLocks/>
            </p:cNvGrpSpPr>
            <p:nvPr/>
          </p:nvGrpSpPr>
          <p:grpSpPr bwMode="auto">
            <a:xfrm>
              <a:off x="2464" y="754"/>
              <a:ext cx="2775" cy="1659"/>
              <a:chOff x="2464" y="754"/>
              <a:chExt cx="2775" cy="1659"/>
            </a:xfrm>
          </p:grpSpPr>
          <p:grpSp>
            <p:nvGrpSpPr>
              <p:cNvPr id="28685" name="Group 28"/>
              <p:cNvGrpSpPr>
                <a:grpSpLocks/>
              </p:cNvGrpSpPr>
              <p:nvPr/>
            </p:nvGrpSpPr>
            <p:grpSpPr bwMode="auto">
              <a:xfrm>
                <a:off x="3235" y="754"/>
                <a:ext cx="2004" cy="1659"/>
                <a:chOff x="3133" y="1829"/>
                <a:chExt cx="2671" cy="2211"/>
              </a:xfrm>
            </p:grpSpPr>
            <p:sp>
              <p:nvSpPr>
                <p:cNvPr id="424989" name="Rectangle 29"/>
                <p:cNvSpPr>
                  <a:spLocks/>
                </p:cNvSpPr>
                <p:nvPr/>
              </p:nvSpPr>
              <p:spPr bwMode="auto">
                <a:xfrm>
                  <a:off x="3586" y="2088"/>
                  <a:ext cx="1575" cy="77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121719"/>
                  </a:solidFill>
                  <a:miter lim="800000"/>
                  <a:headEnd/>
                  <a:tailEnd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424990" name="Picture 3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456" y="2311"/>
                  <a:ext cx="1578" cy="36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499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500" y="2650"/>
                  <a:ext cx="8" cy="8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00" y="3486"/>
                  <a:ext cx="5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413" y="2513"/>
                  <a:ext cx="7" cy="10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413" y="3564"/>
                  <a:ext cx="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420" y="2513"/>
                  <a:ext cx="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146" y="2405"/>
                  <a:ext cx="3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990" y="2491"/>
                  <a:ext cx="6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8" name="AutoShape 38"/>
                <p:cNvSpPr>
                  <a:spLocks/>
                </p:cNvSpPr>
                <p:nvPr/>
              </p:nvSpPr>
              <p:spPr bwMode="auto">
                <a:xfrm>
                  <a:off x="4025" y="3240"/>
                  <a:ext cx="734" cy="489"/>
                </a:xfrm>
                <a:prstGeom prst="roundRect">
                  <a:avLst>
                    <a:gd name="adj" fmla="val 47056"/>
                  </a:avLst>
                </a:prstGeom>
                <a:solidFill>
                  <a:srgbClr val="0000FF">
                    <a:alpha val="46001"/>
                  </a:srgbClr>
                </a:solidFill>
                <a:ln>
                  <a:noFill/>
                </a:ln>
                <a:effectLst>
                  <a:outerShdw blurRad="127000" dist="76199" dir="2700000" algn="ctr" rotWithShape="0">
                    <a:schemeClr val="bg2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21719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999" name="Line 39"/>
                <p:cNvSpPr>
                  <a:spLocks noChangeShapeType="1"/>
                </p:cNvSpPr>
                <p:nvPr/>
              </p:nvSpPr>
              <p:spPr bwMode="auto">
                <a:xfrm>
                  <a:off x="5314" y="2549"/>
                  <a:ext cx="0" cy="9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00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968" y="2549"/>
                  <a:ext cx="33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001" name="Line 41"/>
                <p:cNvSpPr>
                  <a:spLocks noChangeShapeType="1"/>
                </p:cNvSpPr>
                <p:nvPr/>
              </p:nvSpPr>
              <p:spPr bwMode="auto">
                <a:xfrm>
                  <a:off x="4975" y="2483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00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025" y="3486"/>
                  <a:ext cx="7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00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723" y="3486"/>
                  <a:ext cx="59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004" name="Rectangle 44"/>
                <p:cNvSpPr>
                  <a:spLocks/>
                </p:cNvSpPr>
                <p:nvPr/>
              </p:nvSpPr>
              <p:spPr bwMode="auto">
                <a:xfrm>
                  <a:off x="3133" y="2190"/>
                  <a:ext cx="320" cy="12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2325" eaLnBrk="1" hangingPunct="1">
                    <a:tabLst>
                      <a:tab pos="960438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Optima" charset="0"/>
                      <a:sym typeface="Optima" charset="0"/>
                    </a:rPr>
                    <a:t>INPUT</a:t>
                  </a:r>
                </a:p>
              </p:txBody>
            </p:sp>
            <p:sp>
              <p:nvSpPr>
                <p:cNvPr id="425005" name="Rectangle 45"/>
                <p:cNvSpPr>
                  <a:spLocks/>
                </p:cNvSpPr>
                <p:nvPr/>
              </p:nvSpPr>
              <p:spPr bwMode="auto">
                <a:xfrm>
                  <a:off x="5150" y="2261"/>
                  <a:ext cx="654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822325" eaLnBrk="1" hangingPunct="1">
                    <a:tabLst>
                      <a:tab pos="960438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Optima" charset="0"/>
                      <a:sym typeface="Optima" charset="0"/>
                    </a:rPr>
                    <a:t>OUTPUT</a:t>
                  </a:r>
                </a:p>
              </p:txBody>
            </p:sp>
            <p:sp>
              <p:nvSpPr>
                <p:cNvPr id="425006" name="Rectangle 46"/>
                <p:cNvSpPr>
                  <a:spLocks/>
                </p:cNvSpPr>
                <p:nvPr/>
              </p:nvSpPr>
              <p:spPr bwMode="auto">
                <a:xfrm>
                  <a:off x="4055" y="1829"/>
                  <a:ext cx="653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822325" eaLnBrk="1" hangingPunct="1">
                    <a:tabLst>
                      <a:tab pos="960438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Optima" charset="0"/>
                      <a:sym typeface="Optima" charset="0"/>
                    </a:rPr>
                    <a:t>CIRCUIT</a:t>
                  </a:r>
                </a:p>
              </p:txBody>
            </p:sp>
            <p:sp>
              <p:nvSpPr>
                <p:cNvPr id="425007" name="Rectangle 47"/>
                <p:cNvSpPr>
                  <a:spLocks/>
                </p:cNvSpPr>
                <p:nvPr/>
              </p:nvSpPr>
              <p:spPr bwMode="auto">
                <a:xfrm>
                  <a:off x="4055" y="3824"/>
                  <a:ext cx="653" cy="21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5400" dist="25399" dir="2700000" algn="ctr" rotWithShape="0">
                    <a:srgbClr val="FFFFFF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822325" eaLnBrk="1" hangingPunct="1">
                    <a:tabLst>
                      <a:tab pos="960438" algn="l"/>
                    </a:tabLst>
                    <a:defRPr/>
                  </a:pPr>
                  <a:r>
                    <a:rPr lang="en-US" sz="1000">
                      <a:solidFill>
                        <a:srgbClr val="000000"/>
                      </a:solidFill>
                      <a:latin typeface="Optima" charset="0"/>
                      <a:sym typeface="Optima" charset="0"/>
                    </a:rPr>
                    <a:t>MEMORY</a:t>
                  </a:r>
                </a:p>
              </p:txBody>
            </p:sp>
          </p:grpSp>
          <p:sp>
            <p:nvSpPr>
              <p:cNvPr id="28686" name="AutoShape 48"/>
              <p:cNvSpPr>
                <a:spLocks noChangeArrowheads="1"/>
              </p:cNvSpPr>
              <p:nvPr/>
            </p:nvSpPr>
            <p:spPr bwMode="auto">
              <a:xfrm>
                <a:off x="2464" y="1298"/>
                <a:ext cx="590" cy="408"/>
              </a:xfrm>
              <a:prstGeom prst="rightArrow">
                <a:avLst>
                  <a:gd name="adj1" fmla="val 50000"/>
                  <a:gd name="adj2" fmla="val 36152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sp>
          <p:nvSpPr>
            <p:cNvPr id="28684" name="Text Box 49"/>
            <p:cNvSpPr txBox="1">
              <a:spLocks noChangeArrowheads="1"/>
            </p:cNvSpPr>
            <p:nvPr/>
          </p:nvSpPr>
          <p:spPr bwMode="auto">
            <a:xfrm>
              <a:off x="4059" y="935"/>
              <a:ext cx="2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6600"/>
                  </a:solidFill>
                </a:rPr>
                <a:t>C’</a:t>
              </a:r>
            </a:p>
          </p:txBody>
        </p:sp>
      </p:grpSp>
      <p:sp>
        <p:nvSpPr>
          <p:cNvPr id="28680" name="Text Box 50"/>
          <p:cNvSpPr txBox="1">
            <a:spLocks noChangeArrowheads="1"/>
          </p:cNvSpPr>
          <p:nvPr/>
        </p:nvSpPr>
        <p:spPr bwMode="auto">
          <a:xfrm>
            <a:off x="2173288" y="2565053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</a:t>
            </a:r>
            <a:r>
              <a:rPr lang="en-US" altLang="en-US" sz="1800" baseline="-250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8681" name="Text Box 51"/>
          <p:cNvSpPr txBox="1">
            <a:spLocks noChangeArrowheads="1"/>
          </p:cNvSpPr>
          <p:nvPr/>
        </p:nvSpPr>
        <p:spPr bwMode="auto">
          <a:xfrm>
            <a:off x="6423025" y="2707928"/>
            <a:ext cx="525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s</a:t>
            </a:r>
            <a:r>
              <a:rPr lang="en-US" altLang="en-US" sz="2000" baseline="-25000">
                <a:solidFill>
                  <a:srgbClr val="FFFFFF"/>
                </a:solidFill>
              </a:rPr>
              <a:t>0</a:t>
            </a:r>
            <a:r>
              <a:rPr lang="en-US" altLang="en-US" sz="2000">
                <a:solidFill>
                  <a:srgbClr val="FFFFFF"/>
                </a:solidFill>
              </a:rPr>
              <a:t>’</a:t>
            </a:r>
          </a:p>
        </p:txBody>
      </p:sp>
      <p:sp>
        <p:nvSpPr>
          <p:cNvPr id="2868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36513" y="6408391"/>
            <a:ext cx="1258888" cy="1889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1E612-43EF-48EE-AB19-F88860810E27}" type="slidenum">
              <a:rPr lang="he-IL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5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8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3600" dirty="0"/>
              <a:t>Protecting against sum-of-wires leakage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1"/>
                <a:ext cx="8507288" cy="505728"/>
              </a:xfrm>
            </p:spPr>
            <p:txBody>
              <a:bodyPr/>
              <a:lstStyle/>
              <a:p>
                <a:pPr marL="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implements circuit using </a:t>
                </a:r>
                <a:r>
                  <a:rPr lang="en-US" altLang="en-US" sz="2400" b="1" dirty="0" smtClean="0"/>
                  <a:t>Dual-Rail Logic</a:t>
                </a:r>
                <a:r>
                  <a:rPr lang="en-US" alt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/>
              </a:p>
              <a:p>
                <a:pPr marL="742950" lvl="2" indent="-342900"/>
                <a:endParaRPr lang="en-US" altLang="en-US" sz="2000" dirty="0"/>
              </a:p>
              <a:p>
                <a:pPr marL="742950" lvl="2" indent="-342900"/>
                <a:endParaRPr lang="en-US" altLang="en-US" sz="2000" dirty="0" smtClean="0"/>
              </a:p>
              <a:p>
                <a:pPr marL="742950" lvl="2" indent="-342900"/>
                <a:endParaRPr lang="en-US" altLang="en-US" sz="2000" dirty="0"/>
              </a:p>
              <a:p>
                <a:pPr marL="742950" lvl="2" indent="-342900"/>
                <a:endParaRPr lang="en-US" altLang="en-US" sz="2000" dirty="0" smtClean="0"/>
              </a:p>
              <a:p>
                <a:pPr marL="742950" lvl="2" indent="-342900"/>
                <a:endParaRPr lang="en-US" altLang="en-US" sz="2000" dirty="0"/>
              </a:p>
              <a:p>
                <a:pPr marL="742950" lvl="2" indent="-342900"/>
                <a:endParaRPr lang="en-US" altLang="en-US" sz="2000" dirty="0" smtClean="0"/>
              </a:p>
              <a:p>
                <a:pPr marL="742950" lvl="2" indent="-342900"/>
                <a:endParaRPr lang="en-US" altLang="en-US" sz="2000" dirty="0"/>
              </a:p>
              <a:p>
                <a:pPr marL="742950" lvl="2" indent="-342900"/>
                <a:endParaRPr lang="en-US" altLang="en-US" sz="2000" dirty="0" smtClean="0"/>
              </a:p>
              <a:p>
                <a:pPr marL="742950" lvl="2" indent="-342900"/>
                <a:endParaRPr lang="en-US" altLang="en-US" sz="2000" dirty="0"/>
              </a:p>
              <a:p>
                <a:pPr marL="742950" lvl="2" indent="-342900"/>
                <a:endParaRPr lang="en-US" altLang="en-US" sz="2000" dirty="0" smtClean="0"/>
              </a:p>
              <a:p>
                <a:pPr marL="742950" lvl="2" indent="-342900"/>
                <a:endParaRPr lang="en-US" altLang="en-US" sz="2000" dirty="0" smtClean="0"/>
              </a:p>
              <a:p>
                <a:pPr marL="742950" lvl="2" indent="-342900"/>
                <a:endParaRPr lang="en-US" altLang="en-US" sz="105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1"/>
                <a:ext cx="8507288" cy="505728"/>
              </a:xfrm>
              <a:blipFill rotWithShape="0">
                <a:blip r:embed="rId2"/>
                <a:stretch>
                  <a:fillRect l="-143" t="-843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24B24-A755-4550-98BE-3B4CAE8B5E6C}" type="slidenum">
              <a:rPr lang="he-IL" altLang="en-US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" name="Picture 2" descr="Y:\ISTvR\13-14\lectures\fig\dr-and-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62" y="1469506"/>
            <a:ext cx="685958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75656" y="5190207"/>
            <a:ext cx="7557467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figure </a:t>
            </a:r>
            <a:r>
              <a:rPr lang="en-US" altLang="en-US" sz="1400" dirty="0">
                <a:solidFill>
                  <a:srgbClr val="000000"/>
                </a:solidFill>
              </a:rPr>
              <a:t>from [Waddle the Wagner 2005 – Fault Attacks on Dual-Rail Encoded Systems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84168" y="1844824"/>
            <a:ext cx="251318" cy="2615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2367643"/>
            <a:ext cx="234989" cy="16328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1512" y="2106386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1512" y="2547258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401512" y="2971801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01512" y="3559629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01512" y="4000501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01512" y="4425044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5816" y="2106386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15816" y="2547258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15816" y="2971801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15816" y="3559629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15816" y="4000501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915816" y="4425044"/>
            <a:ext cx="195231" cy="212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457200" y="5517232"/>
                <a:ext cx="8229600" cy="505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1" indent="0">
                  <a:buFontTx/>
                  <a:buNone/>
                </a:pPr>
                <a:r>
                  <a:rPr lang="en-US" altLang="en-US" sz="2400" kern="0" dirty="0" smtClean="0">
                    <a:solidFill>
                      <a:srgbClr val="000000"/>
                    </a:solidFill>
                  </a:rPr>
                  <a:t>Also: NOT, INPUT, OUTPUT.</a:t>
                </a:r>
              </a:p>
              <a:p>
                <a:pPr marL="0" lvl="1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kern="0" dirty="0" smtClean="0">
                    <a:solidFill>
                      <a:srgbClr val="000000"/>
                    </a:solidFill>
                  </a:rPr>
                  <a:t> represents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0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400" kern="0" dirty="0" smtClean="0">
                    <a:solidFill>
                      <a:srgbClr val="000000"/>
                    </a:solidFill>
                  </a:rPr>
                  <a:t>using dual-rail logic.</a:t>
                </a:r>
              </a:p>
              <a:p>
                <a:pPr marL="742950" lvl="2" indent="-342900"/>
                <a:endParaRPr lang="en-US" altLang="en-US" sz="2000" kern="0" dirty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 smtClean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 smtClean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 smtClean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 smtClean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2000" kern="0" dirty="0" smtClean="0">
                  <a:solidFill>
                    <a:srgbClr val="000000"/>
                  </a:solidFill>
                </a:endParaRPr>
              </a:p>
              <a:p>
                <a:pPr marL="742950" lvl="2" indent="-342900"/>
                <a:endParaRPr lang="en-US" altLang="en-US" sz="1050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17232"/>
                <a:ext cx="8229600" cy="505728"/>
              </a:xfrm>
              <a:prstGeom prst="rect">
                <a:avLst/>
              </a:prstGeom>
              <a:blipFill rotWithShape="0">
                <a:blip r:embed="rId4"/>
                <a:stretch>
                  <a:fillRect l="-1111" t="-8434" b="-106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3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3600" dirty="0"/>
              <a:t>Protecting against sum-of-wires </a:t>
            </a:r>
            <a:r>
              <a:rPr lang="en-US" sz="3600" dirty="0" smtClean="0"/>
              <a:t>leakage</a:t>
            </a:r>
            <a:br>
              <a:rPr lang="en-US" sz="3600" dirty="0" smtClean="0"/>
            </a:br>
            <a:r>
              <a:rPr lang="en-US" sz="2400" dirty="0" smtClean="0"/>
              <a:t>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7152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solidFill>
                  <a:srgbClr val="00B050"/>
                </a:solidFill>
              </a:rPr>
              <a:t>Security proof sketch: simulator runs adversary and, when asked for leakage value, answers with the constant (thus known) Hamming weight</a:t>
            </a:r>
            <a:r>
              <a:rPr lang="en-US" altLang="en-US" sz="2400" dirty="0" smtClean="0">
                <a:solidFill>
                  <a:srgbClr val="00B050"/>
                </a:solidFill>
              </a:rPr>
              <a:t>.</a:t>
            </a:r>
          </a:p>
          <a:p>
            <a:pPr marL="0" lvl="1" indent="0">
              <a:buNone/>
            </a:pPr>
            <a:endParaRPr lang="en-US" altLang="en-US" dirty="0" smtClean="0"/>
          </a:p>
          <a:p>
            <a:pPr marL="342900" lvl="1" indent="-342900">
              <a:buFontTx/>
              <a:buChar char="•"/>
            </a:pPr>
            <a:r>
              <a:rPr lang="en-US" altLang="en-US" dirty="0" smtClean="0"/>
              <a:t>Also </a:t>
            </a:r>
            <a:r>
              <a:rPr lang="en-US" altLang="en-US" dirty="0"/>
              <a:t>handles weighted sum</a:t>
            </a:r>
            <a:br>
              <a:rPr lang="en-US" altLang="en-US" dirty="0"/>
            </a:br>
            <a:r>
              <a:rPr lang="en-US" altLang="en-US" dirty="0"/>
              <a:t>(e.g., </a:t>
            </a:r>
            <a:r>
              <a:rPr lang="en-US" altLang="en-US" dirty="0" smtClean="0"/>
              <a:t>different </a:t>
            </a:r>
            <a:r>
              <a:rPr lang="en-US" altLang="en-US" dirty="0"/>
              <a:t>capacitance for long vs. short wires), as long as pairs are balanced.</a:t>
            </a:r>
          </a:p>
          <a:p>
            <a:r>
              <a:rPr lang="en-US" altLang="en-US" sz="2800" dirty="0" smtClean="0"/>
              <a:t>Practical </a:t>
            </a:r>
            <a:r>
              <a:rPr lang="en-US" altLang="en-US" sz="2800" dirty="0"/>
              <a:t>complications:</a:t>
            </a:r>
          </a:p>
          <a:p>
            <a:pPr lvl="1"/>
            <a:r>
              <a:rPr lang="en-US" altLang="en-US" sz="2400" dirty="0"/>
              <a:t>Capacitance imbalance</a:t>
            </a:r>
          </a:p>
          <a:p>
            <a:pPr lvl="1"/>
            <a:r>
              <a:rPr lang="en-US" altLang="en-US" sz="2400" dirty="0"/>
              <a:t>Timing imbalance</a:t>
            </a:r>
          </a:p>
          <a:p>
            <a:pPr lvl="1"/>
            <a:r>
              <a:rPr lang="en-US" altLang="en-US" sz="2400" dirty="0"/>
              <a:t>Glitches</a:t>
            </a:r>
          </a:p>
          <a:p>
            <a:pPr lvl="1"/>
            <a:r>
              <a:rPr lang="en-US" altLang="en-US" sz="2400" dirty="0"/>
              <a:t>Cell </a:t>
            </a:r>
            <a:r>
              <a:rPr lang="en-US" altLang="en-US" sz="2400" dirty="0" smtClean="0"/>
              <a:t>internals</a:t>
            </a:r>
          </a:p>
          <a:p>
            <a:pPr lvl="1"/>
            <a:endParaRPr lang="en-US" altLang="en-US" sz="2400" dirty="0"/>
          </a:p>
          <a:p>
            <a:pPr marL="742950" lvl="2" indent="-342900"/>
            <a:endParaRPr lang="en-US" altLang="en-US" sz="2000" dirty="0" smtClean="0"/>
          </a:p>
          <a:p>
            <a:pPr marL="400050" lvl="2" indent="0">
              <a:buNone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24B24-A755-4550-98BE-3B4CAE8B5E6C}" type="slidenum">
              <a:rPr lang="he-IL" altLang="en-US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2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microprobing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Laser cutting systems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removing polymer layer from a chip surface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local removing of a passivation layer for microprobing attacks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cutting metal wires inside a chip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maximum can access the second metal layer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89376C-AA40-4071-BBA4-C682A29F2945}" type="slidenum">
              <a:rPr lang="en-GB" altLang="en-US"/>
              <a:pPr/>
              <a:t>4</a:t>
            </a:fld>
            <a:endParaRPr lang="en-GB" alt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50403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076825" y="4365625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Dr Markus Kuhn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25939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2232025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2336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9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chip modification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Focused Ion Beam (FIB) workstation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chip-level surgery with 10 nm precision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etching with high aspect ratio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platinum and SiO</a:t>
            </a:r>
            <a:r>
              <a:rPr lang="en-GB" altLang="en-US" baseline="-25000"/>
              <a:t>2</a:t>
            </a:r>
            <a:r>
              <a:rPr lang="en-GB" altLang="en-US"/>
              <a:t> deposition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702D79-1679-4C51-90A2-5CCA52FCDEF8}" type="slidenum">
              <a:rPr lang="en-GB" altLang="en-US"/>
              <a:pPr/>
              <a:t>5</a:t>
            </a:fld>
            <a:endParaRPr lang="en-GB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453548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79613" y="6524625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Semiresearch Ltd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223361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223361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87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Invasive attacks: chip modification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81100"/>
            <a:ext cx="8215312" cy="5256212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Focused Ion Beam workstation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creating probing points inside smartcard chips, read the memory</a:t>
            </a:r>
          </a:p>
          <a:p>
            <a:pPr lvl="1">
              <a:lnSpc>
                <a:spcPct val="9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modern FIBs allow backside access, but requires special chip preparation techniques to reduce the thickness of silicon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776993-355F-451B-B810-581BDE159613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659563" y="3285629"/>
            <a:ext cx="19446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Picture: Oliver K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ömmerling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466"/>
            <a:ext cx="2376487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0466"/>
            <a:ext cx="2376488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" y="4203228"/>
            <a:ext cx="6445246" cy="265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020272" y="5271987"/>
            <a:ext cx="2305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Picture courtesy of Dr Markus Kuhn</a:t>
            </a:r>
          </a:p>
        </p:txBody>
      </p:sp>
    </p:spTree>
    <p:extLst>
      <p:ext uri="{BB962C8B-B14F-4D97-AF65-F5344CB8AC3E}">
        <p14:creationId xmlns:p14="http://schemas.microsoft.com/office/powerpoint/2010/main" val="391636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Fill the gap between non-invasive and invasive attacks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less damaging to target device (decapsulation without penetration)</a:t>
            </a:r>
            <a:r>
              <a:rPr lang="ar-SA" altLang="en-US" sz="1800">
                <a:cs typeface="Arial" panose="020B0604020202020204" pitchFamily="34" charset="0"/>
              </a:rPr>
              <a:t>‏</a:t>
            </a:r>
            <a:endParaRPr lang="en-GB" altLang="en-US" sz="1800"/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less expensive and easier to setup and repeat than invasive attacks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Tools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IC soldering/desoldering station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simple chemical lab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high-resolution optical microscope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UV light sources, lasers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oscilloscope, logic analyser, signal generator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PC with data acquisition board, FPGA board, prototyping boards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special microscopes (laser scanning, infrared etc.)</a:t>
            </a:r>
            <a:r>
              <a:rPr lang="ar-SA" altLang="en-US" sz="1800">
                <a:cs typeface="Arial" panose="020B0604020202020204" pitchFamily="34" charset="0"/>
              </a:rPr>
              <a:t>‏</a:t>
            </a:r>
            <a:endParaRPr lang="en-GB" altLang="en-US" sz="1800"/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Types of semi-invasive attacks: passive and active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imaging: optical and laser techniques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fault injection: UV attack, photon injection, local heating, masking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800"/>
              <a:t>side-channel attacks: optical emission analysis, induced leakage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6D9C45-8826-4D50-BAE9-8C450D869A89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747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imaging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Backside infrared imaging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microscopes with IR optics give better quality of image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IR-enhanced CCD cameras or special cameras must be used</a:t>
            </a:r>
          </a:p>
          <a:p>
            <a:pPr lvl="1">
              <a:lnSpc>
                <a:spcPct val="76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resolution is limited to ~0.6</a:t>
            </a:r>
            <a:r>
              <a:rPr lang="en-GB" altLang="en-US">
                <a:cs typeface="Arial" panose="020B0604020202020204" pitchFamily="34" charset="0"/>
              </a:rPr>
              <a:t>μm</a:t>
            </a:r>
            <a:r>
              <a:rPr lang="en-GB" altLang="en-US"/>
              <a:t> by the wavelength of used light</a:t>
            </a:r>
          </a:p>
          <a:p>
            <a:pPr lvl="1">
              <a:lnSpc>
                <a:spcPct val="80000"/>
              </a:lnSpc>
              <a:spcBef>
                <a:spcPts val="5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view is not obstructed by multiple metal layers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E68AAF-909A-4550-AC44-CC9B45324487}" type="slidenum">
              <a:rPr lang="en-GB" altLang="en-US"/>
              <a:pPr/>
              <a:t>8</a:t>
            </a:fld>
            <a:endParaRPr lang="en-GB" alt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381635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81635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22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Semi-invasive attacks: imaging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7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Backside infrared imaging</a:t>
            </a:r>
          </a:p>
          <a:p>
            <a:pPr lvl="1">
              <a:lnSpc>
                <a:spcPct val="7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Mask ROM extraction without chemical etching</a:t>
            </a:r>
          </a:p>
          <a:p>
            <a:pPr>
              <a:lnSpc>
                <a:spcPct val="7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Main option for 0.35</a:t>
            </a:r>
            <a:r>
              <a:rPr lang="en-GB" altLang="en-US">
                <a:cs typeface="Arial" panose="020B0604020202020204" pitchFamily="34" charset="0"/>
              </a:rPr>
              <a:t>µ</a:t>
            </a:r>
            <a:r>
              <a:rPr lang="en-GB" altLang="en-US"/>
              <a:t>m and smaller chips</a:t>
            </a:r>
          </a:p>
          <a:p>
            <a:pPr lvl="1">
              <a:lnSpc>
                <a:spcPct val="7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multiple metal wires do not block the optical path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75A18F-68CC-490A-B99C-06BACC0D93A5}" type="slidenum">
              <a:rPr lang="en-GB" altLang="en-US"/>
              <a:pPr/>
              <a:t>9</a:t>
            </a:fld>
            <a:endParaRPr lang="en-GB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19363"/>
            <a:ext cx="266382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79950"/>
            <a:ext cx="266382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519363"/>
            <a:ext cx="22320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679950"/>
            <a:ext cx="2663825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11863" y="3213100"/>
            <a:ext cx="26654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Texas Instruments MSP430F112 microcontroller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0.35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72225" y="5373688"/>
            <a:ext cx="23764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Motorola MC68HC705P6A microcontroller</a:t>
            </a:r>
          </a:p>
          <a:p>
            <a:pPr defTabSz="4492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900" smtClean="0">
                <a:latin typeface="Arial" panose="020B0604020202020204" pitchFamily="34" charset="0"/>
              </a:rPr>
              <a:t>1.2 </a:t>
            </a:r>
            <a:r>
              <a:rPr lang="en-GB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altLang="en-US" sz="900" smtClean="0">
                <a:latin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48180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ayGrad" id="{AC33B15E-531F-4EDC-9FD8-00A6A502C5EF}" vid="{0D622079-7D32-47F8-9533-708972CB1B5A}"/>
    </a:ext>
  </a:extLst>
</a:theme>
</file>

<file path=ppt/theme/theme4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46640</TotalTime>
  <Words>1784</Words>
  <Application>Microsoft Office PowerPoint</Application>
  <PresentationFormat>On-screen Show (4:3)</PresentationFormat>
  <Paragraphs>338</Paragraphs>
  <Slides>35</Slides>
  <Notes>29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</vt:lpstr>
      <vt:lpstr>Arial Black</vt:lpstr>
      <vt:lpstr>Cambria Math</vt:lpstr>
      <vt:lpstr>cmmi10</vt:lpstr>
      <vt:lpstr>cmr12</vt:lpstr>
      <vt:lpstr>Lucida Sans Unicode</vt:lpstr>
      <vt:lpstr>Myriad Web</vt:lpstr>
      <vt:lpstr>Optima</vt:lpstr>
      <vt:lpstr>Symbol</vt:lpstr>
      <vt:lpstr>Times New Roman</vt:lpstr>
      <vt:lpstr>Wingdings</vt:lpstr>
      <vt:lpstr>1_RSA2006ConferenceTemplate1</vt:lpstr>
      <vt:lpstr>Office Theme</vt:lpstr>
      <vt:lpstr>GrayGrad</vt:lpstr>
      <vt:lpstr>RSA2006ConferenceTemplate1</vt:lpstr>
      <vt:lpstr>Default Design</vt:lpstr>
      <vt:lpstr>Equation</vt:lpstr>
      <vt:lpstr>Information Security – Theory vs. Reality   0368-4474, Winter 2015-2016  Lecture 8: Hardware security (2/2), Leakage/tamper resilience (1/2) </vt:lpstr>
      <vt:lpstr>Hardware security  Invasive attacks  (continued)</vt:lpstr>
      <vt:lpstr>Invasive attacks: microprobing</vt:lpstr>
      <vt:lpstr>Invasive attacks: microprobing</vt:lpstr>
      <vt:lpstr>Invasive attacks: chip modification</vt:lpstr>
      <vt:lpstr>Invasive attacks: chip modification</vt:lpstr>
      <vt:lpstr>Semi-invasive attacks</vt:lpstr>
      <vt:lpstr>Semi-invasive attacks: imaging</vt:lpstr>
      <vt:lpstr>Semi-invasive attacks: imaging</vt:lpstr>
      <vt:lpstr>Semi-invasive attacks: imaging</vt:lpstr>
      <vt:lpstr>Semi-invasive attacks: imaging</vt:lpstr>
      <vt:lpstr>Semi-invasive attacks: fault injection</vt:lpstr>
      <vt:lpstr>Semi-invasive attacks: fault injection</vt:lpstr>
      <vt:lpstr>Semi-invasive attacks: fault injection</vt:lpstr>
      <vt:lpstr>Semi-invasive attacks: side-channel</vt:lpstr>
      <vt:lpstr>Semi-invasive attacks: side-channel</vt:lpstr>
      <vt:lpstr>Semi-invasive attacks: side-channel</vt:lpstr>
      <vt:lpstr>Semi-invasive attacks: side-channel</vt:lpstr>
      <vt:lpstr>Hardware tamper protection</vt:lpstr>
      <vt:lpstr>Tamper protection</vt:lpstr>
      <vt:lpstr>Tamper protection</vt:lpstr>
      <vt:lpstr>Tamper protection</vt:lpstr>
      <vt:lpstr>Tamper protection: what goes wrong</vt:lpstr>
      <vt:lpstr>Actel/Microsemi ProASIC3 Flash FPGA</vt:lpstr>
      <vt:lpstr>Simplified ProASIC3 security</vt:lpstr>
      <vt:lpstr>Defence technologies : how it fails</vt:lpstr>
      <vt:lpstr>Conclusions</vt:lpstr>
      <vt:lpstr>References</vt:lpstr>
      <vt:lpstr>Leakage and Tamper Resilience (1/2)</vt:lpstr>
      <vt:lpstr>PowerPoint Presentation</vt:lpstr>
      <vt:lpstr>PowerPoint Presentation</vt:lpstr>
      <vt:lpstr>Security [Ishai Sahai Wagner ’03]</vt:lpstr>
      <vt:lpstr>PowerPoint Presentation</vt:lpstr>
      <vt:lpstr>Protecting against sum-of-wires leakage</vt:lpstr>
      <vt:lpstr>Protecting against sum-of-wires leakage (cont.)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903</cp:revision>
  <cp:lastPrinted>1999-07-27T16:32:36Z</cp:lastPrinted>
  <dcterms:created xsi:type="dcterms:W3CDTF">2006-01-14T22:20:18Z</dcterms:created>
  <dcterms:modified xsi:type="dcterms:W3CDTF">2015-12-09T15:31:04Z</dcterms:modified>
</cp:coreProperties>
</file>