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  <p:sldMasterId id="2147484189" r:id="rId2"/>
    <p:sldMasterId id="2147484200" r:id="rId3"/>
    <p:sldMasterId id="2147484215" r:id="rId4"/>
    <p:sldMasterId id="2147484229" r:id="rId5"/>
  </p:sldMasterIdLst>
  <p:notesMasterIdLst>
    <p:notesMasterId r:id="rId17"/>
  </p:notesMasterIdLst>
  <p:handoutMasterIdLst>
    <p:handoutMasterId r:id="rId18"/>
  </p:handoutMasterIdLst>
  <p:sldIdLst>
    <p:sldId id="372" r:id="rId6"/>
    <p:sldId id="387" r:id="rId7"/>
    <p:sldId id="377" r:id="rId8"/>
    <p:sldId id="378" r:id="rId9"/>
    <p:sldId id="381" r:id="rId10"/>
    <p:sldId id="382" r:id="rId11"/>
    <p:sldId id="383" r:id="rId12"/>
    <p:sldId id="384" r:id="rId13"/>
    <p:sldId id="385" r:id="rId14"/>
    <p:sldId id="386" r:id="rId15"/>
    <p:sldId id="38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rgbClr val="A42700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an" initials="ET" lastIdx="1" clrIdx="0">
    <p:extLst>
      <p:ext uri="{19B8F6BF-5375-455C-9EA6-DF929625EA0E}">
        <p15:presenceInfo xmlns:p15="http://schemas.microsoft.com/office/powerpoint/2012/main" userId="Er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8F"/>
    <a:srgbClr val="FFFFFF"/>
    <a:srgbClr val="EAEAEA"/>
    <a:srgbClr val="FFFFCC"/>
    <a:srgbClr val="CC3300"/>
    <a:srgbClr val="FF0066"/>
    <a:srgbClr val="967720"/>
    <a:srgbClr val="9900CC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2" autoAdjust="0"/>
    <p:restoredTop sz="88475" autoAdjust="0"/>
  </p:normalViewPr>
  <p:slideViewPr>
    <p:cSldViewPr>
      <p:cViewPr varScale="1">
        <p:scale>
          <a:sx n="166" d="100"/>
          <a:sy n="166" d="100"/>
        </p:scale>
        <p:origin x="1494" y="12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-22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1936"/>
    </p:cViewPr>
  </p:sorterViewPr>
  <p:notesViewPr>
    <p:cSldViewPr>
      <p:cViewPr varScale="1">
        <p:scale>
          <a:sx n="73" d="100"/>
          <a:sy n="73" d="100"/>
        </p:scale>
        <p:origin x="-229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11C0A08-D9C2-4A36-A848-3CD29EA8732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438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2625"/>
            <a:ext cx="4554538" cy="3416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55688" y="4410075"/>
            <a:ext cx="5029200" cy="4097338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29" tIns="45615" rIns="91229" bIns="4561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910215-9EA9-4BC3-9F1E-6DE7EF84ED0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562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301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603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889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968375" indent="-492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29C883-C5AB-42CB-BEEF-C698B880924D}" type="slidenum">
              <a:rPr lang="he-IL" altLang="en-US" sz="1200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0413" cy="3427412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39925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0846" tIns="40424" rIns="80846" bIns="40424" anchor="ctr"/>
          <a:lstStyle/>
          <a:p>
            <a:pPr defTabSz="457200"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3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3CEE76-0BAA-419E-8266-07890A14BF6D}" type="slidenum">
              <a:rPr lang="he-IL" altLang="en-US" sz="12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8D33DE-C275-4311-8370-4F8994681FD2}" type="slidenum">
              <a:rPr lang="he-IL" altLang="en-US" sz="12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Randomness gates can be eliminated by a random-number generator</a:t>
            </a:r>
          </a:p>
        </p:txBody>
      </p:sp>
    </p:spTree>
    <p:extLst>
      <p:ext uri="{BB962C8B-B14F-4D97-AF65-F5344CB8AC3E}">
        <p14:creationId xmlns:p14="http://schemas.microsoft.com/office/powerpoint/2010/main" val="167642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white">
          <a:xfrm>
            <a:off x="0" y="6553200"/>
            <a:ext cx="865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1F620D2-A7EC-4462-9F84-3B7CDC5DFC3B}" type="slidenum">
              <a:rPr lang="he-IL" altLang="en-US" sz="1400" smtClean="0">
                <a:solidFill>
                  <a:schemeClr val="tx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white">
          <a:xfrm rot="10800000">
            <a:off x="0" y="0"/>
            <a:ext cx="914400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944753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3939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275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275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550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84" name="Rectangle 12"/>
          <p:cNvSpPr>
            <a:spLocks noChangeArrowheads="1"/>
          </p:cNvSpPr>
          <p:nvPr/>
        </p:nvSpPr>
        <p:spPr bwMode="white">
          <a:xfrm rot="10800000">
            <a:off x="0" y="4581525"/>
            <a:ext cx="9144000" cy="227647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75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75877" name="Text Box 5"/>
          <p:cNvSpPr txBox="1">
            <a:spLocks noChangeArrowheads="1"/>
          </p:cNvSpPr>
          <p:nvPr/>
        </p:nvSpPr>
        <p:spPr bwMode="white">
          <a:xfrm>
            <a:off x="0" y="6553200"/>
            <a:ext cx="86518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defTabSz="457200">
              <a:lnSpc>
                <a:spcPct val="100000"/>
              </a:lnSpc>
              <a:spcBef>
                <a:spcPct val="5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32CAEB-9A62-4DC0-9384-49C790CA627B}" type="slidenum">
              <a:rPr lang="ar-SA" sz="1400">
                <a:solidFill>
                  <a:srgbClr val="4D4D4D"/>
                </a:solidFill>
                <a:cs typeface="Arial" charset="0"/>
              </a:rPr>
              <a:pPr algn="l" defTabSz="457200">
                <a:lnSpc>
                  <a:spcPct val="100000"/>
                </a:lnSpc>
                <a:spcBef>
                  <a:spcPct val="50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400">
              <a:solidFill>
                <a:srgbClr val="4D4D4D"/>
              </a:solidFill>
            </a:endParaRPr>
          </a:p>
        </p:txBody>
      </p:sp>
      <p:sp>
        <p:nvSpPr>
          <p:cNvPr id="975883" name="Rectangle 11"/>
          <p:cNvSpPr>
            <a:spLocks noChangeArrowheads="1"/>
          </p:cNvSpPr>
          <p:nvPr/>
        </p:nvSpPr>
        <p:spPr bwMode="white">
          <a:xfrm>
            <a:off x="0" y="0"/>
            <a:ext cx="9144000" cy="2133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white">
          <a:xfrm rot="10800000">
            <a:off x="-5" y="6629400"/>
            <a:ext cx="440267" cy="228600"/>
          </a:xfrm>
          <a:prstGeom prst="rect">
            <a:avLst/>
          </a:prstGeom>
          <a:gradFill flip="none" rotWithShape="1">
            <a:gsLst>
              <a:gs pos="0">
                <a:srgbClr val="C0C0C0"/>
              </a:gs>
              <a:gs pos="100000">
                <a:srgbClr val="C8C8C8"/>
              </a:gs>
            </a:gsLst>
            <a:lin ang="5400000" scaled="1"/>
            <a:tileRect/>
          </a:gradFill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noAutofit/>
          </a:bodyPr>
          <a:lstStyle/>
          <a:p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10867"/>
            <a:ext cx="9144000" cy="347133"/>
          </a:xfrm>
        </p:spPr>
        <p:txBody>
          <a:bodyPr/>
          <a:lstStyle>
            <a:lvl1pPr marL="0" indent="0">
              <a:buNone/>
              <a:tabLst>
                <a:tab pos="8915400" algn="r"/>
              </a:tabLst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2"/>
                </a:solidFill>
              </a:defRPr>
            </a:lvl2pPr>
            <a:lvl3pPr marL="914400" indent="0">
              <a:buNone/>
              <a:defRPr sz="1800">
                <a:solidFill>
                  <a:schemeClr val="tx2"/>
                </a:solidFill>
              </a:defRPr>
            </a:lvl3pPr>
            <a:lvl4pPr marL="1371600" indent="0">
              <a:buNone/>
              <a:defRPr sz="1600">
                <a:solidFill>
                  <a:schemeClr val="tx2"/>
                </a:solidFill>
              </a:defRPr>
            </a:lvl4pPr>
            <a:lvl5pPr marL="1828800" indent="0">
              <a:buNone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Place	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973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84" name="Rectangle 12"/>
          <p:cNvSpPr>
            <a:spLocks noChangeArrowheads="1"/>
          </p:cNvSpPr>
          <p:nvPr/>
        </p:nvSpPr>
        <p:spPr bwMode="white">
          <a:xfrm rot="10800000">
            <a:off x="0" y="1676400"/>
            <a:ext cx="9144000" cy="5181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noAutofit/>
          </a:bodyPr>
          <a:lstStyle/>
          <a:p>
            <a:endParaRPr lang="en-US"/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96837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75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75877" name="Text Box 5"/>
          <p:cNvSpPr txBox="1">
            <a:spLocks noChangeArrowheads="1"/>
          </p:cNvSpPr>
          <p:nvPr/>
        </p:nvSpPr>
        <p:spPr bwMode="white">
          <a:xfrm>
            <a:off x="4" y="6553200"/>
            <a:ext cx="86518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defTabSz="457200">
              <a:lnSpc>
                <a:spcPct val="100000"/>
              </a:lnSpc>
              <a:spcBef>
                <a:spcPct val="5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32CAEB-9A62-4DC0-9384-49C790CA627B}" type="slidenum">
              <a:rPr lang="ar-SA" sz="1400">
                <a:solidFill>
                  <a:srgbClr val="4D4D4D"/>
                </a:solidFill>
                <a:cs typeface="Arial" charset="0"/>
              </a:rPr>
              <a:pPr algn="l" defTabSz="457200">
                <a:lnSpc>
                  <a:spcPct val="100000"/>
                </a:lnSpc>
                <a:spcBef>
                  <a:spcPct val="50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400" dirty="0">
              <a:solidFill>
                <a:srgbClr val="4D4D4D"/>
              </a:solidFill>
            </a:endParaRPr>
          </a:p>
        </p:txBody>
      </p:sp>
      <p:sp>
        <p:nvSpPr>
          <p:cNvPr id="975883" name="Rectangle 11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noAutofit/>
          </a:bodyPr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white">
          <a:xfrm rot="10800000">
            <a:off x="0" y="6553200"/>
            <a:ext cx="440267" cy="304800"/>
          </a:xfrm>
          <a:prstGeom prst="rect">
            <a:avLst/>
          </a:prstGeom>
          <a:gradFill flip="none" rotWithShape="1">
            <a:gsLst>
              <a:gs pos="0">
                <a:srgbClr val="C0C0C0"/>
              </a:gs>
              <a:gs pos="100000">
                <a:srgbClr val="C8C8C8"/>
              </a:gs>
            </a:gsLst>
            <a:lin ang="5400000" scaled="1"/>
            <a:tileRect/>
          </a:gradFill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no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10867"/>
            <a:ext cx="9144000" cy="347133"/>
          </a:xfrm>
        </p:spPr>
        <p:txBody>
          <a:bodyPr/>
          <a:lstStyle>
            <a:lvl1pPr marL="0" indent="0">
              <a:buNone/>
              <a:tabLst>
                <a:tab pos="8915400" algn="r"/>
              </a:tabLst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2"/>
                </a:solidFill>
              </a:defRPr>
            </a:lvl2pPr>
            <a:lvl3pPr marL="914400" indent="0">
              <a:buNone/>
              <a:defRPr sz="1800">
                <a:solidFill>
                  <a:schemeClr val="tx2"/>
                </a:solidFill>
              </a:defRPr>
            </a:lvl3pPr>
            <a:lvl4pPr marL="1371600" indent="0">
              <a:buNone/>
              <a:defRPr sz="1600">
                <a:solidFill>
                  <a:schemeClr val="tx2"/>
                </a:solidFill>
              </a:defRPr>
            </a:lvl4pPr>
            <a:lvl5pPr marL="1828800" indent="0">
              <a:buNone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Place	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78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1555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43642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58719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334957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2197625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4261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72176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white">
          <a:xfrm rot="10800000">
            <a:off x="0" y="4581525"/>
            <a:ext cx="9144000" cy="227647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defRPr/>
            </a:pPr>
            <a:endParaRPr lang="en-US" altLang="en-US" smtClean="0"/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white">
          <a:xfrm>
            <a:off x="0" y="6553200"/>
            <a:ext cx="865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AB9AA8C-5E57-4098-A319-C03AAAB59DF1}" type="slidenum">
              <a:rPr lang="he-IL" altLang="en-US" sz="1400" smtClean="0">
                <a:solidFill>
                  <a:srgbClr val="4D4D4D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smtClean="0">
              <a:solidFill>
                <a:srgbClr val="4D4D4D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white">
          <a:xfrm>
            <a:off x="0" y="0"/>
            <a:ext cx="9144000" cy="2133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defRPr/>
            </a:pPr>
            <a:endParaRPr lang="en-US" altLang="en-US" smtClean="0"/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75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0562519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651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4061105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79668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01718"/>
      </p:ext>
    </p:extLst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13224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37481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8399679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391438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6346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5225928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275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275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57242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10000"/>
            <a:ext cx="4305300" cy="2438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481504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28600" y="3810000"/>
            <a:ext cx="87630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77371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846242F4-717E-418E-A902-B79B066AD42E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2925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36513" y="6624638"/>
            <a:ext cx="1258888" cy="188912"/>
          </a:xfrm>
        </p:spPr>
        <p:txBody>
          <a:bodyPr/>
          <a:lstStyle>
            <a:lvl1pPr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9F724B24-A755-4550-98BE-3B4CAE8B5E6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8615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57DDC31D-7785-49A8-898B-E6C50AD90017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8119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11A58A69-4FAA-45C8-BE63-CDABC42C2F0E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3049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73218EF1-37A9-4F30-B270-C1C7443EE16E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9670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-82550" y="6597650"/>
            <a:ext cx="2133600" cy="207963"/>
          </a:xfrm>
        </p:spPr>
        <p:txBody>
          <a:bodyPr/>
          <a:lstStyle>
            <a:lvl1pPr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570F0527-C91D-4152-AA37-0AA1B15EBC4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1446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B2670E22-27CB-42F0-B3EE-B1CA11A3F767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06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39476"/>
      </p:ext>
    </p:extLst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5F60C97E-9EFC-4B9B-AE3E-FC8877B69EA5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0527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4795B5C9-5904-4DED-9B6E-D59FF8F56AB0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256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7A5CCC03-CCBF-4020-AA99-DC2A4A5AD6C2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5554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85000"/>
              </a:lnSpc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lnSpc>
                <a:spcPct val="85000"/>
              </a:lnSpc>
              <a:defRPr smtClean="0"/>
            </a:lvl1pPr>
          </a:lstStyle>
          <a:p>
            <a:pPr>
              <a:defRPr/>
            </a:pPr>
            <a:fld id="{1A02E20E-2BB0-453A-9CDC-4A646AA30DA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412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5975" y="1450975"/>
            <a:ext cx="3678238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450975"/>
            <a:ext cx="3678237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4013200"/>
            <a:ext cx="3678237" cy="2411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3525838" y="6634163"/>
            <a:ext cx="2128837" cy="222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3125788" y="6246813"/>
            <a:ext cx="2897187" cy="469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>
          <a:xfrm>
            <a:off x="0" y="6634163"/>
            <a:ext cx="2128838" cy="222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043403-D196-4FDC-A92B-229F87F9D944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420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00013"/>
            <a:ext cx="8572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5975" y="1450975"/>
            <a:ext cx="3678238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50975"/>
            <a:ext cx="3678237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3525838" y="6634163"/>
            <a:ext cx="2128837" cy="222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5788" y="6246813"/>
            <a:ext cx="2897187" cy="469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0" y="6634163"/>
            <a:ext cx="2128838" cy="222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2806E2-6F5C-42E3-BC2C-B8BE68C879C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2096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white">
          <a:xfrm rot="10800000">
            <a:off x="0" y="4581525"/>
            <a:ext cx="9144000" cy="227647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lnSpc>
                <a:spcPct val="85000"/>
              </a:lnSpc>
            </a:pPr>
            <a:endParaRPr lang="en-US" smtClean="0">
              <a:cs typeface="Arial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white">
          <a:xfrm>
            <a:off x="0" y="6553200"/>
            <a:ext cx="865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BD68613-8817-4F27-91A2-C286AEF87DBD}" type="slidenum">
              <a:rPr lang="he-IL" sz="1400" smtClean="0">
                <a:solidFill>
                  <a:srgbClr val="4D4D4D"/>
                </a:solidFill>
                <a:latin typeface="Arial" pitchFamily="34" charset="0"/>
                <a:cs typeface="Arial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400" smtClean="0">
              <a:solidFill>
                <a:srgbClr val="4D4D4D"/>
              </a:solidFill>
              <a:latin typeface="Arial" pitchFamily="34" charset="0"/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white">
          <a:xfrm>
            <a:off x="0" y="0"/>
            <a:ext cx="9144000" cy="2133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lnSpc>
                <a:spcPct val="85000"/>
              </a:lnSpc>
            </a:pPr>
            <a:endParaRPr lang="en-US" smtClean="0">
              <a:cs typeface="Arial"/>
            </a:endParaRP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75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82510"/>
      </p:ext>
    </p:extLst>
  </p:cSld>
  <p:clrMapOvr>
    <a:masterClrMapping/>
  </p:clrMapOvr>
  <p:transition spd="slow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70506"/>
      </p:ext>
    </p:extLst>
  </p:cSld>
  <p:clrMapOvr>
    <a:masterClrMapping/>
  </p:clrMapOvr>
  <p:transition spd="slow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09730"/>
      </p:ext>
    </p:extLst>
  </p:cSld>
  <p:clrMapOvr>
    <a:masterClrMapping/>
  </p:clrMapOvr>
  <p:transition spd="slow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7003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58580"/>
      </p:ext>
    </p:extLst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4759"/>
      </p:ext>
    </p:extLst>
  </p:cSld>
  <p:clrMapOvr>
    <a:masterClrMapping/>
  </p:clrMapOvr>
  <p:transition spd="slow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8312"/>
      </p:ext>
    </p:extLst>
  </p:cSld>
  <p:clrMapOvr>
    <a:masterClrMapping/>
  </p:clrMapOvr>
  <p:transition spd="slow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22760"/>
      </p:ext>
    </p:extLst>
  </p:cSld>
  <p:clrMapOvr>
    <a:masterClrMapping/>
  </p:clrMapOvr>
  <p:transition spd="slow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2430392"/>
      </p:ext>
    </p:extLst>
  </p:cSld>
  <p:clrMapOvr>
    <a:masterClrMapping/>
  </p:clrMapOvr>
  <p:transition spd="slow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766299"/>
      </p:ext>
    </p:extLst>
  </p:cSld>
  <p:clrMapOvr>
    <a:masterClrMapping/>
  </p:clrMapOvr>
  <p:transition spd="slow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75652"/>
      </p:ext>
    </p:extLst>
  </p:cSld>
  <p:clrMapOvr>
    <a:masterClrMapping/>
  </p:clrMapOvr>
  <p:transition spd="slow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275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275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0627"/>
      </p:ext>
    </p:extLst>
  </p:cSld>
  <p:clrMapOvr>
    <a:masterClrMapping/>
  </p:clrMapOvr>
  <p:transition spd="slow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3053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10000"/>
            <a:ext cx="4305300" cy="2438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21754"/>
      </p:ext>
    </p:extLst>
  </p:cSld>
  <p:clrMapOvr>
    <a:masterClrMapping/>
  </p:clrMapOvr>
  <p:transition spd="slow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219200"/>
            <a:ext cx="43053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28600" y="3810000"/>
            <a:ext cx="87630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5620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0678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473007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963867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315410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0" y="-26988"/>
            <a:ext cx="9144000" cy="838201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63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F2DF7D36-788D-4F81-A6E6-4D79D088DA70}" type="slidenum">
              <a:rPr lang="he-IL" altLang="en-US" sz="1200" smtClean="0">
                <a:solidFill>
                  <a:schemeClr val="tx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pic>
        <p:nvPicPr>
          <p:cNvPr id="2054" name="Picture 6" descr="mit-redgrey-display3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599238"/>
            <a:ext cx="4683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sail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7" t="7521" r="23166" b="21240"/>
          <a:stretch>
            <a:fillRect/>
          </a:stretch>
        </p:blipFill>
        <p:spPr bwMode="auto">
          <a:xfrm>
            <a:off x="8196263" y="6570663"/>
            <a:ext cx="4095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csail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38" t="78760" r="11137" b="-1239"/>
          <a:stretch>
            <a:fillRect/>
          </a:stretch>
        </p:blipFill>
        <p:spPr bwMode="auto">
          <a:xfrm>
            <a:off x="7092950" y="6581775"/>
            <a:ext cx="11287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9"/>
          <p:cNvSpPr>
            <a:spLocks noChangeArrowheads="1"/>
          </p:cNvSpPr>
          <p:nvPr userDrawn="1"/>
        </p:nvSpPr>
        <p:spPr bwMode="white">
          <a:xfrm rot="10800000">
            <a:off x="0" y="765175"/>
            <a:ext cx="915035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-2" y="0"/>
            <a:ext cx="9150351" cy="762000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A42700"/>
              </a:solidFill>
              <a:effectLst/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2" y="0"/>
            <a:ext cx="9150351" cy="762000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A42700"/>
              </a:solidFill>
              <a:effectLst/>
              <a:latin typeface="Arial" charset="0"/>
            </a:endParaRPr>
          </a:p>
        </p:txBody>
      </p:sp>
      <p:sp>
        <p:nvSpPr>
          <p:cNvPr id="751683" name="Rectangle 67"/>
          <p:cNvSpPr>
            <a:spLocks noChangeArrowheads="1"/>
          </p:cNvSpPr>
          <p:nvPr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defTabSz="45720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chemeClr val="accent1"/>
              </a:solidFill>
            </a:endParaRP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1671" name="Text Box 55"/>
          <p:cNvSpPr txBox="1">
            <a:spLocks noChangeArrowheads="1"/>
          </p:cNvSpPr>
          <p:nvPr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defTabSz="457200">
              <a:lnSpc>
                <a:spcPct val="100000"/>
              </a:lnSpc>
              <a:spcBef>
                <a:spcPct val="5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C99DAC5-EEB5-4372-8AA8-DAA2EC021FBD}" type="slidenum">
              <a:rPr lang="ar-SA" sz="1200">
                <a:solidFill>
                  <a:srgbClr val="4D4D4D"/>
                </a:solidFill>
                <a:cs typeface="Arial" charset="0"/>
              </a:rPr>
              <a:pPr algn="l" defTabSz="457200">
                <a:lnSpc>
                  <a:spcPct val="100000"/>
                </a:lnSpc>
                <a:spcBef>
                  <a:spcPct val="50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>
              <a:solidFill>
                <a:srgbClr val="4D4D4D"/>
              </a:solidFill>
            </a:endParaRPr>
          </a:p>
        </p:txBody>
      </p:sp>
      <p:sp>
        <p:nvSpPr>
          <p:cNvPr id="751684" name="Rectangle 68"/>
          <p:cNvSpPr>
            <a:spLocks noChangeArrowheads="1"/>
          </p:cNvSpPr>
          <p:nvPr/>
        </p:nvSpPr>
        <p:spPr bwMode="white">
          <a:xfrm rot="10800000">
            <a:off x="-22" y="759115"/>
            <a:ext cx="9144022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rot="10800000" wrap="square" lIns="90000" tIns="46800" rIns="90000" bIns="46800" anchor="ctr">
            <a:spAutoFit/>
          </a:bodyPr>
          <a:lstStyle/>
          <a:p>
            <a:pPr defTabSz="45720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-2" y="0"/>
            <a:ext cx="9150351" cy="762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A42700"/>
              </a:solidFill>
              <a:effectLst/>
              <a:latin typeface="Arial" charset="0"/>
            </a:endParaRPr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-22" y="20053"/>
            <a:ext cx="9144000" cy="8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1" name="Rectangle 67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sp>
        <p:nvSpPr>
          <p:cNvPr id="12" name="Text Box 55"/>
          <p:cNvSpPr txBox="1">
            <a:spLocks noChangeArrowheads="1"/>
          </p:cNvSpPr>
          <p:nvPr userDrawn="1"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8917F4B7-9DBD-4D7D-8C18-280CC64CF2E1}" type="slidenum">
              <a:rPr lang="he-IL" altLang="en-US" sz="1200" smtClean="0">
                <a:solidFill>
                  <a:srgbClr val="4D4D4D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200" smtClean="0">
              <a:solidFill>
                <a:srgbClr val="4D4D4D"/>
              </a:solidFill>
            </a:endParaRPr>
          </a:p>
        </p:txBody>
      </p:sp>
      <p:sp>
        <p:nvSpPr>
          <p:cNvPr id="13" name="Rectangle 68"/>
          <p:cNvSpPr>
            <a:spLocks noChangeArrowheads="1"/>
          </p:cNvSpPr>
          <p:nvPr userDrawn="1"/>
        </p:nvSpPr>
        <p:spPr bwMode="white">
          <a:xfrm rot="10800000">
            <a:off x="0" y="765175"/>
            <a:ext cx="915035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chemeClr val="accent1"/>
              </a:solidFill>
            </a:endParaRPr>
          </a:p>
        </p:txBody>
      </p:sp>
      <p:pic>
        <p:nvPicPr>
          <p:cNvPr id="14" name="Picture 8" descr="logo_tau.gif"/>
          <p:cNvPicPr>
            <a:picLocks noChangeAspect="1"/>
          </p:cNvPicPr>
          <p:nvPr userDrawn="1"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8" r="31374" b="20425"/>
          <a:stretch>
            <a:fillRect/>
          </a:stretch>
        </p:blipFill>
        <p:spPr bwMode="auto">
          <a:xfrm>
            <a:off x="8715375" y="6376988"/>
            <a:ext cx="4286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17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rgbClr val="A427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7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2D5DAD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0" y="-26988"/>
            <a:ext cx="9144000" cy="838201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63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Text Box 55"/>
          <p:cNvSpPr txBox="1">
            <a:spLocks noChangeArrowheads="1"/>
          </p:cNvSpPr>
          <p:nvPr userDrawn="1"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FDD5F28-A4F4-45DC-BB77-1A70F5C3855C}" type="slidenum">
              <a:rPr lang="he-IL" altLang="en-US" sz="1200" smtClean="0">
                <a:solidFill>
                  <a:srgbClr val="4D4D4D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200" smtClean="0">
              <a:solidFill>
                <a:srgbClr val="4D4D4D"/>
              </a:solidFill>
            </a:endParaRPr>
          </a:p>
        </p:txBody>
      </p:sp>
      <p:sp>
        <p:nvSpPr>
          <p:cNvPr id="1030" name="Rectangle 68"/>
          <p:cNvSpPr>
            <a:spLocks noChangeArrowheads="1"/>
          </p:cNvSpPr>
          <p:nvPr userDrawn="1"/>
        </p:nvSpPr>
        <p:spPr bwMode="white">
          <a:xfrm rot="10800000">
            <a:off x="0" y="765175"/>
            <a:ext cx="915035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4572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A427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2D5DAD"/>
              </a:solidFill>
            </a:endParaRPr>
          </a:p>
        </p:txBody>
      </p:sp>
      <p:pic>
        <p:nvPicPr>
          <p:cNvPr id="1031" name="Picture 8" descr="logo_tau.gif"/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8" r="31374" b="20425"/>
          <a:stretch>
            <a:fillRect/>
          </a:stretch>
        </p:blipFill>
        <p:spPr bwMode="auto">
          <a:xfrm>
            <a:off x="8715375" y="6376988"/>
            <a:ext cx="4286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85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212" r:id="rId12"/>
    <p:sldLayoutId id="2147484213" r:id="rId1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21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lnSpc>
                <a:spcPct val="100000"/>
              </a:lnSpc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1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lnSpc>
                <a:spcPct val="100000"/>
              </a:lnSpc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1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lnSpc>
                <a:spcPct val="100000"/>
              </a:lnSpc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78E129C-101E-4AA3-8B02-032737567EED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65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  <p:sldLayoutId id="2147484227" r:id="rId12"/>
    <p:sldLayoutId id="2147484228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7"/>
          <p:cNvSpPr>
            <a:spLocks noChangeArrowheads="1"/>
          </p:cNvSpPr>
          <p:nvPr userDrawn="1"/>
        </p:nvSpPr>
        <p:spPr bwMode="white">
          <a:xfrm>
            <a:off x="0" y="6497638"/>
            <a:ext cx="9144000" cy="36671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B2B2B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smtClean="0">
              <a:solidFill>
                <a:srgbClr val="2D5DAD"/>
              </a:solidFill>
              <a:cs typeface="Arial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0" y="-26988"/>
            <a:ext cx="9144000" cy="838201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63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Text Box 55"/>
          <p:cNvSpPr txBox="1">
            <a:spLocks noChangeArrowheads="1"/>
          </p:cNvSpPr>
          <p:nvPr userDrawn="1"/>
        </p:nvSpPr>
        <p:spPr bwMode="white">
          <a:xfrm>
            <a:off x="0" y="661035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09B4091C-2DC5-49FC-BEE7-8E99FCCAF92D}" type="slidenum">
              <a:rPr lang="he-IL" sz="1200" smtClean="0">
                <a:solidFill>
                  <a:srgbClr val="4D4D4D"/>
                </a:solidFill>
                <a:latin typeface="Arial" pitchFamily="34" charset="0"/>
                <a:cs typeface="Arial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smtClean="0">
              <a:solidFill>
                <a:srgbClr val="4D4D4D"/>
              </a:solidFill>
              <a:latin typeface="Arial" pitchFamily="34" charset="0"/>
              <a:cs typeface="Arial"/>
            </a:endParaRPr>
          </a:p>
        </p:txBody>
      </p:sp>
      <p:sp>
        <p:nvSpPr>
          <p:cNvPr id="2054" name="Rectangle 68"/>
          <p:cNvSpPr>
            <a:spLocks noChangeArrowheads="1"/>
          </p:cNvSpPr>
          <p:nvPr userDrawn="1"/>
        </p:nvSpPr>
        <p:spPr bwMode="white">
          <a:xfrm rot="10800000">
            <a:off x="0" y="765175"/>
            <a:ext cx="9150350" cy="36671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/>
          <a:p>
            <a:pPr algn="ctr"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smtClean="0">
              <a:solidFill>
                <a:srgbClr val="2D5DAD"/>
              </a:solidFill>
              <a:cs typeface="Arial"/>
            </a:endParaRPr>
          </a:p>
        </p:txBody>
      </p:sp>
      <p:pic>
        <p:nvPicPr>
          <p:cNvPr id="2055" name="Picture 8" descr="logo_tau.gif"/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8" r="31374" b="20425"/>
          <a:stretch>
            <a:fillRect/>
          </a:stretch>
        </p:blipFill>
        <p:spPr bwMode="auto">
          <a:xfrm>
            <a:off x="8715375" y="6376988"/>
            <a:ext cx="4286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49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  <p:sldLayoutId id="2147484241" r:id="rId12"/>
    <p:sldLayoutId id="2147484242" r:id="rId1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rgbClr val="A427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NULL"/><Relationship Id="rId3" Type="http://schemas.openxmlformats.org/officeDocument/2006/relationships/image" Target="../media/image66.png"/><Relationship Id="rId7" Type="http://schemas.openxmlformats.org/officeDocument/2006/relationships/image" Target="../media/image7.png"/><Relationship Id="rId12" Type="http://schemas.openxmlformats.org/officeDocument/2006/relationships/image" Target="../media/image74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6.jpeg"/><Relationship Id="rId11" Type="http://schemas.openxmlformats.org/officeDocument/2006/relationships/image" Target="../media/image73.pn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9.png"/><Relationship Id="rId1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0.png"/><Relationship Id="rId4" Type="http://schemas.openxmlformats.org/officeDocument/2006/relationships/image" Target="../media/image8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3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499970"/>
            <a:ext cx="8610600" cy="276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en-US" altLang="en-US" sz="3600" dirty="0" smtClean="0"/>
              <a:t>Information Security – Theory vs. Reality</a:t>
            </a:r>
            <a:br>
              <a:rPr lang="en-US" altLang="en-US" sz="3600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800" dirty="0" smtClean="0"/>
              <a:t> 0368-4474, Winter 2015-2016</a:t>
            </a:r>
            <a:br>
              <a:rPr lang="en-US" altLang="en-US" sz="28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b="1" dirty="0" smtClean="0"/>
              <a:t>Lecture 9:</a:t>
            </a:r>
            <a:br>
              <a:rPr lang="en-US" altLang="en-US" sz="3200" b="1" dirty="0" smtClean="0"/>
            </a:br>
            <a:r>
              <a:rPr lang="en-US" altLang="en-US" sz="3200" b="1" dirty="0" smtClean="0"/>
              <a:t>Leakage resilience (continued)</a:t>
            </a:r>
            <a:endParaRPr lang="he-IL" altLang="en-US" sz="36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487566"/>
            <a:ext cx="9144000" cy="1744196"/>
          </a:xfrm>
        </p:spPr>
        <p:txBody>
          <a:bodyPr lIns="90000" tIns="46800" rIns="90000" bIns="46800">
            <a:spAutoFit/>
          </a:bodyPr>
          <a:lstStyle/>
          <a:p>
            <a:pPr lvl="0" defTabSz="457200" eaLnBrk="1" hangingPunct="1">
              <a:tabLst>
                <a:tab pos="0" algn="l"/>
                <a:tab pos="2225675" algn="ctr"/>
                <a:tab pos="6170613" algn="ctr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2400" dirty="0" smtClean="0">
                <a:latin typeface="cmr12" pitchFamily="34" charset="0"/>
              </a:rPr>
              <a:t>Lecturer:</a:t>
            </a:r>
            <a:br>
              <a:rPr lang="en-GB" altLang="en-US" sz="2400" dirty="0" smtClean="0">
                <a:latin typeface="cmr12" pitchFamily="34" charset="0"/>
              </a:rPr>
            </a:br>
            <a:r>
              <a:rPr lang="en-GB" altLang="en-US" sz="2800" dirty="0" smtClean="0">
                <a:latin typeface="cmr12" pitchFamily="34" charset="0"/>
              </a:rPr>
              <a:t>Eran Tromer</a:t>
            </a:r>
          </a:p>
          <a:p>
            <a:pPr defTabSz="457200" eaLnBrk="1" hangingPunct="1">
              <a:tabLst>
                <a:tab pos="0" algn="l"/>
                <a:tab pos="2225675" algn="ctr"/>
                <a:tab pos="6170613" algn="ctr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dirty="0" smtClean="0">
              <a:latin typeface="cmr12" pitchFamily="34" charset="0"/>
            </a:endParaRPr>
          </a:p>
          <a:p>
            <a:pPr defTabSz="457200" eaLnBrk="1" hangingPunct="1">
              <a:tabLst>
                <a:tab pos="0" algn="l"/>
                <a:tab pos="2225675" algn="ctr"/>
                <a:tab pos="6170613" algn="ctr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1800" b="1" dirty="0" smtClean="0">
              <a:latin typeface="cmr12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4925" y="6586538"/>
            <a:ext cx="91090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102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solidFill>
                <a:srgbClr val="FFFFFF"/>
              </a:solidFill>
              <a:latin typeface="Myriad Web" charset="0"/>
            </a:endParaRPr>
          </a:p>
        </p:txBody>
      </p:sp>
      <p:pic>
        <p:nvPicPr>
          <p:cNvPr id="24582" name="Picture 8" descr="logo_tau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285750"/>
            <a:ext cx="257175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931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7F9BB3-6887-4B7A-A7E6-42E95DFCA895}" type="slidenum">
              <a:rPr lang="he-IL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r>
              <a:rPr lang="en-US" altLang="en-US" smtClean="0"/>
              <a:t>Leakage classes</a:t>
            </a:r>
          </a:p>
        </p:txBody>
      </p:sp>
      <p:pic>
        <p:nvPicPr>
          <p:cNvPr id="38916" name="Picture 15" descr="little_cthulhu-black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A2A2A2"/>
              </a:clrFrom>
              <a:clrTo>
                <a:srgbClr val="A2A2A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933056"/>
            <a:ext cx="1252538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Content Placeholder 1"/>
          <p:cNvSpPr>
            <a:spLocks noGrp="1"/>
          </p:cNvSpPr>
          <p:nvPr>
            <p:ph idx="1"/>
          </p:nvPr>
        </p:nvSpPr>
        <p:spPr>
          <a:xfrm>
            <a:off x="323528" y="774700"/>
            <a:ext cx="8701410" cy="4525963"/>
          </a:xfrm>
        </p:spPr>
        <p:txBody>
          <a:bodyPr/>
          <a:lstStyle/>
          <a:p>
            <a:r>
              <a:rPr lang="en-US" altLang="en-US" sz="2000" dirty="0" smtClean="0"/>
              <a:t>Locality assumptions</a:t>
            </a:r>
          </a:p>
          <a:p>
            <a:pPr lvl="1"/>
            <a:r>
              <a:rPr lang="en-US" altLang="en-US" sz="1800" dirty="0" smtClean="0"/>
              <a:t>Single wire, </a:t>
            </a:r>
            <a:r>
              <a:rPr lang="en-US" altLang="en-US" sz="1800" i="1" dirty="0" smtClean="0"/>
              <a:t>t</a:t>
            </a:r>
            <a:r>
              <a:rPr lang="en-US" altLang="en-US" sz="1800" dirty="0" smtClean="0"/>
              <a:t> wires</a:t>
            </a:r>
          </a:p>
          <a:p>
            <a:pPr lvl="1"/>
            <a:r>
              <a:rPr lang="en-US" altLang="en-US" sz="1800" dirty="0" smtClean="0"/>
              <a:t>Separate sub-circuits</a:t>
            </a:r>
          </a:p>
          <a:p>
            <a:pPr lvl="1"/>
            <a:r>
              <a:rPr lang="en-US" altLang="en-US" sz="1800" dirty="0" smtClean="0"/>
              <a:t>Leak-free processor:</a:t>
            </a:r>
            <a:br>
              <a:rPr lang="en-US" altLang="en-US" sz="1800" dirty="0" smtClean="0"/>
            </a:br>
            <a:r>
              <a:rPr lang="en-US" altLang="en-US" sz="1800" dirty="0" smtClean="0"/>
              <a:t>Oblivious RAM </a:t>
            </a:r>
            <a:r>
              <a:rPr lang="en-US" altLang="en-US" sz="1400" dirty="0" smtClean="0"/>
              <a:t>[</a:t>
            </a:r>
            <a:r>
              <a:rPr lang="en-US" altLang="en-US" sz="1400" dirty="0" err="1" smtClean="0"/>
              <a:t>Goldreich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Ostrovsky</a:t>
            </a:r>
            <a:r>
              <a:rPr lang="en-US" altLang="en-US" sz="1400" dirty="0" smtClean="0"/>
              <a:t> 95]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Leak-free memory (“only computation leaks information” </a:t>
            </a:r>
            <a:r>
              <a:rPr lang="en-US" altLang="en-US" sz="1400" dirty="0" smtClean="0"/>
              <a:t>[</a:t>
            </a:r>
            <a:r>
              <a:rPr lang="en-US" altLang="en-US" sz="1400" dirty="0" err="1" smtClean="0"/>
              <a:t>Micali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Reyzin</a:t>
            </a:r>
            <a:r>
              <a:rPr lang="en-US" altLang="en-US" sz="1400" dirty="0" smtClean="0"/>
              <a:t> 04]</a:t>
            </a:r>
            <a:r>
              <a:rPr lang="en-US" altLang="en-US" sz="1800" dirty="0" smtClean="0"/>
              <a:t>: leakage is only from CPU state and memory accessed at that program step)</a:t>
            </a:r>
          </a:p>
          <a:p>
            <a:r>
              <a:rPr lang="en-US" altLang="en-US" sz="2000" dirty="0" smtClean="0"/>
              <a:t>Quantitatively bounded</a:t>
            </a:r>
          </a:p>
          <a:p>
            <a:pPr lvl="1"/>
            <a:r>
              <a:rPr lang="en-US" altLang="en-US" sz="1800" dirty="0" smtClean="0"/>
              <a:t>Total #bits leaked</a:t>
            </a:r>
          </a:p>
          <a:p>
            <a:pPr lvl="1"/>
            <a:r>
              <a:rPr lang="en-US" altLang="en-US" sz="1800" dirty="0" smtClean="0"/>
              <a:t>Total #bits leaked per “computational step”</a:t>
            </a:r>
          </a:p>
          <a:p>
            <a:pPr lvl="1"/>
            <a:r>
              <a:rPr lang="en-US" altLang="en-US" sz="1800" dirty="0" smtClean="0"/>
              <a:t>Noisy leakage from every wire</a:t>
            </a:r>
          </a:p>
          <a:p>
            <a:r>
              <a:rPr lang="en-US" altLang="en-US" sz="2000" dirty="0" smtClean="0"/>
              <a:t>“Simple leakage”</a:t>
            </a:r>
          </a:p>
          <a:p>
            <a:pPr lvl="1"/>
            <a:r>
              <a:rPr lang="en-US" altLang="en-US" sz="1800" dirty="0" smtClean="0"/>
              <a:t>Sums and Hamming weights</a:t>
            </a:r>
          </a:p>
          <a:p>
            <a:pPr lvl="1"/>
            <a:r>
              <a:rPr lang="en-US" altLang="en-US" sz="1800" dirty="0" smtClean="0"/>
              <a:t>Low-complexity global functions</a:t>
            </a:r>
          </a:p>
          <a:p>
            <a:r>
              <a:rPr lang="en-US" altLang="en-US" sz="2000" dirty="0" smtClean="0"/>
              <a:t>“Too-complicated leakage” (hard to invert)</a:t>
            </a:r>
          </a:p>
          <a:p>
            <a:r>
              <a:rPr lang="en-US" altLang="en-US" sz="2000" i="1" dirty="0" smtClean="0"/>
              <a:t>Some of these are for </a:t>
            </a:r>
            <a:r>
              <a:rPr lang="en-US" altLang="en-US" sz="2000" i="1" dirty="0"/>
              <a:t>s</a:t>
            </a:r>
            <a:r>
              <a:rPr lang="en-US" altLang="en-US" sz="2000" i="1" dirty="0" smtClean="0"/>
              <a:t>pecific functionality (mainly crypto)</a:t>
            </a:r>
          </a:p>
          <a:p>
            <a:pPr marL="0" indent="0">
              <a:buNone/>
            </a:pPr>
            <a:r>
              <a:rPr lang="en-US" altLang="en-US" sz="2000" dirty="0" smtClean="0"/>
              <a:t>Open problem: realistic models allowing secure and efficient constructions.</a:t>
            </a:r>
          </a:p>
        </p:txBody>
      </p:sp>
    </p:spTree>
    <p:extLst>
      <p:ext uri="{BB962C8B-B14F-4D97-AF65-F5344CB8AC3E}">
        <p14:creationId xmlns:p14="http://schemas.microsoft.com/office/powerpoint/2010/main" val="35951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rgbClr val="FFFFFF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Trusted Computing Architecture</a:t>
            </a:r>
            <a:br>
              <a:rPr lang="en-US" dirty="0" smtClean="0"/>
            </a:br>
            <a:r>
              <a:rPr lang="en-US" sz="2800" dirty="0" smtClean="0"/>
              <a:t>(warmup discussion, see next week’s slides)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097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Leakage resilience</a:t>
            </a:r>
            <a:br>
              <a:rPr lang="en-US" dirty="0" smtClean="0"/>
            </a:br>
            <a:r>
              <a:rPr lang="en-US" sz="3200" dirty="0" smtClean="0"/>
              <a:t>(continued)</a:t>
            </a:r>
            <a:endParaRPr lang="en-US" sz="32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623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B1BC8B-F29F-4D75-A976-60EFCB7C832B}" type="slidenum">
              <a:rPr lang="he-IL" altLang="en-US" sz="1400">
                <a:solidFill>
                  <a:srgbClr val="A42700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rgbClr val="A42700"/>
              </a:solidFill>
            </a:endParaRPr>
          </a:p>
        </p:txBody>
      </p:sp>
      <p:cxnSp>
        <p:nvCxnSpPr>
          <p:cNvPr id="27651" name="Straight Arrow Connector 11"/>
          <p:cNvCxnSpPr>
            <a:cxnSpLocks noChangeShapeType="1"/>
          </p:cNvCxnSpPr>
          <p:nvPr/>
        </p:nvCxnSpPr>
        <p:spPr bwMode="auto">
          <a:xfrm>
            <a:off x="2057400" y="2514600"/>
            <a:ext cx="620713" cy="1588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2" name="Straight Arrow Connector 13"/>
          <p:cNvCxnSpPr>
            <a:cxnSpLocks noChangeShapeType="1"/>
          </p:cNvCxnSpPr>
          <p:nvPr/>
        </p:nvCxnSpPr>
        <p:spPr bwMode="auto">
          <a:xfrm flipV="1">
            <a:off x="609600" y="2514600"/>
            <a:ext cx="511175" cy="1588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653" name="Rectangle 4"/>
              <p:cNvSpPr txBox="1">
                <a:spLocks noChangeArrowheads="1"/>
              </p:cNvSpPr>
              <p:nvPr/>
            </p:nvSpPr>
            <p:spPr bwMode="auto">
              <a:xfrm>
                <a:off x="555625" y="2468563"/>
                <a:ext cx="481013" cy="47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0" tIns="45715" rIns="91430" bIns="45715"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en-US" sz="2400" i="1" dirty="0">
                  <a:latin typeface="cmmi10"/>
                </a:endParaRPr>
              </a:p>
            </p:txBody>
          </p:sp>
        </mc:Choice>
        <mc:Fallback xmlns="">
          <p:sp>
            <p:nvSpPr>
              <p:cNvPr id="27653" name="Rectang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5625" y="2468563"/>
                <a:ext cx="481013" cy="476250"/>
              </a:xfrm>
              <a:prstGeom prst="rect">
                <a:avLst/>
              </a:prstGeom>
              <a:blipFill rotWithShape="0">
                <a:blip r:embed="rId2"/>
                <a:stretch>
                  <a:fillRect l="-1266" b="-12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654" name="Rectangle 4"/>
              <p:cNvSpPr txBox="1">
                <a:spLocks noChangeArrowheads="1"/>
              </p:cNvSpPr>
              <p:nvPr/>
            </p:nvSpPr>
            <p:spPr bwMode="auto">
              <a:xfrm>
                <a:off x="1979712" y="2468563"/>
                <a:ext cx="554038" cy="47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0" tIns="45715" rIns="91430" bIns="45715"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en-US" sz="2400" dirty="0">
                  <a:latin typeface="cmmi10"/>
                </a:endParaRPr>
              </a:p>
            </p:txBody>
          </p:sp>
        </mc:Choice>
        <mc:Fallback xmlns="">
          <p:sp>
            <p:nvSpPr>
              <p:cNvPr id="27654" name="Rectang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712" y="2468563"/>
                <a:ext cx="554038" cy="476250"/>
              </a:xfrm>
              <a:prstGeom prst="rect">
                <a:avLst/>
              </a:prstGeom>
              <a:blipFill rotWithShape="0">
                <a:blip r:embed="rId3"/>
                <a:stretch>
                  <a:fillRect b="-12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Lightning Bolt 50"/>
          <p:cNvSpPr>
            <a:spLocks noChangeArrowheads="1"/>
          </p:cNvSpPr>
          <p:nvPr/>
        </p:nvSpPr>
        <p:spPr bwMode="auto">
          <a:xfrm rot="1284978">
            <a:off x="7045521" y="3142842"/>
            <a:ext cx="467815" cy="1268026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 rot="-265301">
            <a:off x="6049963" y="2798763"/>
            <a:ext cx="681037" cy="1881187"/>
          </a:xfrm>
          <a:custGeom>
            <a:avLst/>
            <a:gdLst>
              <a:gd name="T0" fmla="*/ 99249 w 781493"/>
              <a:gd name="T1" fmla="*/ 1871142 h 1881962"/>
              <a:gd name="T2" fmla="*/ 11478 w 781493"/>
              <a:gd name="T3" fmla="*/ 1025428 h 1881962"/>
              <a:gd name="T4" fmla="*/ 30382 w 781493"/>
              <a:gd name="T5" fmla="*/ 0 h 1881962"/>
              <a:gd name="T6" fmla="*/ 0 60000 65536"/>
              <a:gd name="T7" fmla="*/ 0 60000 65536"/>
              <a:gd name="T8" fmla="*/ 0 60000 65536"/>
              <a:gd name="T9" fmla="*/ 0 w 781493"/>
              <a:gd name="T10" fmla="*/ 0 h 1881962"/>
              <a:gd name="T11" fmla="*/ 781493 w 781493"/>
              <a:gd name="T12" fmla="*/ 1881962 h 18819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1493" h="1881962">
                <a:moveTo>
                  <a:pt x="781493" y="1881962"/>
                </a:moveTo>
                <a:cubicBezTo>
                  <a:pt x="481123" y="1613490"/>
                  <a:pt x="180754" y="1345018"/>
                  <a:pt x="90377" y="1031358"/>
                </a:cubicBezTo>
                <a:cubicBezTo>
                  <a:pt x="0" y="717698"/>
                  <a:pt x="119616" y="358849"/>
                  <a:pt x="239233" y="0"/>
                </a:cubicBezTo>
              </a:path>
            </a:pathLst>
          </a:custGeom>
          <a:noFill/>
          <a:ln w="38100" algn="ctr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pic>
        <p:nvPicPr>
          <p:cNvPr id="27657" name="Picture 47" descr="sim-yell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2035175"/>
            <a:ext cx="830263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8" name="Arc 48"/>
          <p:cNvSpPr>
            <a:spLocks/>
          </p:cNvSpPr>
          <p:nvPr/>
        </p:nvSpPr>
        <p:spPr bwMode="auto">
          <a:xfrm rot="19896075" flipV="1">
            <a:off x="1392238" y="1425575"/>
            <a:ext cx="692150" cy="684213"/>
          </a:xfrm>
          <a:custGeom>
            <a:avLst/>
            <a:gdLst>
              <a:gd name="T0" fmla="*/ 2147483646 w 43200"/>
              <a:gd name="T1" fmla="*/ 0 h 42819"/>
              <a:gd name="T2" fmla="*/ 2147483646 w 43200"/>
              <a:gd name="T3" fmla="*/ 2147483646 h 42819"/>
              <a:gd name="T4" fmla="*/ 2147483646 w 43200"/>
              <a:gd name="T5" fmla="*/ 2147483646 h 428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2819" fill="none" extrusionOk="0">
                <a:moveTo>
                  <a:pt x="25641" y="0"/>
                </a:moveTo>
                <a:cubicBezTo>
                  <a:pt x="35829" y="1941"/>
                  <a:pt x="43200" y="10848"/>
                  <a:pt x="43200" y="21219"/>
                </a:cubicBezTo>
                <a:cubicBezTo>
                  <a:pt x="43200" y="33148"/>
                  <a:pt x="33529" y="42819"/>
                  <a:pt x="21600" y="42819"/>
                </a:cubicBezTo>
                <a:cubicBezTo>
                  <a:pt x="9670" y="42819"/>
                  <a:pt x="0" y="33148"/>
                  <a:pt x="0" y="21219"/>
                </a:cubicBezTo>
                <a:cubicBezTo>
                  <a:pt x="-1" y="18721"/>
                  <a:pt x="433" y="16243"/>
                  <a:pt x="1279" y="13893"/>
                </a:cubicBezTo>
              </a:path>
              <a:path w="43200" h="42819" stroke="0" extrusionOk="0">
                <a:moveTo>
                  <a:pt x="25641" y="0"/>
                </a:moveTo>
                <a:cubicBezTo>
                  <a:pt x="35829" y="1941"/>
                  <a:pt x="43200" y="10848"/>
                  <a:pt x="43200" y="21219"/>
                </a:cubicBezTo>
                <a:cubicBezTo>
                  <a:pt x="43200" y="33148"/>
                  <a:pt x="33529" y="42819"/>
                  <a:pt x="21600" y="42819"/>
                </a:cubicBezTo>
                <a:cubicBezTo>
                  <a:pt x="9670" y="42819"/>
                  <a:pt x="0" y="33148"/>
                  <a:pt x="0" y="21219"/>
                </a:cubicBezTo>
                <a:cubicBezTo>
                  <a:pt x="-1" y="18721"/>
                  <a:pt x="433" y="16243"/>
                  <a:pt x="1279" y="13893"/>
                </a:cubicBezTo>
                <a:lnTo>
                  <a:pt x="21600" y="21219"/>
                </a:lnTo>
                <a:lnTo>
                  <a:pt x="2564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072" name="Group 112"/>
          <p:cNvGrpSpPr>
            <a:grpSpLocks/>
          </p:cNvGrpSpPr>
          <p:nvPr/>
        </p:nvGrpSpPr>
        <p:grpSpPr bwMode="auto">
          <a:xfrm>
            <a:off x="3535363" y="1287463"/>
            <a:ext cx="2168525" cy="2071687"/>
            <a:chOff x="2454" y="894"/>
            <a:chExt cx="1506" cy="1440"/>
          </a:xfrm>
        </p:grpSpPr>
        <p:sp>
          <p:nvSpPr>
            <p:cNvPr id="27681" name="AutoShape 14"/>
            <p:cNvSpPr>
              <a:spLocks noChangeArrowheads="1"/>
            </p:cNvSpPr>
            <p:nvPr/>
          </p:nvSpPr>
          <p:spPr bwMode="auto">
            <a:xfrm>
              <a:off x="2454" y="1614"/>
              <a:ext cx="1506" cy="204"/>
            </a:xfrm>
            <a:prstGeom prst="rightArrow">
              <a:avLst>
                <a:gd name="adj1" fmla="val 26472"/>
                <a:gd name="adj2" fmla="val 105882"/>
              </a:avLst>
            </a:prstGeom>
            <a:solidFill>
              <a:srgbClr val="3366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endParaRPr lang="en-US" altLang="en-US" sz="1800" b="1">
                <a:solidFill>
                  <a:srgbClr val="FFFFFF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27682" name="Picture 61" descr="grinder-ope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69" r="11890"/>
            <a:stretch>
              <a:fillRect/>
            </a:stretch>
          </p:blipFill>
          <p:spPr bwMode="auto">
            <a:xfrm>
              <a:off x="2646" y="894"/>
              <a:ext cx="1056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025" name="Picture 65" descr="little_cthulhu-orange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4395788"/>
            <a:ext cx="1100138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34" name="Group 74"/>
          <p:cNvGrpSpPr>
            <a:grpSpLocks/>
          </p:cNvGrpSpPr>
          <p:nvPr/>
        </p:nvGrpSpPr>
        <p:grpSpPr bwMode="auto">
          <a:xfrm>
            <a:off x="6092826" y="1493838"/>
            <a:ext cx="2067659" cy="1520825"/>
            <a:chOff x="4230" y="1038"/>
            <a:chExt cx="1435" cy="1056"/>
          </a:xfrm>
        </p:grpSpPr>
        <p:pic>
          <p:nvPicPr>
            <p:cNvPr id="27674" name="Picture 45" descr="sim-green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" y="1470"/>
              <a:ext cx="576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7675" name="Straight Arrow Connector 11"/>
            <p:cNvCxnSpPr>
              <a:cxnSpLocks noChangeShapeType="1"/>
            </p:cNvCxnSpPr>
            <p:nvPr/>
          </p:nvCxnSpPr>
          <p:spPr bwMode="auto">
            <a:xfrm>
              <a:off x="5274" y="1771"/>
              <a:ext cx="391" cy="1"/>
            </a:xfrm>
            <a:prstGeom prst="straightConnector1">
              <a:avLst/>
            </a:prstGeom>
            <a:noFill/>
            <a:ln w="476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6" name="Straight Arrow Connector 13"/>
            <p:cNvCxnSpPr>
              <a:cxnSpLocks noChangeShapeType="1"/>
            </p:cNvCxnSpPr>
            <p:nvPr/>
          </p:nvCxnSpPr>
          <p:spPr bwMode="auto">
            <a:xfrm flipV="1">
              <a:off x="4325" y="1758"/>
              <a:ext cx="322" cy="1"/>
            </a:xfrm>
            <a:prstGeom prst="straightConnector1">
              <a:avLst/>
            </a:prstGeom>
            <a:noFill/>
            <a:ln w="476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677" name="Rectangle 4"/>
                <p:cNvSpPr txBox="1">
                  <a:spLocks noChangeArrowheads="1"/>
                </p:cNvSpPr>
                <p:nvPr/>
              </p:nvSpPr>
              <p:spPr bwMode="auto">
                <a:xfrm>
                  <a:off x="5223" y="1763"/>
                  <a:ext cx="385" cy="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30" tIns="45715" rIns="91430" bIns="45715"/>
                <a:lstStyle>
                  <a:lvl1pPr marL="342900" indent="-34290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altLang="en-US" sz="2400" dirty="0">
                    <a:latin typeface="cmmi10"/>
                  </a:endParaRPr>
                </a:p>
              </p:txBody>
            </p:sp>
          </mc:Choice>
          <mc:Fallback xmlns="">
            <p:sp>
              <p:nvSpPr>
                <p:cNvPr id="27677" name="Rectangle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23" y="1763"/>
                  <a:ext cx="385" cy="33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266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678" name="Arc 55"/>
            <p:cNvSpPr>
              <a:spLocks/>
            </p:cNvSpPr>
            <p:nvPr/>
          </p:nvSpPr>
          <p:spPr bwMode="auto">
            <a:xfrm rot="19896075" flipV="1">
              <a:off x="4758" y="1038"/>
              <a:ext cx="480" cy="476"/>
            </a:xfrm>
            <a:custGeom>
              <a:avLst/>
              <a:gdLst>
                <a:gd name="T0" fmla="*/ 0 w 43200"/>
                <a:gd name="T1" fmla="*/ 0 h 42819"/>
                <a:gd name="T2" fmla="*/ 0 w 43200"/>
                <a:gd name="T3" fmla="*/ 0 h 42819"/>
                <a:gd name="T4" fmla="*/ 0 w 43200"/>
                <a:gd name="T5" fmla="*/ 0 h 428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2819" fill="none" extrusionOk="0">
                  <a:moveTo>
                    <a:pt x="25641" y="0"/>
                  </a:moveTo>
                  <a:cubicBezTo>
                    <a:pt x="35829" y="1941"/>
                    <a:pt x="43200" y="10848"/>
                    <a:pt x="43200" y="21219"/>
                  </a:cubicBezTo>
                  <a:cubicBezTo>
                    <a:pt x="43200" y="33148"/>
                    <a:pt x="33529" y="42819"/>
                    <a:pt x="21600" y="42819"/>
                  </a:cubicBezTo>
                  <a:cubicBezTo>
                    <a:pt x="9670" y="42819"/>
                    <a:pt x="0" y="33148"/>
                    <a:pt x="0" y="21219"/>
                  </a:cubicBezTo>
                  <a:cubicBezTo>
                    <a:pt x="-1" y="18721"/>
                    <a:pt x="433" y="16243"/>
                    <a:pt x="1279" y="13893"/>
                  </a:cubicBezTo>
                </a:path>
                <a:path w="43200" h="42819" stroke="0" extrusionOk="0">
                  <a:moveTo>
                    <a:pt x="25641" y="0"/>
                  </a:moveTo>
                  <a:cubicBezTo>
                    <a:pt x="35829" y="1941"/>
                    <a:pt x="43200" y="10848"/>
                    <a:pt x="43200" y="21219"/>
                  </a:cubicBezTo>
                  <a:cubicBezTo>
                    <a:pt x="43200" y="33148"/>
                    <a:pt x="33529" y="42819"/>
                    <a:pt x="21600" y="42819"/>
                  </a:cubicBezTo>
                  <a:cubicBezTo>
                    <a:pt x="9670" y="42819"/>
                    <a:pt x="0" y="33148"/>
                    <a:pt x="0" y="21219"/>
                  </a:cubicBezTo>
                  <a:cubicBezTo>
                    <a:pt x="-1" y="18721"/>
                    <a:pt x="433" y="16243"/>
                    <a:pt x="1279" y="13893"/>
                  </a:cubicBezTo>
                  <a:lnTo>
                    <a:pt x="21600" y="21219"/>
                  </a:lnTo>
                  <a:lnTo>
                    <a:pt x="2564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680" name="Rectangle 4"/>
                <p:cNvSpPr txBox="1">
                  <a:spLocks noChangeArrowheads="1"/>
                </p:cNvSpPr>
                <p:nvPr/>
              </p:nvSpPr>
              <p:spPr bwMode="auto">
                <a:xfrm>
                  <a:off x="4230" y="1751"/>
                  <a:ext cx="334" cy="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30" tIns="45715" rIns="91430" bIns="45715"/>
                <a:lstStyle>
                  <a:lvl1pPr marL="342900" indent="-34290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altLang="en-US" sz="2400" i="1" dirty="0">
                    <a:latin typeface="cmmi10"/>
                  </a:endParaRPr>
                </a:p>
              </p:txBody>
            </p:sp>
          </mc:Choice>
          <mc:Fallback xmlns="">
            <p:sp>
              <p:nvSpPr>
                <p:cNvPr id="27680" name="Rectangle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30" y="1751"/>
                  <a:ext cx="334" cy="331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266" b="-1266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038" name="Group 78"/>
          <p:cNvGrpSpPr>
            <a:grpSpLocks/>
          </p:cNvGrpSpPr>
          <p:nvPr/>
        </p:nvGrpSpPr>
        <p:grpSpPr bwMode="auto">
          <a:xfrm>
            <a:off x="703263" y="2774578"/>
            <a:ext cx="2049462" cy="3269035"/>
            <a:chOff x="488" y="1927"/>
            <a:chExt cx="1423" cy="2271"/>
          </a:xfrm>
        </p:grpSpPr>
        <p:sp>
          <p:nvSpPr>
            <p:cNvPr id="27670" name="Freeform 44"/>
            <p:cNvSpPr>
              <a:spLocks noChangeArrowheads="1"/>
            </p:cNvSpPr>
            <p:nvPr/>
          </p:nvSpPr>
          <p:spPr bwMode="auto">
            <a:xfrm>
              <a:off x="488" y="1927"/>
              <a:ext cx="531" cy="1183"/>
            </a:xfrm>
            <a:custGeom>
              <a:avLst/>
              <a:gdLst>
                <a:gd name="T0" fmla="*/ 0 w 765544"/>
                <a:gd name="T1" fmla="*/ 0 h 1701209"/>
                <a:gd name="T2" fmla="*/ 0 w 765544"/>
                <a:gd name="T3" fmla="*/ 0 h 1701209"/>
                <a:gd name="T4" fmla="*/ 0 w 765544"/>
                <a:gd name="T5" fmla="*/ 0 h 1701209"/>
                <a:gd name="T6" fmla="*/ 0 60000 65536"/>
                <a:gd name="T7" fmla="*/ 0 60000 65536"/>
                <a:gd name="T8" fmla="*/ 0 60000 65536"/>
                <a:gd name="T9" fmla="*/ 0 w 765544"/>
                <a:gd name="T10" fmla="*/ 0 h 1701209"/>
                <a:gd name="T11" fmla="*/ 765544 w 765544"/>
                <a:gd name="T12" fmla="*/ 1701209 h 1701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5544" h="1701209">
                  <a:moveTo>
                    <a:pt x="765544" y="1701209"/>
                  </a:moveTo>
                  <a:cubicBezTo>
                    <a:pt x="499730" y="1433623"/>
                    <a:pt x="233916" y="1166037"/>
                    <a:pt x="116958" y="882502"/>
                  </a:cubicBezTo>
                  <a:cubicBezTo>
                    <a:pt x="0" y="598967"/>
                    <a:pt x="31897" y="299483"/>
                    <a:pt x="63795" y="0"/>
                  </a:cubicBezTo>
                </a:path>
              </a:pathLst>
            </a:cu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30" tIns="45715" rIns="91430" bIns="45715"/>
            <a:lstStyle/>
            <a:p>
              <a:endParaRPr lang="en-US"/>
            </a:p>
          </p:txBody>
        </p:sp>
        <p:sp>
          <p:nvSpPr>
            <p:cNvPr id="27671" name="Freeform 45"/>
            <p:cNvSpPr>
              <a:spLocks noChangeArrowheads="1"/>
            </p:cNvSpPr>
            <p:nvPr/>
          </p:nvSpPr>
          <p:spPr bwMode="auto">
            <a:xfrm rot="-807279">
              <a:off x="1350" y="2046"/>
              <a:ext cx="561" cy="1055"/>
            </a:xfrm>
            <a:custGeom>
              <a:avLst/>
              <a:gdLst>
                <a:gd name="T0" fmla="*/ 0 w 808075"/>
                <a:gd name="T1" fmla="*/ 0 h 1520456"/>
                <a:gd name="T2" fmla="*/ 0 w 808075"/>
                <a:gd name="T3" fmla="*/ 0 h 1520456"/>
                <a:gd name="T4" fmla="*/ 0 w 808075"/>
                <a:gd name="T5" fmla="*/ 0 h 1520456"/>
                <a:gd name="T6" fmla="*/ 0 60000 65536"/>
                <a:gd name="T7" fmla="*/ 0 60000 65536"/>
                <a:gd name="T8" fmla="*/ 0 60000 65536"/>
                <a:gd name="T9" fmla="*/ 0 w 808075"/>
                <a:gd name="T10" fmla="*/ 0 h 1520456"/>
                <a:gd name="T11" fmla="*/ 808075 w 808075"/>
                <a:gd name="T12" fmla="*/ 1520456 h 15204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8075" h="1520456">
                  <a:moveTo>
                    <a:pt x="808075" y="0"/>
                  </a:moveTo>
                  <a:cubicBezTo>
                    <a:pt x="726558" y="341128"/>
                    <a:pt x="645042" y="682257"/>
                    <a:pt x="510363" y="935666"/>
                  </a:cubicBezTo>
                  <a:cubicBezTo>
                    <a:pt x="375684" y="1189075"/>
                    <a:pt x="187842" y="1354765"/>
                    <a:pt x="0" y="1520456"/>
                  </a:cubicBezTo>
                </a:path>
              </a:pathLst>
            </a:cu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30" tIns="45715" rIns="91430" bIns="45715"/>
            <a:lstStyle/>
            <a:p>
              <a:endParaRPr lang="en-US"/>
            </a:p>
          </p:txBody>
        </p:sp>
        <p:sp>
          <p:nvSpPr>
            <p:cNvPr id="27672" name="Rectangle 4"/>
            <p:cNvSpPr txBox="1">
              <a:spLocks noChangeArrowheads="1"/>
            </p:cNvSpPr>
            <p:nvPr/>
          </p:nvSpPr>
          <p:spPr bwMode="auto">
            <a:xfrm>
              <a:off x="530" y="2400"/>
              <a:ext cx="1326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black</a:t>
              </a:r>
              <a:br>
                <a:rPr lang="en-US" altLang="en-US" sz="1800" dirty="0" smtClean="0">
                  <a:solidFill>
                    <a:srgbClr val="000000"/>
                  </a:solidFill>
                </a:rPr>
              </a:br>
              <a:r>
                <a:rPr lang="en-US" altLang="en-US" sz="1800" dirty="0" smtClean="0">
                  <a:solidFill>
                    <a:srgbClr val="000000"/>
                  </a:solidFill>
                </a:rPr>
                <a:t>box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27673" name="Picture 76" descr="little_cthulhu-black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A2A2A2"/>
                </a:clrFrom>
                <a:clrTo>
                  <a:srgbClr val="A2A2A2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0" y="3102"/>
              <a:ext cx="779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37" name="AutoShape 77"/>
          <p:cNvSpPr>
            <a:spLocks noChangeArrowheads="1"/>
          </p:cNvSpPr>
          <p:nvPr/>
        </p:nvSpPr>
        <p:spPr bwMode="auto">
          <a:xfrm>
            <a:off x="3051175" y="4879975"/>
            <a:ext cx="2835275" cy="828675"/>
          </a:xfrm>
          <a:prstGeom prst="leftRightArrow">
            <a:avLst>
              <a:gd name="adj1" fmla="val 50000"/>
              <a:gd name="adj2" fmla="val 68429"/>
            </a:avLst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>
            <a:lvl1pPr defTabSz="4143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143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143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143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143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2200">
                <a:solidFill>
                  <a:srgbClr val="FFFFFF"/>
                </a:solidFill>
              </a:rPr>
              <a:t>indistinguishable</a:t>
            </a:r>
          </a:p>
        </p:txBody>
      </p:sp>
      <p:sp>
        <p:nvSpPr>
          <p:cNvPr id="27664" name="Rectangle 80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7999413" algn="r"/>
              </a:tabLst>
            </a:pPr>
            <a:r>
              <a:rPr lang="en-US" altLang="en-US" dirty="0" smtClean="0"/>
              <a:t>Security	</a:t>
            </a:r>
            <a:r>
              <a:rPr lang="en-US" altLang="en-US" sz="2000" dirty="0" smtClean="0"/>
              <a:t>[</a:t>
            </a:r>
            <a:r>
              <a:rPr lang="en-US" altLang="en-US" sz="2000" dirty="0" err="1" smtClean="0"/>
              <a:t>Ishai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Sahai</a:t>
            </a:r>
            <a:r>
              <a:rPr lang="en-US" altLang="en-US" sz="2000" dirty="0" smtClean="0"/>
              <a:t> Wagner ’03]</a:t>
            </a:r>
            <a:endParaRPr lang="en-US" altLang="en-US" dirty="0" smtClean="0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 rot="-807279">
            <a:off x="7545388" y="2878138"/>
            <a:ext cx="808037" cy="1517650"/>
          </a:xfrm>
          <a:custGeom>
            <a:avLst/>
            <a:gdLst>
              <a:gd name="T0" fmla="*/ 807543 w 808075"/>
              <a:gd name="T1" fmla="*/ 0 h 1520456"/>
              <a:gd name="T2" fmla="*/ 510027 w 808075"/>
              <a:gd name="T3" fmla="*/ 918478 h 1520456"/>
              <a:gd name="T4" fmla="*/ 0 w 808075"/>
              <a:gd name="T5" fmla="*/ 1492526 h 1520456"/>
              <a:gd name="T6" fmla="*/ 0 60000 65536"/>
              <a:gd name="T7" fmla="*/ 0 60000 65536"/>
              <a:gd name="T8" fmla="*/ 0 60000 65536"/>
              <a:gd name="T9" fmla="*/ 0 w 808075"/>
              <a:gd name="T10" fmla="*/ 0 h 1520456"/>
              <a:gd name="T11" fmla="*/ 808075 w 808075"/>
              <a:gd name="T12" fmla="*/ 1520456 h 1520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8075" h="1520456">
                <a:moveTo>
                  <a:pt x="808075" y="0"/>
                </a:moveTo>
                <a:cubicBezTo>
                  <a:pt x="726558" y="341128"/>
                  <a:pt x="645042" y="682257"/>
                  <a:pt x="510363" y="935666"/>
                </a:cubicBezTo>
                <a:cubicBezTo>
                  <a:pt x="375684" y="1189075"/>
                  <a:pt x="187842" y="1354765"/>
                  <a:pt x="0" y="1520456"/>
                </a:cubicBezTo>
              </a:path>
            </a:pathLst>
          </a:cu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66" name="Text Box 49"/>
              <p:cNvSpPr txBox="1">
                <a:spLocks noChangeArrowheads="1"/>
              </p:cNvSpPr>
              <p:nvPr/>
            </p:nvSpPr>
            <p:spPr bwMode="auto">
              <a:xfrm>
                <a:off x="6916738" y="2852936"/>
                <a:ext cx="53412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b="0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altLang="en-US" sz="2400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27666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16738" y="2852936"/>
                <a:ext cx="534121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667" name="Text Box 49"/>
              <p:cNvSpPr txBox="1">
                <a:spLocks noChangeArrowheads="1"/>
              </p:cNvSpPr>
              <p:nvPr/>
            </p:nvSpPr>
            <p:spPr bwMode="auto">
              <a:xfrm>
                <a:off x="1392238" y="2852936"/>
                <a:ext cx="46749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altLang="en-US" sz="2400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27667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2238" y="2852936"/>
                <a:ext cx="467499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4"/>
          <p:cNvSpPr txBox="1">
            <a:spLocks noChangeArrowheads="1"/>
          </p:cNvSpPr>
          <p:nvPr/>
        </p:nvSpPr>
        <p:spPr bwMode="auto">
          <a:xfrm>
            <a:off x="6607546" y="3373615"/>
            <a:ext cx="1276821" cy="86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effectLst>
                  <a:glow rad="114300">
                    <a:srgbClr val="FF8F8F">
                      <a:alpha val="88000"/>
                    </a:srgbClr>
                  </a:glow>
                </a:effectLst>
              </a:rPr>
              <a:t>admissible </a:t>
            </a:r>
            <a:r>
              <a:rPr lang="en-US" altLang="en-US" sz="1800" dirty="0" smtClean="0">
                <a:solidFill>
                  <a:srgbClr val="000000"/>
                </a:solidFill>
                <a:effectLst>
                  <a:glow rad="114300">
                    <a:srgbClr val="FF8F8F">
                      <a:alpha val="88000"/>
                    </a:srgbClr>
                  </a:glow>
                </a:effectLst>
              </a:rPr>
              <a:t>leakage/</a:t>
            </a:r>
            <a:br>
              <a:rPr lang="en-US" altLang="en-US" sz="1800" dirty="0" smtClean="0">
                <a:solidFill>
                  <a:srgbClr val="000000"/>
                </a:solidFill>
                <a:effectLst>
                  <a:glow rad="114300">
                    <a:srgbClr val="FF8F8F">
                      <a:alpha val="88000"/>
                    </a:srgbClr>
                  </a:glow>
                </a:effectLst>
              </a:rPr>
            </a:br>
            <a:r>
              <a:rPr lang="en-US" altLang="en-US" sz="1800" dirty="0" smtClean="0">
                <a:solidFill>
                  <a:srgbClr val="000000"/>
                </a:solidFill>
                <a:effectLst>
                  <a:glow rad="114300">
                    <a:srgbClr val="FF8F8F">
                      <a:alpha val="88000"/>
                    </a:srgbClr>
                  </a:glow>
                </a:effectLst>
              </a:rPr>
              <a:t>tampering</a:t>
            </a:r>
            <a:endParaRPr lang="en-US" altLang="en-US" sz="1800" dirty="0">
              <a:solidFill>
                <a:srgbClr val="000000"/>
              </a:solidFill>
              <a:effectLst>
                <a:glow rad="114300">
                  <a:srgbClr val="FF8F8F">
                    <a:alpha val="88000"/>
                  </a:srgbClr>
                </a:glo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4208" y="5930116"/>
            <a:ext cx="1765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A633F"/>
                </a:solidFill>
              </a:rPr>
              <a:t>adversary</a:t>
            </a:r>
            <a:endParaRPr lang="en-US" dirty="0">
              <a:solidFill>
                <a:srgbClr val="CA633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43608" y="5930116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E6353"/>
                </a:solidFill>
              </a:rPr>
              <a:t>simulator</a:t>
            </a:r>
            <a:endParaRPr lang="en-US" dirty="0">
              <a:solidFill>
                <a:srgbClr val="5E6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9147" y="1454077"/>
                <a:ext cx="55553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147" y="1454077"/>
                <a:ext cx="555537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950325" y="1484784"/>
                <a:ext cx="574003" cy="523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325" y="1484784"/>
                <a:ext cx="574003" cy="52347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ular Callout 36"/>
          <p:cNvSpPr/>
          <p:nvPr/>
        </p:nvSpPr>
        <p:spPr bwMode="auto">
          <a:xfrm>
            <a:off x="2732600" y="3356992"/>
            <a:ext cx="3260892" cy="1463179"/>
          </a:xfrm>
          <a:prstGeom prst="wedgeRectCallout">
            <a:avLst>
              <a:gd name="adj1" fmla="val 71697"/>
              <a:gd name="adj2" fmla="val -1934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Adversary chooses a leakage/tampering function, from a given set of </a:t>
            </a:r>
            <a:r>
              <a:rPr lang="en-US" sz="1800" dirty="0" smtClean="0">
                <a:solidFill>
                  <a:srgbClr val="00B050"/>
                </a:solidFill>
              </a:rPr>
              <a:t>admissible </a:t>
            </a:r>
            <a:r>
              <a:rPr lang="en-US" sz="1800" dirty="0" smtClean="0">
                <a:solidFill>
                  <a:srgbClr val="000000"/>
                </a:solidFill>
              </a:rPr>
              <a:t>leakage/tampering functions, to be applied to the wires.</a:t>
            </a:r>
          </a:p>
        </p:txBody>
      </p:sp>
    </p:spTree>
    <p:extLst>
      <p:ext uri="{BB962C8B-B14F-4D97-AF65-F5344CB8AC3E}">
        <p14:creationId xmlns:p14="http://schemas.microsoft.com/office/powerpoint/2010/main" val="403486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1037" grpId="0" animBg="1"/>
      <p:bldP spid="46" grpId="0" animBg="1"/>
      <p:bldP spid="27666" grpId="0"/>
      <p:bldP spid="55" grpId="0" animBg="1"/>
      <p:bldP spid="2" grpId="0"/>
      <p:bldP spid="36" grpId="0"/>
      <p:bldP spid="38" grpId="0"/>
      <p:bldP spid="37" grpId="0" animBg="1"/>
      <p:bldP spid="3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1174750" y="1268066"/>
            <a:ext cx="2486025" cy="2072845"/>
            <a:chOff x="3108" y="1829"/>
            <a:chExt cx="2696" cy="2247"/>
          </a:xfrm>
        </p:grpSpPr>
        <p:sp>
          <p:nvSpPr>
            <p:cNvPr id="424963" name="Rectangle 3"/>
            <p:cNvSpPr>
              <a:spLocks/>
            </p:cNvSpPr>
            <p:nvPr/>
          </p:nvSpPr>
          <p:spPr bwMode="auto">
            <a:xfrm>
              <a:off x="3587" y="2089"/>
              <a:ext cx="1575" cy="7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121719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pic>
          <p:nvPicPr>
            <p:cNvPr id="42496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2311"/>
              <a:ext cx="1577" cy="367"/>
            </a:xfrm>
            <a:prstGeom prst="rect">
              <a:avLst/>
            </a:prstGeom>
            <a:noFill/>
            <a:ln>
              <a:noFill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4965" name="Line 5"/>
            <p:cNvSpPr>
              <a:spLocks noChangeShapeType="1"/>
            </p:cNvSpPr>
            <p:nvPr/>
          </p:nvSpPr>
          <p:spPr bwMode="auto">
            <a:xfrm flipH="1">
              <a:off x="3499" y="2650"/>
              <a:ext cx="7" cy="8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66" name="Line 6"/>
            <p:cNvSpPr>
              <a:spLocks noChangeShapeType="1"/>
            </p:cNvSpPr>
            <p:nvPr/>
          </p:nvSpPr>
          <p:spPr bwMode="auto">
            <a:xfrm flipH="1">
              <a:off x="3499" y="3484"/>
              <a:ext cx="5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67" name="Line 7"/>
            <p:cNvSpPr>
              <a:spLocks noChangeShapeType="1"/>
            </p:cNvSpPr>
            <p:nvPr/>
          </p:nvSpPr>
          <p:spPr bwMode="auto">
            <a:xfrm flipH="1">
              <a:off x="3413" y="2512"/>
              <a:ext cx="7" cy="10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68" name="Line 8"/>
            <p:cNvSpPr>
              <a:spLocks noChangeShapeType="1"/>
            </p:cNvSpPr>
            <p:nvPr/>
          </p:nvSpPr>
          <p:spPr bwMode="auto">
            <a:xfrm flipH="1">
              <a:off x="3413" y="3564"/>
              <a:ext cx="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69" name="Line 9"/>
            <p:cNvSpPr>
              <a:spLocks noChangeShapeType="1"/>
            </p:cNvSpPr>
            <p:nvPr/>
          </p:nvSpPr>
          <p:spPr bwMode="auto">
            <a:xfrm flipH="1">
              <a:off x="3420" y="2512"/>
              <a:ext cx="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0" name="Line 10"/>
            <p:cNvSpPr>
              <a:spLocks noChangeShapeType="1"/>
            </p:cNvSpPr>
            <p:nvPr/>
          </p:nvSpPr>
          <p:spPr bwMode="auto">
            <a:xfrm flipH="1">
              <a:off x="3146" y="2405"/>
              <a:ext cx="3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1" name="Line 11"/>
            <p:cNvSpPr>
              <a:spLocks noChangeShapeType="1"/>
            </p:cNvSpPr>
            <p:nvPr/>
          </p:nvSpPr>
          <p:spPr bwMode="auto">
            <a:xfrm flipH="1">
              <a:off x="4990" y="2492"/>
              <a:ext cx="6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2" name="AutoShape 12"/>
            <p:cNvSpPr>
              <a:spLocks/>
            </p:cNvSpPr>
            <p:nvPr/>
          </p:nvSpPr>
          <p:spPr bwMode="auto">
            <a:xfrm>
              <a:off x="4026" y="3240"/>
              <a:ext cx="733" cy="490"/>
            </a:xfrm>
            <a:prstGeom prst="roundRect">
              <a:avLst>
                <a:gd name="adj" fmla="val 47056"/>
              </a:avLst>
            </a:prstGeom>
            <a:solidFill>
              <a:srgbClr val="0000FF">
                <a:alpha val="46001"/>
              </a:srgbClr>
            </a:solidFill>
            <a:ln>
              <a:noFill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12171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3" name="Line 13"/>
            <p:cNvSpPr>
              <a:spLocks noChangeShapeType="1"/>
            </p:cNvSpPr>
            <p:nvPr/>
          </p:nvSpPr>
          <p:spPr bwMode="auto">
            <a:xfrm>
              <a:off x="5313" y="2548"/>
              <a:ext cx="0" cy="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4" name="Line 14"/>
            <p:cNvSpPr>
              <a:spLocks noChangeShapeType="1"/>
            </p:cNvSpPr>
            <p:nvPr/>
          </p:nvSpPr>
          <p:spPr bwMode="auto">
            <a:xfrm flipH="1">
              <a:off x="4967" y="2548"/>
              <a:ext cx="33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5" name="Line 15"/>
            <p:cNvSpPr>
              <a:spLocks noChangeShapeType="1"/>
            </p:cNvSpPr>
            <p:nvPr/>
          </p:nvSpPr>
          <p:spPr bwMode="auto">
            <a:xfrm>
              <a:off x="4974" y="2485"/>
              <a:ext cx="0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6" name="Line 16"/>
            <p:cNvSpPr>
              <a:spLocks noChangeShapeType="1"/>
            </p:cNvSpPr>
            <p:nvPr/>
          </p:nvSpPr>
          <p:spPr bwMode="auto">
            <a:xfrm flipH="1">
              <a:off x="4026" y="3484"/>
              <a:ext cx="7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7" name="Line 17"/>
            <p:cNvSpPr>
              <a:spLocks noChangeShapeType="1"/>
            </p:cNvSpPr>
            <p:nvPr/>
          </p:nvSpPr>
          <p:spPr bwMode="auto">
            <a:xfrm flipH="1">
              <a:off x="4723" y="3484"/>
              <a:ext cx="5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4978" name="Rectangle 18"/>
            <p:cNvSpPr>
              <a:spLocks/>
            </p:cNvSpPr>
            <p:nvPr/>
          </p:nvSpPr>
          <p:spPr bwMode="auto">
            <a:xfrm>
              <a:off x="3108" y="2189"/>
              <a:ext cx="372" cy="148"/>
            </a:xfrm>
            <a:prstGeom prst="rect">
              <a:avLst/>
            </a:prstGeom>
            <a:noFill/>
            <a:ln>
              <a:noFill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822325" eaLnBrk="1" hangingPunct="1">
                <a:tabLst>
                  <a:tab pos="960438" algn="l"/>
                </a:tabLst>
                <a:defRPr/>
              </a:pPr>
              <a:r>
                <a:rPr lang="en-US" sz="900">
                  <a:solidFill>
                    <a:srgbClr val="000000"/>
                  </a:solidFill>
                  <a:latin typeface="Optima" charset="0"/>
                  <a:sym typeface="Optima" charset="0"/>
                </a:rPr>
                <a:t>INPUT</a:t>
              </a:r>
            </a:p>
          </p:txBody>
        </p:sp>
        <p:sp>
          <p:nvSpPr>
            <p:cNvPr id="424979" name="Rectangle 19"/>
            <p:cNvSpPr>
              <a:spLocks/>
            </p:cNvSpPr>
            <p:nvPr/>
          </p:nvSpPr>
          <p:spPr bwMode="auto">
            <a:xfrm>
              <a:off x="5150" y="2261"/>
              <a:ext cx="654" cy="217"/>
            </a:xfrm>
            <a:prstGeom prst="rect">
              <a:avLst/>
            </a:prstGeom>
            <a:noFill/>
            <a:ln>
              <a:noFill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 defTabSz="822325" eaLnBrk="1" hangingPunct="1">
                <a:tabLst>
                  <a:tab pos="960438" algn="l"/>
                </a:tabLst>
                <a:defRPr/>
              </a:pPr>
              <a:r>
                <a:rPr lang="en-US" sz="900">
                  <a:solidFill>
                    <a:srgbClr val="000000"/>
                  </a:solidFill>
                  <a:latin typeface="Optima" charset="0"/>
                  <a:sym typeface="Optima" charset="0"/>
                </a:rPr>
                <a:t>OUTPUT</a:t>
              </a:r>
            </a:p>
          </p:txBody>
        </p:sp>
        <p:sp>
          <p:nvSpPr>
            <p:cNvPr id="424980" name="Rectangle 20"/>
            <p:cNvSpPr>
              <a:spLocks/>
            </p:cNvSpPr>
            <p:nvPr/>
          </p:nvSpPr>
          <p:spPr bwMode="auto">
            <a:xfrm>
              <a:off x="4055" y="1829"/>
              <a:ext cx="656" cy="217"/>
            </a:xfrm>
            <a:prstGeom prst="rect">
              <a:avLst/>
            </a:prstGeom>
            <a:noFill/>
            <a:ln>
              <a:noFill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 defTabSz="822325" eaLnBrk="1" hangingPunct="1">
                <a:tabLst>
                  <a:tab pos="960438" algn="l"/>
                </a:tabLst>
                <a:defRPr/>
              </a:pPr>
              <a:r>
                <a:rPr lang="en-US" sz="900">
                  <a:solidFill>
                    <a:srgbClr val="000000"/>
                  </a:solidFill>
                  <a:latin typeface="Optima" charset="0"/>
                  <a:sym typeface="Optima" charset="0"/>
                </a:rPr>
                <a:t>CIRCUIT</a:t>
              </a:r>
            </a:p>
          </p:txBody>
        </p:sp>
        <p:sp>
          <p:nvSpPr>
            <p:cNvPr id="424981" name="Rectangle 21"/>
            <p:cNvSpPr>
              <a:spLocks/>
            </p:cNvSpPr>
            <p:nvPr/>
          </p:nvSpPr>
          <p:spPr bwMode="auto">
            <a:xfrm>
              <a:off x="4055" y="3859"/>
              <a:ext cx="656" cy="217"/>
            </a:xfrm>
            <a:prstGeom prst="rect">
              <a:avLst/>
            </a:prstGeom>
            <a:noFill/>
            <a:ln>
              <a:noFill/>
            </a:ln>
            <a:effectLst>
              <a:outerShdw blurRad="25400" dist="25399" dir="2700000" algn="ctr" rotWithShape="0">
                <a:srgbClr val="FFFFFF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 defTabSz="822325" eaLnBrk="1" hangingPunct="1">
                <a:tabLst>
                  <a:tab pos="960438" algn="l"/>
                </a:tabLst>
                <a:defRPr/>
              </a:pPr>
              <a:r>
                <a:rPr lang="en-US" sz="900">
                  <a:solidFill>
                    <a:srgbClr val="000000"/>
                  </a:solidFill>
                  <a:latin typeface="Optima" charset="0"/>
                  <a:sym typeface="Optima" charset="0"/>
                </a:rPr>
                <a:t>MEMORY</a:t>
              </a:r>
            </a:p>
          </p:txBody>
        </p:sp>
      </p:grpSp>
      <p:sp>
        <p:nvSpPr>
          <p:cNvPr id="424982" name="Rectangle 22"/>
          <p:cNvSpPr>
            <a:spLocks/>
          </p:cNvSpPr>
          <p:nvPr/>
        </p:nvSpPr>
        <p:spPr bwMode="auto">
          <a:xfrm>
            <a:off x="549275" y="68263"/>
            <a:ext cx="8045450" cy="1096962"/>
          </a:xfrm>
          <a:prstGeom prst="rect">
            <a:avLst/>
          </a:prstGeom>
          <a:noFill/>
          <a:ln>
            <a:noFill/>
          </a:ln>
          <a:effectLst>
            <a:outerShdw blurRad="25400" dist="25399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defTabSz="822325" eaLnBrk="1" hangingPunct="1">
              <a:spcBef>
                <a:spcPts val="175"/>
              </a:spcBef>
              <a:tabLst>
                <a:tab pos="1096963" algn="l"/>
              </a:tabLst>
              <a:defRPr/>
            </a:pPr>
            <a:r>
              <a:rPr lang="en-US" sz="4800" dirty="0">
                <a:solidFill>
                  <a:srgbClr val="C00000"/>
                </a:solidFill>
                <a:latin typeface="Optima" charset="0"/>
                <a:sym typeface="Optima" charset="0"/>
              </a:rPr>
              <a:t>Security definition</a:t>
            </a:r>
          </a:p>
        </p:txBody>
      </p:sp>
      <p:sp>
        <p:nvSpPr>
          <p:cNvPr id="28676" name="Text Box 23"/>
          <p:cNvSpPr txBox="1">
            <a:spLocks noChangeArrowheads="1"/>
          </p:cNvSpPr>
          <p:nvPr/>
        </p:nvSpPr>
        <p:spPr bwMode="auto">
          <a:xfrm>
            <a:off x="971550" y="4797078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4984" name="Rectangle 2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0825" y="3384203"/>
                <a:ext cx="8893175" cy="2205038"/>
              </a:xfrm>
            </p:spPr>
            <p:txBody>
              <a:bodyPr/>
              <a:lstStyle/>
              <a:p>
                <a:pPr marL="0" indent="0" eaLnBrk="1" hangingPunct="1">
                  <a:buFontTx/>
                  <a:buNone/>
                  <a:defRPr/>
                </a:pPr>
                <a:r>
                  <a:rPr lang="en-US" sz="2800" dirty="0" smtClean="0"/>
                  <a:t>Transformer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800" dirty="0" smtClean="0"/>
                  <a:t> protects </a:t>
                </a:r>
                <a:r>
                  <a:rPr lang="en-US" sz="2800" dirty="0" smtClean="0">
                    <a:solidFill>
                      <a:srgbClr val="006600"/>
                    </a:solidFill>
                  </a:rPr>
                  <a:t>privacy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(of the initial state)</a:t>
                </a:r>
                <a:br>
                  <a:rPr lang="en-US" sz="2800" dirty="0" smtClean="0"/>
                </a:br>
                <a:r>
                  <a:rPr lang="en-US" sz="2800" dirty="0" smtClean="0"/>
                  <a:t>against a given class of </a:t>
                </a:r>
                <a:r>
                  <a:rPr lang="en-US" sz="2800" dirty="0" smtClean="0">
                    <a:solidFill>
                      <a:srgbClr val="006600"/>
                    </a:solidFill>
                  </a:rPr>
                  <a:t>admissible leakage/tampering:</a:t>
                </a:r>
                <a:br>
                  <a:rPr lang="en-US" sz="2800" dirty="0" smtClean="0">
                    <a:solidFill>
                      <a:srgbClr val="006600"/>
                    </a:solidFill>
                  </a:rPr>
                </a:br>
                <a:r>
                  <a:rPr lang="en-US" sz="2800" dirty="0" smtClean="0">
                    <a:sym typeface="Symbol" pitchFamily="18" charset="2"/>
                  </a:rPr>
                  <a:t>circuit C</a:t>
                </a:r>
                <a:br>
                  <a:rPr lang="en-US" sz="2800" dirty="0" smtClean="0">
                    <a:sym typeface="Symbol" pitchFamily="18" charset="2"/>
                  </a:rPr>
                </a:br>
                <a:r>
                  <a:rPr lang="en-US" sz="2800" dirty="0" smtClean="0">
                    <a:sym typeface="Symbol" pitchFamily="18" charset="2"/>
                  </a:rPr>
                  <a:t>efficient Sim  </a:t>
                </a:r>
                <a:br>
                  <a:rPr lang="en-US" sz="2800" dirty="0" smtClean="0">
                    <a:sym typeface="Symbol" pitchFamily="18" charset="2"/>
                  </a:rPr>
                </a:br>
                <a:r>
                  <a:rPr lang="en-US" sz="2800" dirty="0" smtClean="0">
                    <a:sym typeface="Symbol" pitchFamily="18" charset="2"/>
                  </a:rPr>
                  <a:t>admissible </a:t>
                </a:r>
                <a:r>
                  <a:rPr lang="en-US" sz="2800" dirty="0" err="1" smtClean="0">
                    <a:sym typeface="Symbol" pitchFamily="18" charset="2"/>
                  </a:rPr>
                  <a:t>Adv</a:t>
                </a:r>
                <a:r>
                  <a:rPr lang="en-US" sz="2800" dirty="0" smtClean="0">
                    <a:sym typeface="Symbol" pitchFamily="18" charset="2"/>
                  </a:rPr>
                  <a:t/>
                </a:r>
                <a:br>
                  <a:rPr lang="en-US" sz="2800" dirty="0" smtClean="0">
                    <a:sym typeface="Symbol" pitchFamily="18" charset="2"/>
                  </a:rPr>
                </a:br>
                <a:r>
                  <a:rPr lang="en-US" sz="2800" dirty="0" smtClean="0">
                    <a:sym typeface="Symbol" pitchFamily="18" charset="2"/>
                  </a:rPr>
                  <a:t>initial state s</a:t>
                </a:r>
                <a:r>
                  <a:rPr lang="en-US" sz="2800" baseline="-25000" dirty="0" smtClean="0">
                    <a:sym typeface="Symbol" pitchFamily="18" charset="2"/>
                  </a:rPr>
                  <a:t>0 </a:t>
                </a:r>
                <a:r>
                  <a:rPr lang="en-US" sz="2800" dirty="0" smtClean="0">
                    <a:sym typeface="Symbol" pitchFamily="18" charset="2"/>
                  </a:rPr>
                  <a:t>:</a:t>
                </a:r>
                <a:r>
                  <a:rPr lang="en-US" sz="2800" baseline="-25000" dirty="0" smtClean="0">
                    <a:sym typeface="Symbol" pitchFamily="18" charset="2"/>
                  </a:rPr>
                  <a:t/>
                </a:r>
                <a:br>
                  <a:rPr lang="en-US" sz="2800" baseline="-25000" dirty="0" smtClean="0">
                    <a:sym typeface="Symbol" pitchFamily="18" charset="2"/>
                  </a:rPr>
                </a:br>
                <a:r>
                  <a:rPr lang="en-US" sz="2800" dirty="0" err="1" smtClean="0">
                    <a:sym typeface="Symbol" pitchFamily="18" charset="2"/>
                  </a:rPr>
                  <a:t>Sim</a:t>
                </a:r>
                <a:r>
                  <a:rPr lang="en-US" sz="2800" baseline="30000" dirty="0" err="1" smtClean="0">
                    <a:sym typeface="Symbol" pitchFamily="18" charset="2"/>
                  </a:rPr>
                  <a:t>Adv,C</a:t>
                </a:r>
                <a:r>
                  <a:rPr lang="en-US" sz="2800" baseline="30000" dirty="0" smtClean="0">
                    <a:sym typeface="Symbol" pitchFamily="18" charset="2"/>
                  </a:rPr>
                  <a:t>[s0]</a:t>
                </a:r>
                <a:r>
                  <a:rPr lang="en-US" sz="2800" dirty="0" smtClean="0">
                    <a:sym typeface="Symbol" pitchFamily="18" charset="2"/>
                  </a:rPr>
                  <a:t>  output of </a:t>
                </a:r>
                <a:r>
                  <a:rPr lang="en-US" sz="2800" dirty="0" err="1" smtClean="0">
                    <a:sym typeface="Symbol" pitchFamily="18" charset="2"/>
                  </a:rPr>
                  <a:t>Adv</a:t>
                </a:r>
                <a:r>
                  <a:rPr lang="en-US" sz="2800" dirty="0" smtClean="0">
                    <a:sym typeface="Symbol" pitchFamily="18" charset="2"/>
                  </a:rPr>
                  <a:t> attacking </a:t>
                </a:r>
                <a:r>
                  <a:rPr lang="en-US" sz="2800" dirty="0" smtClean="0"/>
                  <a:t>C’[s</a:t>
                </a:r>
                <a:r>
                  <a:rPr lang="en-US" sz="2800" baseline="-25000" dirty="0" smtClean="0"/>
                  <a:t>0</a:t>
                </a:r>
                <a:r>
                  <a:rPr lang="en-US" sz="2800" dirty="0" smtClean="0"/>
                  <a:t>’]</a:t>
                </a:r>
                <a:br>
                  <a:rPr lang="en-US" sz="2800" dirty="0" smtClean="0"/>
                </a:br>
                <a:r>
                  <a:rPr lang="en-US" sz="2000" dirty="0" smtClean="0">
                    <a:solidFill>
                      <a:srgbClr val="9900CC"/>
                    </a:solidFill>
                  </a:rPr>
                  <a:t>(Even in case of tampering, only privacy is required)</a:t>
                </a:r>
              </a:p>
              <a:p>
                <a:pPr lvl="1" eaLnBrk="1" hangingPunct="1">
                  <a:buFontTx/>
                  <a:buNone/>
                  <a:defRPr/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424984" name="Rectangle 2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0825" y="3384203"/>
                <a:ext cx="8893175" cy="2205038"/>
              </a:xfrm>
              <a:blipFill rotWithShape="0">
                <a:blip r:embed="rId4"/>
                <a:stretch>
                  <a:fillRect l="-1371" t="-2762" b="-58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78" name="Text Box 25"/>
          <p:cNvSpPr txBox="1">
            <a:spLocks noChangeArrowheads="1"/>
          </p:cNvSpPr>
          <p:nvPr/>
        </p:nvSpPr>
        <p:spPr bwMode="auto">
          <a:xfrm>
            <a:off x="2176463" y="1477616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6600"/>
                </a:solidFill>
              </a:rPr>
              <a:t>C</a:t>
            </a:r>
          </a:p>
        </p:txBody>
      </p:sp>
      <p:grpSp>
        <p:nvGrpSpPr>
          <p:cNvPr id="28679" name="Group 26"/>
          <p:cNvGrpSpPr>
            <a:grpSpLocks/>
          </p:cNvGrpSpPr>
          <p:nvPr/>
        </p:nvGrpSpPr>
        <p:grpSpPr bwMode="auto">
          <a:xfrm>
            <a:off x="3911600" y="980728"/>
            <a:ext cx="4405313" cy="2633663"/>
            <a:chOff x="2464" y="754"/>
            <a:chExt cx="2775" cy="1659"/>
          </a:xfrm>
        </p:grpSpPr>
        <p:grpSp>
          <p:nvGrpSpPr>
            <p:cNvPr id="28683" name="Group 27"/>
            <p:cNvGrpSpPr>
              <a:grpSpLocks/>
            </p:cNvGrpSpPr>
            <p:nvPr/>
          </p:nvGrpSpPr>
          <p:grpSpPr bwMode="auto">
            <a:xfrm>
              <a:off x="2464" y="754"/>
              <a:ext cx="2775" cy="1659"/>
              <a:chOff x="2464" y="754"/>
              <a:chExt cx="2775" cy="1659"/>
            </a:xfrm>
          </p:grpSpPr>
          <p:grpSp>
            <p:nvGrpSpPr>
              <p:cNvPr id="28685" name="Group 28"/>
              <p:cNvGrpSpPr>
                <a:grpSpLocks/>
              </p:cNvGrpSpPr>
              <p:nvPr/>
            </p:nvGrpSpPr>
            <p:grpSpPr bwMode="auto">
              <a:xfrm>
                <a:off x="3235" y="754"/>
                <a:ext cx="2004" cy="1659"/>
                <a:chOff x="3133" y="1829"/>
                <a:chExt cx="2671" cy="2211"/>
              </a:xfrm>
            </p:grpSpPr>
            <p:sp>
              <p:nvSpPr>
                <p:cNvPr id="424989" name="Rectangle 29"/>
                <p:cNvSpPr>
                  <a:spLocks/>
                </p:cNvSpPr>
                <p:nvPr/>
              </p:nvSpPr>
              <p:spPr bwMode="auto">
                <a:xfrm>
                  <a:off x="3586" y="2088"/>
                  <a:ext cx="1575" cy="77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121719"/>
                  </a:solidFill>
                  <a:miter lim="800000"/>
                  <a:headEnd/>
                  <a:tailEnd/>
                </a:ln>
                <a:effectLst>
                  <a:outerShdw blurRad="127000" dist="76199" dir="2700000" algn="ctr" rotWithShape="0">
                    <a:schemeClr val="bg2">
                      <a:alpha val="75000"/>
                    </a:scheme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pic>
              <p:nvPicPr>
                <p:cNvPr id="424990" name="Picture 30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3456" y="2311"/>
                  <a:ext cx="1578" cy="367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127000" dist="76199" dir="2700000" algn="ctr" rotWithShape="0">
                    <a:schemeClr val="bg2">
                      <a:alpha val="75000"/>
                    </a:scheme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FFFFFF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24991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3500" y="2650"/>
                  <a:ext cx="8" cy="8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2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3500" y="3486"/>
                  <a:ext cx="5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3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3413" y="2513"/>
                  <a:ext cx="7" cy="10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4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3413" y="3564"/>
                  <a:ext cx="61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5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3420" y="2513"/>
                  <a:ext cx="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6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3146" y="2405"/>
                  <a:ext cx="35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7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990" y="2491"/>
                  <a:ext cx="60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8" name="AutoShape 38"/>
                <p:cNvSpPr>
                  <a:spLocks/>
                </p:cNvSpPr>
                <p:nvPr/>
              </p:nvSpPr>
              <p:spPr bwMode="auto">
                <a:xfrm>
                  <a:off x="4025" y="3240"/>
                  <a:ext cx="734" cy="489"/>
                </a:xfrm>
                <a:prstGeom prst="roundRect">
                  <a:avLst>
                    <a:gd name="adj" fmla="val 47056"/>
                  </a:avLst>
                </a:prstGeom>
                <a:solidFill>
                  <a:srgbClr val="0000FF">
                    <a:alpha val="46001"/>
                  </a:srgbClr>
                </a:solidFill>
                <a:ln>
                  <a:noFill/>
                </a:ln>
                <a:effectLst>
                  <a:outerShdw blurRad="127000" dist="76199" dir="2700000" algn="ctr" rotWithShape="0">
                    <a:schemeClr val="bg2">
                      <a:alpha val="75000"/>
                    </a:scheme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121719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4999" name="Line 39"/>
                <p:cNvSpPr>
                  <a:spLocks noChangeShapeType="1"/>
                </p:cNvSpPr>
                <p:nvPr/>
              </p:nvSpPr>
              <p:spPr bwMode="auto">
                <a:xfrm>
                  <a:off x="5314" y="2549"/>
                  <a:ext cx="0" cy="93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5000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4968" y="2549"/>
                  <a:ext cx="33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5001" name="Line 41"/>
                <p:cNvSpPr>
                  <a:spLocks noChangeShapeType="1"/>
                </p:cNvSpPr>
                <p:nvPr/>
              </p:nvSpPr>
              <p:spPr bwMode="auto">
                <a:xfrm>
                  <a:off x="4975" y="2483"/>
                  <a:ext cx="0" cy="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5002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4025" y="3486"/>
                  <a:ext cx="73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5003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4723" y="3486"/>
                  <a:ext cx="59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5004" name="Rectangle 44"/>
                <p:cNvSpPr>
                  <a:spLocks/>
                </p:cNvSpPr>
                <p:nvPr/>
              </p:nvSpPr>
              <p:spPr bwMode="auto">
                <a:xfrm>
                  <a:off x="3133" y="2190"/>
                  <a:ext cx="320" cy="128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822325" eaLnBrk="1" hangingPunct="1">
                    <a:tabLst>
                      <a:tab pos="960438" algn="l"/>
                    </a:tabLst>
                    <a:defRPr/>
                  </a:pPr>
                  <a:r>
                    <a:rPr lang="en-US" sz="1000">
                      <a:solidFill>
                        <a:srgbClr val="000000"/>
                      </a:solidFill>
                      <a:latin typeface="Optima" charset="0"/>
                      <a:sym typeface="Optima" charset="0"/>
                    </a:rPr>
                    <a:t>INPUT</a:t>
                  </a:r>
                </a:p>
              </p:txBody>
            </p:sp>
            <p:sp>
              <p:nvSpPr>
                <p:cNvPr id="425005" name="Rectangle 45"/>
                <p:cNvSpPr>
                  <a:spLocks/>
                </p:cNvSpPr>
                <p:nvPr/>
              </p:nvSpPr>
              <p:spPr bwMode="auto">
                <a:xfrm>
                  <a:off x="5150" y="2261"/>
                  <a:ext cx="654" cy="216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 defTabSz="822325" eaLnBrk="1" hangingPunct="1">
                    <a:tabLst>
                      <a:tab pos="960438" algn="l"/>
                    </a:tabLst>
                    <a:defRPr/>
                  </a:pPr>
                  <a:r>
                    <a:rPr lang="en-US" sz="1000">
                      <a:solidFill>
                        <a:srgbClr val="000000"/>
                      </a:solidFill>
                      <a:latin typeface="Optima" charset="0"/>
                      <a:sym typeface="Optima" charset="0"/>
                    </a:rPr>
                    <a:t>OUTPUT</a:t>
                  </a:r>
                </a:p>
              </p:txBody>
            </p:sp>
            <p:sp>
              <p:nvSpPr>
                <p:cNvPr id="425006" name="Rectangle 46"/>
                <p:cNvSpPr>
                  <a:spLocks/>
                </p:cNvSpPr>
                <p:nvPr/>
              </p:nvSpPr>
              <p:spPr bwMode="auto">
                <a:xfrm>
                  <a:off x="4055" y="1829"/>
                  <a:ext cx="653" cy="216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 defTabSz="822325" eaLnBrk="1" hangingPunct="1">
                    <a:tabLst>
                      <a:tab pos="960438" algn="l"/>
                    </a:tabLst>
                    <a:defRPr/>
                  </a:pPr>
                  <a:r>
                    <a:rPr lang="en-US" sz="1000">
                      <a:solidFill>
                        <a:srgbClr val="000000"/>
                      </a:solidFill>
                      <a:latin typeface="Optima" charset="0"/>
                      <a:sym typeface="Optima" charset="0"/>
                    </a:rPr>
                    <a:t>CIRCUIT</a:t>
                  </a:r>
                </a:p>
              </p:txBody>
            </p:sp>
            <p:sp>
              <p:nvSpPr>
                <p:cNvPr id="425007" name="Rectangle 47"/>
                <p:cNvSpPr>
                  <a:spLocks/>
                </p:cNvSpPr>
                <p:nvPr/>
              </p:nvSpPr>
              <p:spPr bwMode="auto">
                <a:xfrm>
                  <a:off x="4055" y="3824"/>
                  <a:ext cx="653" cy="216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25400" dist="25399" dir="2700000" algn="ctr" rotWithShape="0">
                    <a:srgbClr val="FFFFFF">
                      <a:alpha val="50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 defTabSz="822325" eaLnBrk="1" hangingPunct="1">
                    <a:tabLst>
                      <a:tab pos="960438" algn="l"/>
                    </a:tabLst>
                    <a:defRPr/>
                  </a:pPr>
                  <a:r>
                    <a:rPr lang="en-US" sz="1000">
                      <a:solidFill>
                        <a:srgbClr val="000000"/>
                      </a:solidFill>
                      <a:latin typeface="Optima" charset="0"/>
                      <a:sym typeface="Optima" charset="0"/>
                    </a:rPr>
                    <a:t>MEMORY</a:t>
                  </a:r>
                </a:p>
              </p:txBody>
            </p:sp>
          </p:grpSp>
          <p:sp>
            <p:nvSpPr>
              <p:cNvPr id="28686" name="AutoShape 48"/>
              <p:cNvSpPr>
                <a:spLocks noChangeArrowheads="1"/>
              </p:cNvSpPr>
              <p:nvPr/>
            </p:nvSpPr>
            <p:spPr bwMode="auto">
              <a:xfrm>
                <a:off x="2464" y="1298"/>
                <a:ext cx="590" cy="408"/>
              </a:xfrm>
              <a:prstGeom prst="rightArrow">
                <a:avLst>
                  <a:gd name="adj1" fmla="val 50000"/>
                  <a:gd name="adj2" fmla="val 36152"/>
                </a:avLst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T</a:t>
                </a:r>
              </a:p>
            </p:txBody>
          </p:sp>
        </p:grpSp>
        <p:sp>
          <p:nvSpPr>
            <p:cNvPr id="28684" name="Text Box 49"/>
            <p:cNvSpPr txBox="1">
              <a:spLocks noChangeArrowheads="1"/>
            </p:cNvSpPr>
            <p:nvPr/>
          </p:nvSpPr>
          <p:spPr bwMode="auto">
            <a:xfrm>
              <a:off x="4059" y="935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6600"/>
                  </a:solidFill>
                </a:rPr>
                <a:t>C’</a:t>
              </a:r>
            </a:p>
          </p:txBody>
        </p:sp>
      </p:grpSp>
      <p:sp>
        <p:nvSpPr>
          <p:cNvPr id="28680" name="Text Box 50"/>
          <p:cNvSpPr txBox="1">
            <a:spLocks noChangeArrowheads="1"/>
          </p:cNvSpPr>
          <p:nvPr/>
        </p:nvSpPr>
        <p:spPr bwMode="auto">
          <a:xfrm>
            <a:off x="2173288" y="2565053"/>
            <a:ext cx="38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s</a:t>
            </a:r>
            <a:r>
              <a:rPr lang="en-US" altLang="en-US" sz="1800" baseline="-25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8681" name="Text Box 51"/>
          <p:cNvSpPr txBox="1">
            <a:spLocks noChangeArrowheads="1"/>
          </p:cNvSpPr>
          <p:nvPr/>
        </p:nvSpPr>
        <p:spPr bwMode="auto">
          <a:xfrm>
            <a:off x="6423025" y="2707928"/>
            <a:ext cx="525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s</a:t>
            </a:r>
            <a:r>
              <a:rPr lang="en-US" altLang="en-US" sz="2000" baseline="-25000">
                <a:solidFill>
                  <a:srgbClr val="FFFFFF"/>
                </a:solidFill>
              </a:rPr>
              <a:t>0</a:t>
            </a:r>
            <a:r>
              <a:rPr lang="en-US" altLang="en-US" sz="2000">
                <a:solidFill>
                  <a:srgbClr val="FFFFFF"/>
                </a:solidFill>
              </a:rPr>
              <a:t>’</a:t>
            </a:r>
          </a:p>
        </p:txBody>
      </p:sp>
      <p:sp>
        <p:nvSpPr>
          <p:cNvPr id="2868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-36513" y="6408391"/>
            <a:ext cx="1258888" cy="188912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F1E612-43EF-48EE-AB19-F88860810E27}" type="slidenum">
              <a:rPr lang="he-IL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15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8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61400" cy="1143000"/>
          </a:xfrm>
        </p:spPr>
        <p:txBody>
          <a:bodyPr/>
          <a:lstStyle/>
          <a:p>
            <a:r>
              <a:rPr lang="en-US" altLang="en-US" dirty="0" smtClean="0"/>
              <a:t>Resilient-schemes 1/3</a:t>
            </a:r>
            <a:br>
              <a:rPr lang="en-US" altLang="en-US" dirty="0" smtClean="0"/>
            </a:br>
            <a:r>
              <a:rPr lang="en-US" altLang="en-US" sz="3200" dirty="0" smtClean="0"/>
              <a:t>(whiteboard discussion)</a:t>
            </a:r>
            <a:endParaRPr lang="en-US" alt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39342"/>
            <a:ext cx="8229600" cy="4525962"/>
          </a:xfrm>
        </p:spPr>
        <p:txBody>
          <a:bodyPr/>
          <a:lstStyle/>
          <a:p>
            <a:r>
              <a:rPr lang="en-US" altLang="en-US" sz="2800" dirty="0" smtClean="0"/>
              <a:t>Sum-of-wires leakage</a:t>
            </a:r>
          </a:p>
          <a:p>
            <a:pPr lvl="1"/>
            <a:r>
              <a:rPr lang="en-US" altLang="en-US" sz="2400" dirty="0" smtClean="0"/>
              <a:t>Dual-Rail Logic</a:t>
            </a:r>
          </a:p>
          <a:p>
            <a:r>
              <a:rPr lang="en-US" altLang="en-US" sz="2800" dirty="0" smtClean="0"/>
              <a:t>Sum-of-wire-transitions leakage</a:t>
            </a:r>
          </a:p>
          <a:p>
            <a:pPr lvl="1"/>
            <a:r>
              <a:rPr lang="en-US" altLang="en-US" sz="2400" dirty="0" smtClean="0"/>
              <a:t>Dual-Rail </a:t>
            </a:r>
            <a:r>
              <a:rPr lang="en-US" altLang="en-US" sz="2400" dirty="0" err="1" smtClean="0"/>
              <a:t>Precharge</a:t>
            </a:r>
            <a:r>
              <a:rPr lang="en-US" altLang="en-US" sz="2400" dirty="0" smtClean="0"/>
              <a:t> Logic</a:t>
            </a:r>
          </a:p>
          <a:p>
            <a:pPr lvl="1"/>
            <a:endParaRPr lang="en-US" altLang="en-US" sz="2400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96D455-72DA-4304-B80B-0FC700E6087D}" type="slidenum">
              <a:rPr lang="he-IL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8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61400" cy="1143000"/>
          </a:xfrm>
        </p:spPr>
        <p:txBody>
          <a:bodyPr/>
          <a:lstStyle/>
          <a:p>
            <a:r>
              <a:rPr lang="en-US" altLang="en-US" dirty="0" smtClean="0"/>
              <a:t>Resilient-schemes 2/3</a:t>
            </a:r>
            <a:br>
              <a:rPr lang="en-US" altLang="en-US" dirty="0" smtClean="0"/>
            </a:br>
            <a:r>
              <a:rPr lang="en-US" altLang="en-US" sz="3200" dirty="0" smtClean="0"/>
              <a:t>(whiteboard discussion)</a:t>
            </a:r>
            <a:endParaRPr lang="en-US" alt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39342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Single-wire leakage</a:t>
            </a:r>
          </a:p>
          <a:p>
            <a:pPr lvl="1">
              <a:defRPr/>
            </a:pPr>
            <a:r>
              <a:rPr lang="en-US" dirty="0"/>
              <a:t>Bit </a:t>
            </a:r>
            <a:r>
              <a:rPr lang="en-US" dirty="0" smtClean="0"/>
              <a:t>masking or secret sharing</a:t>
            </a:r>
            <a:endParaRPr lang="en-US" dirty="0"/>
          </a:p>
          <a:p>
            <a:pPr>
              <a:defRPr/>
            </a:pPr>
            <a:r>
              <a:rPr lang="en-US" dirty="0" smtClean="0"/>
              <a:t>Multiple-wire leakage</a:t>
            </a:r>
          </a:p>
          <a:p>
            <a:pPr lvl="1">
              <a:defRPr/>
            </a:pPr>
            <a:r>
              <a:rPr lang="en-US" dirty="0" smtClean="0"/>
              <a:t>Secret sharing</a:t>
            </a:r>
          </a:p>
          <a:p>
            <a:pPr>
              <a:defRPr/>
            </a:pPr>
            <a:r>
              <a:rPr lang="en-US" dirty="0" smtClean="0"/>
              <a:t>Leakage of “data-dependent” values from “</a:t>
            </a:r>
            <a:r>
              <a:rPr lang="en-US" dirty="0"/>
              <a:t>bulk” computation</a:t>
            </a:r>
          </a:p>
          <a:p>
            <a:pPr lvl="1">
              <a:defRPr/>
            </a:pPr>
            <a:r>
              <a:rPr lang="en-US" dirty="0" smtClean="0"/>
              <a:t>RSA blinding</a:t>
            </a:r>
          </a:p>
          <a:p>
            <a:pPr lvl="1"/>
            <a:endParaRPr lang="en-US" altLang="en-US" sz="2400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96D455-72DA-4304-B80B-0FC700E6087D}" type="slidenum">
              <a:rPr lang="he-IL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/>
          </p:cNvSpPr>
          <p:nvPr/>
        </p:nvSpPr>
        <p:spPr bwMode="auto">
          <a:xfrm>
            <a:off x="0" y="68263"/>
            <a:ext cx="8893175" cy="1096962"/>
          </a:xfrm>
          <a:prstGeom prst="rect">
            <a:avLst/>
          </a:prstGeom>
          <a:noFill/>
          <a:ln>
            <a:noFill/>
          </a:ln>
          <a:effectLst>
            <a:outerShdw blurRad="25400" dist="25399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defTabSz="822325" eaLnBrk="1" hangingPunct="1">
              <a:spcBef>
                <a:spcPts val="175"/>
              </a:spcBef>
              <a:tabLst>
                <a:tab pos="1096963" algn="l"/>
              </a:tabLst>
              <a:defRPr/>
            </a:pPr>
            <a:r>
              <a:rPr lang="en-US" sz="4800" i="1" dirty="0">
                <a:solidFill>
                  <a:srgbClr val="C00000"/>
                </a:solidFill>
                <a:latin typeface="Optima" charset="0"/>
                <a:sym typeface="Optima" charset="0"/>
              </a:rPr>
              <a:t>t</a:t>
            </a:r>
            <a:r>
              <a:rPr lang="en-US" sz="4800" dirty="0">
                <a:solidFill>
                  <a:srgbClr val="C00000"/>
                </a:solidFill>
                <a:latin typeface="Optima" charset="0"/>
                <a:sym typeface="Optima" charset="0"/>
              </a:rPr>
              <a:t>-wire leakage </a:t>
            </a:r>
            <a:r>
              <a:rPr lang="en-US" sz="3200" dirty="0">
                <a:solidFill>
                  <a:srgbClr val="C00000"/>
                </a:solidFill>
                <a:latin typeface="Optima" charset="0"/>
                <a:sym typeface="Optima" charset="0"/>
              </a:rPr>
              <a:t>[ISW03]</a:t>
            </a:r>
            <a:endParaRPr lang="en-US" sz="4800" dirty="0">
              <a:solidFill>
                <a:srgbClr val="C00000"/>
              </a:solidFill>
              <a:latin typeface="Optima" charset="0"/>
              <a:sym typeface="Optima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71550" y="5013325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459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893175" cy="5254625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Secrets additively secret-shared into </a:t>
            </a:r>
            <a:r>
              <a:rPr lang="en-US" altLang="en-US" sz="2400" i="1" dirty="0" smtClean="0"/>
              <a:t>m</a:t>
            </a:r>
            <a:r>
              <a:rPr lang="en-US" altLang="en-US" sz="2400" dirty="0" smtClean="0"/>
              <a:t>=2</a:t>
            </a:r>
            <a:r>
              <a:rPr lang="en-US" altLang="en-US" sz="2400" i="1" dirty="0" smtClean="0"/>
              <a:t>t</a:t>
            </a:r>
            <a:r>
              <a:rPr lang="en-US" altLang="en-US" sz="2400" dirty="0" smtClean="0"/>
              <a:t>+1 shares</a:t>
            </a:r>
          </a:p>
          <a:p>
            <a:pPr eaLnBrk="1" hangingPunct="1"/>
            <a:r>
              <a:rPr lang="en-US" altLang="en-US" sz="2400" dirty="0" smtClean="0"/>
              <a:t>Given shares of </a:t>
            </a:r>
            <a:br>
              <a:rPr lang="en-US" altLang="en-US" sz="2400" dirty="0" smtClean="0"/>
            </a:br>
            <a:r>
              <a:rPr lang="en-US" altLang="en-US" sz="2400" i="1" dirty="0" smtClean="0"/>
              <a:t>a</a:t>
            </a:r>
            <a:r>
              <a:rPr lang="en-US" altLang="en-US" sz="2400" dirty="0" smtClean="0"/>
              <a:t>=</a:t>
            </a:r>
            <a:r>
              <a:rPr lang="en-US" altLang="en-US" sz="2400" i="1" dirty="0" smtClean="0"/>
              <a:t>a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>
                <a:sym typeface="Symbol" panose="05050102010706020507" pitchFamily="18" charset="2"/>
              </a:rPr>
              <a:t></a:t>
            </a:r>
            <a:r>
              <a:rPr lang="en-US" altLang="en-US" sz="2400" dirty="0" smtClean="0"/>
              <a:t> … </a:t>
            </a:r>
            <a:r>
              <a:rPr lang="en-US" altLang="en-US" sz="2400" dirty="0" smtClean="0">
                <a:sym typeface="Symbol" panose="05050102010706020507" pitchFamily="18" charset="2"/>
              </a:rPr>
              <a:t></a:t>
            </a:r>
            <a:r>
              <a:rPr lang="en-US" altLang="en-US" sz="2400" i="1" dirty="0" smtClean="0"/>
              <a:t>a</a:t>
            </a:r>
            <a:r>
              <a:rPr lang="en-US" altLang="en-US" sz="2400" baseline="-25000" dirty="0" smtClean="0"/>
              <a:t>m</a:t>
            </a:r>
            <a:r>
              <a:rPr lang="en-US" altLang="en-US" sz="2400" dirty="0" smtClean="0"/>
              <a:t> and</a:t>
            </a:r>
            <a:br>
              <a:rPr lang="en-US" altLang="en-US" sz="2400" dirty="0" smtClean="0"/>
            </a:br>
            <a:r>
              <a:rPr lang="en-US" altLang="en-US" sz="2400" i="1" dirty="0" smtClean="0"/>
              <a:t>b</a:t>
            </a:r>
            <a:r>
              <a:rPr lang="en-US" altLang="en-US" sz="2400" dirty="0" smtClean="0"/>
              <a:t>=</a:t>
            </a:r>
            <a:r>
              <a:rPr lang="en-US" altLang="en-US" sz="2400" i="1" dirty="0" smtClean="0"/>
              <a:t>b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>
                <a:sym typeface="Symbol" panose="05050102010706020507" pitchFamily="18" charset="2"/>
              </a:rPr>
              <a:t></a:t>
            </a:r>
            <a:r>
              <a:rPr lang="en-US" altLang="en-US" sz="2400" dirty="0" smtClean="0"/>
              <a:t>… </a:t>
            </a:r>
            <a:r>
              <a:rPr lang="en-US" altLang="en-US" sz="2400" dirty="0" smtClean="0">
                <a:sym typeface="Symbol" panose="05050102010706020507" pitchFamily="18" charset="2"/>
              </a:rPr>
              <a:t></a:t>
            </a:r>
            <a:r>
              <a:rPr lang="en-US" altLang="en-US" sz="2400" i="1" dirty="0" err="1" smtClean="0"/>
              <a:t>b</a:t>
            </a:r>
            <a:r>
              <a:rPr lang="en-US" altLang="en-US" sz="2400" baseline="-25000" dirty="0" err="1" smtClean="0"/>
              <a:t>m</a:t>
            </a:r>
            <a:r>
              <a:rPr lang="en-US" altLang="en-US" sz="2400" dirty="0" smtClean="0"/>
              <a:t> :</a:t>
            </a:r>
          </a:p>
          <a:p>
            <a:pPr lvl="1" eaLnBrk="1" hangingPunct="1"/>
            <a:r>
              <a:rPr lang="en-US" altLang="en-US" sz="2400" dirty="0" smtClean="0"/>
              <a:t>Compute shares of NOT(</a:t>
            </a:r>
            <a:r>
              <a:rPr lang="en-US" altLang="en-US" sz="2400" i="1" dirty="0" smtClean="0"/>
              <a:t>a</a:t>
            </a:r>
            <a:r>
              <a:rPr lang="en-US" altLang="en-US" sz="2400" dirty="0" smtClean="0"/>
              <a:t>) :  apply NOT to </a:t>
            </a:r>
            <a:r>
              <a:rPr lang="en-US" altLang="en-US" sz="2400" i="1" dirty="0" smtClean="0"/>
              <a:t>a</a:t>
            </a:r>
            <a:r>
              <a:rPr lang="en-US" altLang="en-US" sz="2400" baseline="-25000" dirty="0" smtClean="0"/>
              <a:t>1</a:t>
            </a:r>
            <a:endParaRPr lang="en-US" altLang="en-US" sz="2400" dirty="0" smtClean="0"/>
          </a:p>
          <a:p>
            <a:pPr lvl="1" eaLnBrk="1" hangingPunct="1"/>
            <a:r>
              <a:rPr lang="en-US" altLang="en-US" sz="2400" dirty="0" smtClean="0"/>
              <a:t>Compute shares </a:t>
            </a:r>
            <a:r>
              <a:rPr lang="en-US" altLang="en-US" sz="2400" i="1" dirty="0" smtClean="0"/>
              <a:t>c</a:t>
            </a:r>
            <a:r>
              <a:rPr lang="en-US" altLang="en-US" sz="2400" baseline="-25000" dirty="0" smtClean="0"/>
              <a:t>i</a:t>
            </a:r>
            <a:r>
              <a:rPr lang="en-US" altLang="en-US" sz="2400" dirty="0" smtClean="0"/>
              <a:t> of  </a:t>
            </a:r>
            <a:r>
              <a:rPr lang="en-US" altLang="en-US" sz="2400" i="1" dirty="0" smtClean="0"/>
              <a:t>a</a:t>
            </a:r>
            <a:r>
              <a:rPr lang="en-US" altLang="en-US" sz="2400" dirty="0" smtClean="0"/>
              <a:t> AND </a:t>
            </a:r>
            <a:r>
              <a:rPr lang="en-US" altLang="en-US" sz="2400" i="1" dirty="0" smtClean="0"/>
              <a:t>b</a:t>
            </a:r>
            <a:r>
              <a:rPr lang="en-US" altLang="en-US" sz="2400" dirty="0" smtClean="0"/>
              <a:t> :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pPr lvl="2" eaLnBrk="1" hangingPunct="1"/>
            <a:r>
              <a:rPr lang="en-US" altLang="en-US" sz="2000" dirty="0" smtClean="0">
                <a:sym typeface="Symbol" panose="05050102010706020507" pitchFamily="18" charset="2"/>
              </a:rPr>
              <a:t>Let 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z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baseline="-25000" dirty="0" err="1" smtClean="0">
                <a:sym typeface="Symbol" panose="05050102010706020507" pitchFamily="18" charset="2"/>
              </a:rPr>
              <a:t>,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altLang="en-US" sz="2000" dirty="0" smtClean="0">
                <a:sym typeface="Symbol" panose="05050102010706020507" pitchFamily="18" charset="2"/>
              </a:rPr>
              <a:t> , 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dirty="0" smtClean="0">
                <a:sym typeface="Symbol" panose="05050102010706020507" pitchFamily="18" charset="2"/>
              </a:rPr>
              <a:t>&lt;</a:t>
            </a:r>
            <a:r>
              <a:rPr lang="en-US" altLang="en-US" sz="2000" i="1" dirty="0" smtClean="0">
                <a:sym typeface="Symbol" panose="05050102010706020507" pitchFamily="18" charset="2"/>
              </a:rPr>
              <a:t>j</a:t>
            </a:r>
            <a:r>
              <a:rPr lang="en-US" altLang="en-US" sz="2000" dirty="0" smtClean="0">
                <a:sym typeface="Symbol" panose="05050102010706020507" pitchFamily="18" charset="2"/>
              </a:rPr>
              <a:t>, be random independent bits</a:t>
            </a:r>
          </a:p>
          <a:p>
            <a:pPr lvl="2" eaLnBrk="1" hangingPunct="1"/>
            <a:r>
              <a:rPr lang="en-US" altLang="en-US" sz="2000" dirty="0" smtClean="0">
                <a:sym typeface="Symbol" panose="05050102010706020507" pitchFamily="18" charset="2"/>
              </a:rPr>
              <a:t>Let </a:t>
            </a:r>
            <a:r>
              <a:rPr lang="en-US" altLang="en-US" sz="2000" dirty="0" err="1" smtClean="0">
                <a:sym typeface="Symbol" panose="05050102010706020507" pitchFamily="18" charset="2"/>
              </a:rPr>
              <a:t>z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altLang="en-US" sz="2000" baseline="-25000" dirty="0" err="1" smtClean="0">
                <a:sym typeface="Symbol" panose="05050102010706020507" pitchFamily="18" charset="2"/>
              </a:rPr>
              <a:t>,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dirty="0" smtClean="0">
                <a:sym typeface="Symbol" panose="05050102010706020507" pitchFamily="18" charset="2"/>
              </a:rPr>
              <a:t>=(</a:t>
            </a:r>
            <a:r>
              <a:rPr lang="en-US" altLang="en-US" sz="2000" dirty="0" err="1" smtClean="0">
                <a:sym typeface="Symbol" panose="05050102010706020507" pitchFamily="18" charset="2"/>
              </a:rPr>
              <a:t>z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baseline="-25000" dirty="0" err="1" smtClean="0">
                <a:sym typeface="Symbol" panose="05050102010706020507" pitchFamily="18" charset="2"/>
              </a:rPr>
              <a:t>,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altLang="en-US" sz="2000" dirty="0" err="1" smtClean="0">
                <a:sym typeface="Symbol" panose="05050102010706020507" pitchFamily="18" charset="2"/>
              </a:rPr>
              <a:t>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a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b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altLang="en-US" sz="2000" dirty="0" smtClean="0">
                <a:sym typeface="Symbol" panose="05050102010706020507" pitchFamily="18" charset="2"/>
              </a:rPr>
              <a:t>)  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a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b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i="1" baseline="-25000" dirty="0" smtClean="0">
                <a:sym typeface="Symbol" panose="05050102010706020507" pitchFamily="18" charset="2"/>
              </a:rPr>
              <a:t>     </a:t>
            </a:r>
            <a:r>
              <a:rPr lang="en-US" altLang="en-US" sz="2000" i="1" dirty="0" smtClean="0">
                <a:sym typeface="Symbol" panose="05050102010706020507" pitchFamily="18" charset="2"/>
              </a:rPr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(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dirty="0" smtClean="0">
                <a:sym typeface="Symbol" panose="05050102010706020507" pitchFamily="18" charset="2"/>
              </a:rPr>
              <a:t>&lt;</a:t>
            </a:r>
            <a:r>
              <a:rPr lang="en-US" altLang="en-US" sz="2000" i="1" dirty="0" smtClean="0">
                <a:sym typeface="Symbol" panose="05050102010706020507" pitchFamily="18" charset="2"/>
              </a:rPr>
              <a:t>j</a:t>
            </a:r>
            <a:r>
              <a:rPr lang="en-US" altLang="en-US" sz="2000" dirty="0" smtClean="0">
                <a:sym typeface="Symbol" panose="05050102010706020507" pitchFamily="18" charset="2"/>
              </a:rPr>
              <a:t>)</a:t>
            </a:r>
          </a:p>
          <a:p>
            <a:pPr lvl="2" eaLnBrk="1" hangingPunct="1"/>
            <a:r>
              <a:rPr lang="en-US" altLang="en-US" sz="2000" dirty="0" smtClean="0">
                <a:sym typeface="Symbol" panose="05050102010706020507" pitchFamily="18" charset="2"/>
              </a:rPr>
              <a:t>Let </a:t>
            </a:r>
            <a:r>
              <a:rPr lang="en-US" altLang="en-US" sz="2000" i="1" dirty="0" smtClean="0">
                <a:sym typeface="Symbol" panose="05050102010706020507" pitchFamily="18" charset="2"/>
              </a:rPr>
              <a:t>c</a:t>
            </a:r>
            <a:r>
              <a:rPr lang="en-US" altLang="en-US" sz="2000" i="1" baseline="-25000" dirty="0" smtClean="0">
                <a:sym typeface="Symbol" panose="05050102010706020507" pitchFamily="18" charset="2"/>
              </a:rPr>
              <a:t>i</a:t>
            </a:r>
            <a:r>
              <a:rPr lang="en-US" altLang="en-US" sz="2000" dirty="0" smtClean="0">
                <a:sym typeface="Symbol" panose="05050102010706020507" pitchFamily="18" charset="2"/>
              </a:rPr>
              <a:t>=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a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b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 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 smtClean="0">
                <a:sym typeface="Symbol" panose="05050102010706020507" pitchFamily="18" charset="2"/>
              </a:rPr>
              <a:t>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j</a:t>
            </a:r>
            <a:r>
              <a:rPr lang="en-US" altLang="en-US" sz="2000" baseline="-25000" dirty="0" err="1" smtClean="0">
                <a:sym typeface="Symbol" panose="05050102010706020507" pitchFamily="18" charset="2"/>
              </a:rPr>
              <a:t>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 </a:t>
            </a:r>
            <a:r>
              <a:rPr lang="en-US" altLang="en-US" sz="2000" i="1" dirty="0" err="1" smtClean="0">
                <a:sym typeface="Symbol" panose="05050102010706020507" pitchFamily="18" charset="2"/>
              </a:rPr>
              <a:t>z</a:t>
            </a:r>
            <a:r>
              <a:rPr lang="en-US" altLang="en-US" sz="2000" i="1" baseline="-25000" dirty="0" err="1" smtClean="0">
                <a:sym typeface="Symbol" panose="05050102010706020507" pitchFamily="18" charset="2"/>
              </a:rPr>
              <a:t>i,j</a:t>
            </a:r>
            <a:endParaRPr lang="en-US" altLang="en-US" sz="2000" i="1" baseline="-25000" dirty="0" smtClean="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400" dirty="0" smtClean="0"/>
              <a:t>Re-randomize </a:t>
            </a:r>
            <a:r>
              <a:rPr lang="en-US" altLang="en-US" sz="2400" i="1" dirty="0" smtClean="0"/>
              <a:t>s</a:t>
            </a:r>
            <a:r>
              <a:rPr lang="en-US" altLang="en-US" sz="2400" dirty="0" smtClean="0"/>
              <a:t>’ at every iteration (hence </a:t>
            </a:r>
            <a:r>
              <a:rPr lang="en-US" altLang="en-US" sz="2400" i="1" dirty="0"/>
              <a:t>m</a:t>
            </a:r>
            <a:r>
              <a:rPr lang="en-US" altLang="en-US" sz="2400" dirty="0"/>
              <a:t>=2</a:t>
            </a:r>
            <a:r>
              <a:rPr lang="en-US" altLang="en-US" sz="2400" i="1" dirty="0"/>
              <a:t>t</a:t>
            </a:r>
            <a:r>
              <a:rPr lang="en-US" altLang="en-US" sz="2400" dirty="0"/>
              <a:t>+1).</a:t>
            </a:r>
            <a:endParaRPr lang="en-US" altLang="en-US" sz="2400" dirty="0" smtClean="0"/>
          </a:p>
          <a:p>
            <a:pPr eaLnBrk="1" hangingPunct="1"/>
            <a:r>
              <a:rPr lang="en-US" altLang="en-US" sz="2400" dirty="0">
                <a:solidFill>
                  <a:srgbClr val="00B050"/>
                </a:solidFill>
              </a:rPr>
              <a:t>Security proof sketch: simulator runs adversary and, when asked for </a:t>
            </a:r>
            <a:r>
              <a:rPr lang="en-US" altLang="en-US" sz="2400" dirty="0" smtClean="0">
                <a:solidFill>
                  <a:srgbClr val="00B050"/>
                </a:solidFill>
              </a:rPr>
              <a:t>leakage value: if answer implied by inputs / inputs / previous answer, answers thus. Otherwise answers randomly. This has the correct distribution.</a:t>
            </a:r>
            <a:endParaRPr lang="en-US" altLang="en-US" sz="1200" dirty="0" smtClean="0">
              <a:sym typeface="Symbol" panose="05050102010706020507" pitchFamily="18" charset="2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423025" y="2924175"/>
            <a:ext cx="525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s</a:t>
            </a:r>
            <a:r>
              <a:rPr lang="en-US" altLang="en-US" sz="2000" baseline="-25000">
                <a:solidFill>
                  <a:srgbClr val="FFFFFF"/>
                </a:solidFill>
              </a:rPr>
              <a:t>0</a:t>
            </a:r>
            <a:r>
              <a:rPr lang="en-US" altLang="en-US" sz="2000">
                <a:solidFill>
                  <a:srgbClr val="FFFFFF"/>
                </a:solidFill>
              </a:rPr>
              <a:t>’</a:t>
            </a:r>
          </a:p>
        </p:txBody>
      </p:sp>
      <p:sp>
        <p:nvSpPr>
          <p:cNvPr id="348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9E82F1-BC0A-4A44-97FE-0CED5D0E1E6A}" type="slidenum">
              <a:rPr lang="he-IL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3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90CFD6-8B75-4C6B-B296-B63B16336FD2}" type="slidenum">
              <a:rPr lang="he-IL" altLang="en-US" sz="1400">
                <a:solidFill>
                  <a:srgbClr val="A42700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rgbClr val="A42700"/>
              </a:solidFill>
            </a:endParaRPr>
          </a:p>
        </p:txBody>
      </p:sp>
      <p:cxnSp>
        <p:nvCxnSpPr>
          <p:cNvPr id="36867" name="Straight Arrow Connector 11"/>
          <p:cNvCxnSpPr>
            <a:cxnSpLocks noChangeShapeType="1"/>
          </p:cNvCxnSpPr>
          <p:nvPr/>
        </p:nvCxnSpPr>
        <p:spPr bwMode="auto">
          <a:xfrm>
            <a:off x="2057400" y="2514600"/>
            <a:ext cx="620713" cy="1588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68" name="Straight Arrow Connector 13"/>
          <p:cNvCxnSpPr>
            <a:cxnSpLocks noChangeShapeType="1"/>
          </p:cNvCxnSpPr>
          <p:nvPr/>
        </p:nvCxnSpPr>
        <p:spPr bwMode="auto">
          <a:xfrm flipV="1">
            <a:off x="609600" y="2514600"/>
            <a:ext cx="511175" cy="1588"/>
          </a:xfrm>
          <a:prstGeom prst="straightConnector1">
            <a:avLst/>
          </a:prstGeom>
          <a:noFill/>
          <a:ln w="476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69" name="Rectangle 4"/>
          <p:cNvSpPr txBox="1">
            <a:spLocks noChangeArrowheads="1"/>
          </p:cNvSpPr>
          <p:nvPr/>
        </p:nvSpPr>
        <p:spPr bwMode="auto">
          <a:xfrm>
            <a:off x="555625" y="2468563"/>
            <a:ext cx="4810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 i="1">
                <a:solidFill>
                  <a:srgbClr val="000000"/>
                </a:solidFill>
                <a:latin typeface="cmmi10"/>
              </a:rPr>
              <a:t>x</a:t>
            </a:r>
            <a:endParaRPr lang="en-US" altLang="en-US" sz="2400" i="1">
              <a:solidFill>
                <a:srgbClr val="FF0000"/>
              </a:solidFill>
              <a:latin typeface="cmmi10"/>
            </a:endParaRPr>
          </a:p>
        </p:txBody>
      </p:sp>
      <p:sp>
        <p:nvSpPr>
          <p:cNvPr id="36870" name="Rectangle 4"/>
          <p:cNvSpPr txBox="1">
            <a:spLocks noChangeArrowheads="1"/>
          </p:cNvSpPr>
          <p:nvPr/>
        </p:nvSpPr>
        <p:spPr bwMode="auto">
          <a:xfrm>
            <a:off x="2082800" y="2468563"/>
            <a:ext cx="55403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mmi10"/>
              </a:rPr>
              <a:t>Y</a:t>
            </a:r>
            <a:endParaRPr lang="en-US" altLang="en-US" sz="240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36871" name="Lightning Bolt 50"/>
          <p:cNvSpPr>
            <a:spLocks noChangeArrowheads="1"/>
          </p:cNvSpPr>
          <p:nvPr/>
        </p:nvSpPr>
        <p:spPr bwMode="auto">
          <a:xfrm rot="1284978">
            <a:off x="7051675" y="3125788"/>
            <a:ext cx="371475" cy="1252537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36872" name="Freeform 67"/>
          <p:cNvSpPr>
            <a:spLocks noChangeArrowheads="1"/>
          </p:cNvSpPr>
          <p:nvPr/>
        </p:nvSpPr>
        <p:spPr bwMode="auto">
          <a:xfrm rot="-265301">
            <a:off x="6049963" y="2798763"/>
            <a:ext cx="681037" cy="1881187"/>
          </a:xfrm>
          <a:custGeom>
            <a:avLst/>
            <a:gdLst>
              <a:gd name="T0" fmla="*/ 86491 w 781493"/>
              <a:gd name="T1" fmla="*/ 1870371 h 1881962"/>
              <a:gd name="T2" fmla="*/ 10003 w 781493"/>
              <a:gd name="T3" fmla="*/ 1025006 h 1881962"/>
              <a:gd name="T4" fmla="*/ 26477 w 781493"/>
              <a:gd name="T5" fmla="*/ 0 h 1881962"/>
              <a:gd name="T6" fmla="*/ 0 60000 65536"/>
              <a:gd name="T7" fmla="*/ 0 60000 65536"/>
              <a:gd name="T8" fmla="*/ 0 60000 65536"/>
              <a:gd name="T9" fmla="*/ 0 w 781493"/>
              <a:gd name="T10" fmla="*/ 0 h 1881962"/>
              <a:gd name="T11" fmla="*/ 781493 w 781493"/>
              <a:gd name="T12" fmla="*/ 1881962 h 18819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1493" h="1881962">
                <a:moveTo>
                  <a:pt x="781493" y="1881962"/>
                </a:moveTo>
                <a:cubicBezTo>
                  <a:pt x="481123" y="1613490"/>
                  <a:pt x="180754" y="1345018"/>
                  <a:pt x="90377" y="1031358"/>
                </a:cubicBezTo>
                <a:cubicBezTo>
                  <a:pt x="0" y="717698"/>
                  <a:pt x="119616" y="358849"/>
                  <a:pt x="239233" y="0"/>
                </a:cubicBezTo>
              </a:path>
            </a:pathLst>
          </a:custGeom>
          <a:noFill/>
          <a:ln w="38100" algn="ctr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pic>
        <p:nvPicPr>
          <p:cNvPr id="36873" name="Picture 47" descr="sim-yell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2035175"/>
            <a:ext cx="830263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4" name="Arc 48"/>
          <p:cNvSpPr>
            <a:spLocks/>
          </p:cNvSpPr>
          <p:nvPr/>
        </p:nvSpPr>
        <p:spPr bwMode="auto">
          <a:xfrm rot="19896075" flipV="1">
            <a:off x="1392238" y="1425575"/>
            <a:ext cx="692150" cy="684213"/>
          </a:xfrm>
          <a:custGeom>
            <a:avLst/>
            <a:gdLst>
              <a:gd name="T0" fmla="*/ 2147483646 w 43200"/>
              <a:gd name="T1" fmla="*/ 0 h 42819"/>
              <a:gd name="T2" fmla="*/ 2147483646 w 43200"/>
              <a:gd name="T3" fmla="*/ 2147483646 h 42819"/>
              <a:gd name="T4" fmla="*/ 2147483646 w 43200"/>
              <a:gd name="T5" fmla="*/ 2147483646 h 428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2819" fill="none" extrusionOk="0">
                <a:moveTo>
                  <a:pt x="25641" y="0"/>
                </a:moveTo>
                <a:cubicBezTo>
                  <a:pt x="35829" y="1941"/>
                  <a:pt x="43200" y="10848"/>
                  <a:pt x="43200" y="21219"/>
                </a:cubicBezTo>
                <a:cubicBezTo>
                  <a:pt x="43200" y="33148"/>
                  <a:pt x="33529" y="42819"/>
                  <a:pt x="21600" y="42819"/>
                </a:cubicBezTo>
                <a:cubicBezTo>
                  <a:pt x="9670" y="42819"/>
                  <a:pt x="0" y="33148"/>
                  <a:pt x="0" y="21219"/>
                </a:cubicBezTo>
                <a:cubicBezTo>
                  <a:pt x="-1" y="18721"/>
                  <a:pt x="433" y="16243"/>
                  <a:pt x="1279" y="13893"/>
                </a:cubicBezTo>
              </a:path>
              <a:path w="43200" h="42819" stroke="0" extrusionOk="0">
                <a:moveTo>
                  <a:pt x="25641" y="0"/>
                </a:moveTo>
                <a:cubicBezTo>
                  <a:pt x="35829" y="1941"/>
                  <a:pt x="43200" y="10848"/>
                  <a:pt x="43200" y="21219"/>
                </a:cubicBezTo>
                <a:cubicBezTo>
                  <a:pt x="43200" y="33148"/>
                  <a:pt x="33529" y="42819"/>
                  <a:pt x="21600" y="42819"/>
                </a:cubicBezTo>
                <a:cubicBezTo>
                  <a:pt x="9670" y="42819"/>
                  <a:pt x="0" y="33148"/>
                  <a:pt x="0" y="21219"/>
                </a:cubicBezTo>
                <a:cubicBezTo>
                  <a:pt x="-1" y="18721"/>
                  <a:pt x="433" y="16243"/>
                  <a:pt x="1279" y="13893"/>
                </a:cubicBezTo>
                <a:lnTo>
                  <a:pt x="21600" y="21219"/>
                </a:lnTo>
                <a:lnTo>
                  <a:pt x="2564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75" name="Group 112"/>
          <p:cNvGrpSpPr>
            <a:grpSpLocks/>
          </p:cNvGrpSpPr>
          <p:nvPr/>
        </p:nvGrpSpPr>
        <p:grpSpPr bwMode="auto">
          <a:xfrm>
            <a:off x="3535363" y="1287463"/>
            <a:ext cx="2168525" cy="2071687"/>
            <a:chOff x="2454" y="894"/>
            <a:chExt cx="1506" cy="1440"/>
          </a:xfrm>
        </p:grpSpPr>
        <p:sp>
          <p:nvSpPr>
            <p:cNvPr id="36897" name="AutoShape 14"/>
            <p:cNvSpPr>
              <a:spLocks noChangeArrowheads="1"/>
            </p:cNvSpPr>
            <p:nvPr/>
          </p:nvSpPr>
          <p:spPr bwMode="auto">
            <a:xfrm>
              <a:off x="2454" y="1614"/>
              <a:ext cx="1506" cy="204"/>
            </a:xfrm>
            <a:prstGeom prst="rightArrow">
              <a:avLst>
                <a:gd name="adj1" fmla="val 26472"/>
                <a:gd name="adj2" fmla="val 105882"/>
              </a:avLst>
            </a:prstGeom>
            <a:solidFill>
              <a:srgbClr val="3366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endParaRPr lang="en-US" altLang="en-US" sz="1800" b="1">
                <a:solidFill>
                  <a:srgbClr val="FFFFFF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36898" name="Picture 61" descr="grinder-ope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69" r="11890"/>
            <a:stretch>
              <a:fillRect/>
            </a:stretch>
          </p:blipFill>
          <p:spPr bwMode="auto">
            <a:xfrm>
              <a:off x="2646" y="894"/>
              <a:ext cx="1056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6876" name="Picture 65" descr="little_cthulhu-orange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4395788"/>
            <a:ext cx="1100138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877" name="Group 74"/>
          <p:cNvGrpSpPr>
            <a:grpSpLocks/>
          </p:cNvGrpSpPr>
          <p:nvPr/>
        </p:nvGrpSpPr>
        <p:grpSpPr bwMode="auto">
          <a:xfrm>
            <a:off x="6092825" y="1493838"/>
            <a:ext cx="2074863" cy="1520825"/>
            <a:chOff x="4230" y="1038"/>
            <a:chExt cx="1440" cy="1056"/>
          </a:xfrm>
        </p:grpSpPr>
        <p:pic>
          <p:nvPicPr>
            <p:cNvPr id="36890" name="Picture 45" descr="sim-gree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" y="1470"/>
              <a:ext cx="576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6891" name="Straight Arrow Connector 11"/>
            <p:cNvCxnSpPr>
              <a:cxnSpLocks noChangeShapeType="1"/>
            </p:cNvCxnSpPr>
            <p:nvPr/>
          </p:nvCxnSpPr>
          <p:spPr bwMode="auto">
            <a:xfrm>
              <a:off x="5274" y="1771"/>
              <a:ext cx="391" cy="1"/>
            </a:xfrm>
            <a:prstGeom prst="straightConnector1">
              <a:avLst/>
            </a:prstGeom>
            <a:noFill/>
            <a:ln w="476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2" name="Straight Arrow Connector 13"/>
            <p:cNvCxnSpPr>
              <a:cxnSpLocks noChangeShapeType="1"/>
            </p:cNvCxnSpPr>
            <p:nvPr/>
          </p:nvCxnSpPr>
          <p:spPr bwMode="auto">
            <a:xfrm flipV="1">
              <a:off x="4325" y="1758"/>
              <a:ext cx="322" cy="1"/>
            </a:xfrm>
            <a:prstGeom prst="straightConnector1">
              <a:avLst/>
            </a:prstGeom>
            <a:noFill/>
            <a:ln w="476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93" name="Rectangle 4"/>
            <p:cNvSpPr txBox="1">
              <a:spLocks noChangeArrowheads="1"/>
            </p:cNvSpPr>
            <p:nvPr/>
          </p:nvSpPr>
          <p:spPr bwMode="auto">
            <a:xfrm>
              <a:off x="5285" y="1763"/>
              <a:ext cx="385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latin typeface="cmmi10"/>
                </a:rPr>
                <a:t>Y</a:t>
              </a:r>
              <a:endParaRPr lang="en-US" altLang="en-US" sz="2400">
                <a:solidFill>
                  <a:srgbClr val="FF0000"/>
                </a:solidFill>
                <a:latin typeface="cmmi10"/>
              </a:endParaRPr>
            </a:p>
          </p:txBody>
        </p:sp>
        <p:sp>
          <p:nvSpPr>
            <p:cNvPr id="36894" name="Arc 55"/>
            <p:cNvSpPr>
              <a:spLocks/>
            </p:cNvSpPr>
            <p:nvPr/>
          </p:nvSpPr>
          <p:spPr bwMode="auto">
            <a:xfrm rot="19896075" flipV="1">
              <a:off x="4758" y="1038"/>
              <a:ext cx="480" cy="476"/>
            </a:xfrm>
            <a:custGeom>
              <a:avLst/>
              <a:gdLst>
                <a:gd name="T0" fmla="*/ 0 w 43200"/>
                <a:gd name="T1" fmla="*/ 0 h 42819"/>
                <a:gd name="T2" fmla="*/ 0 w 43200"/>
                <a:gd name="T3" fmla="*/ 0 h 42819"/>
                <a:gd name="T4" fmla="*/ 0 w 43200"/>
                <a:gd name="T5" fmla="*/ 0 h 428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2819" fill="none" extrusionOk="0">
                  <a:moveTo>
                    <a:pt x="25641" y="0"/>
                  </a:moveTo>
                  <a:cubicBezTo>
                    <a:pt x="35829" y="1941"/>
                    <a:pt x="43200" y="10848"/>
                    <a:pt x="43200" y="21219"/>
                  </a:cubicBezTo>
                  <a:cubicBezTo>
                    <a:pt x="43200" y="33148"/>
                    <a:pt x="33529" y="42819"/>
                    <a:pt x="21600" y="42819"/>
                  </a:cubicBezTo>
                  <a:cubicBezTo>
                    <a:pt x="9670" y="42819"/>
                    <a:pt x="0" y="33148"/>
                    <a:pt x="0" y="21219"/>
                  </a:cubicBezTo>
                  <a:cubicBezTo>
                    <a:pt x="-1" y="18721"/>
                    <a:pt x="433" y="16243"/>
                    <a:pt x="1279" y="13893"/>
                  </a:cubicBezTo>
                </a:path>
                <a:path w="43200" h="42819" stroke="0" extrusionOk="0">
                  <a:moveTo>
                    <a:pt x="25641" y="0"/>
                  </a:moveTo>
                  <a:cubicBezTo>
                    <a:pt x="35829" y="1941"/>
                    <a:pt x="43200" y="10848"/>
                    <a:pt x="43200" y="21219"/>
                  </a:cubicBezTo>
                  <a:cubicBezTo>
                    <a:pt x="43200" y="33148"/>
                    <a:pt x="33529" y="42819"/>
                    <a:pt x="21600" y="42819"/>
                  </a:cubicBezTo>
                  <a:cubicBezTo>
                    <a:pt x="9670" y="42819"/>
                    <a:pt x="0" y="33148"/>
                    <a:pt x="0" y="21219"/>
                  </a:cubicBezTo>
                  <a:cubicBezTo>
                    <a:pt x="-1" y="18721"/>
                    <a:pt x="433" y="16243"/>
                    <a:pt x="1279" y="13893"/>
                  </a:cubicBezTo>
                  <a:lnTo>
                    <a:pt x="21600" y="21219"/>
                  </a:lnTo>
                  <a:lnTo>
                    <a:pt x="2564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6895" name="Object 70"/>
            <p:cNvGraphicFramePr>
              <a:graphicFrameLocks noChangeAspect="1"/>
            </p:cNvGraphicFramePr>
            <p:nvPr/>
          </p:nvGraphicFramePr>
          <p:xfrm>
            <a:off x="4888" y="1138"/>
            <a:ext cx="274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8" name="Equation" r:id="rId7" imgW="190500" imgH="228600" progId="Equation.DSMT4">
                    <p:embed/>
                  </p:oleObj>
                </mc:Choice>
                <mc:Fallback>
                  <p:oleObj name="Equation" r:id="rId7" imgW="1905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8" y="1138"/>
                          <a:ext cx="274" cy="3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96" name="Rectangle 4"/>
            <p:cNvSpPr txBox="1">
              <a:spLocks noChangeArrowheads="1"/>
            </p:cNvSpPr>
            <p:nvPr/>
          </p:nvSpPr>
          <p:spPr bwMode="auto">
            <a:xfrm>
              <a:off x="4230" y="1763"/>
              <a:ext cx="33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2400" i="1">
                  <a:solidFill>
                    <a:srgbClr val="000000"/>
                  </a:solidFill>
                  <a:latin typeface="cmmi10"/>
                </a:rPr>
                <a:t>X</a:t>
              </a:r>
              <a:endParaRPr lang="en-US" altLang="en-US" sz="2400" i="1">
                <a:solidFill>
                  <a:srgbClr val="FF0000"/>
                </a:solidFill>
                <a:latin typeface="cmmi10"/>
              </a:endParaRPr>
            </a:p>
          </p:txBody>
        </p:sp>
      </p:grpSp>
      <p:grpSp>
        <p:nvGrpSpPr>
          <p:cNvPr id="36878" name="Group 78"/>
          <p:cNvGrpSpPr>
            <a:grpSpLocks/>
          </p:cNvGrpSpPr>
          <p:nvPr/>
        </p:nvGrpSpPr>
        <p:grpSpPr bwMode="auto">
          <a:xfrm>
            <a:off x="703263" y="2462213"/>
            <a:ext cx="2049462" cy="3581400"/>
            <a:chOff x="488" y="1710"/>
            <a:chExt cx="1423" cy="2488"/>
          </a:xfrm>
        </p:grpSpPr>
        <p:sp>
          <p:nvSpPr>
            <p:cNvPr id="36886" name="Freeform 44"/>
            <p:cNvSpPr>
              <a:spLocks noChangeArrowheads="1"/>
            </p:cNvSpPr>
            <p:nvPr/>
          </p:nvSpPr>
          <p:spPr bwMode="auto">
            <a:xfrm>
              <a:off x="488" y="1927"/>
              <a:ext cx="531" cy="1183"/>
            </a:xfrm>
            <a:custGeom>
              <a:avLst/>
              <a:gdLst>
                <a:gd name="T0" fmla="*/ 0 w 765544"/>
                <a:gd name="T1" fmla="*/ 0 h 1701209"/>
                <a:gd name="T2" fmla="*/ 0 w 765544"/>
                <a:gd name="T3" fmla="*/ 0 h 1701209"/>
                <a:gd name="T4" fmla="*/ 0 w 765544"/>
                <a:gd name="T5" fmla="*/ 0 h 1701209"/>
                <a:gd name="T6" fmla="*/ 0 60000 65536"/>
                <a:gd name="T7" fmla="*/ 0 60000 65536"/>
                <a:gd name="T8" fmla="*/ 0 60000 65536"/>
                <a:gd name="T9" fmla="*/ 0 w 765544"/>
                <a:gd name="T10" fmla="*/ 0 h 1701209"/>
                <a:gd name="T11" fmla="*/ 765544 w 765544"/>
                <a:gd name="T12" fmla="*/ 1701209 h 1701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5544" h="1701209">
                  <a:moveTo>
                    <a:pt x="765544" y="1701209"/>
                  </a:moveTo>
                  <a:cubicBezTo>
                    <a:pt x="499730" y="1433623"/>
                    <a:pt x="233916" y="1166037"/>
                    <a:pt x="116958" y="882502"/>
                  </a:cubicBezTo>
                  <a:cubicBezTo>
                    <a:pt x="0" y="598967"/>
                    <a:pt x="31897" y="299483"/>
                    <a:pt x="63795" y="0"/>
                  </a:cubicBezTo>
                </a:path>
              </a:pathLst>
            </a:cu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30" tIns="45715" rIns="91430" bIns="45715"/>
            <a:lstStyle/>
            <a:p>
              <a:endParaRPr lang="en-US"/>
            </a:p>
          </p:txBody>
        </p:sp>
        <p:sp>
          <p:nvSpPr>
            <p:cNvPr id="36887" name="Freeform 45"/>
            <p:cNvSpPr>
              <a:spLocks noChangeArrowheads="1"/>
            </p:cNvSpPr>
            <p:nvPr/>
          </p:nvSpPr>
          <p:spPr bwMode="auto">
            <a:xfrm rot="-807279">
              <a:off x="1350" y="2046"/>
              <a:ext cx="561" cy="1055"/>
            </a:xfrm>
            <a:custGeom>
              <a:avLst/>
              <a:gdLst>
                <a:gd name="T0" fmla="*/ 0 w 808075"/>
                <a:gd name="T1" fmla="*/ 0 h 1520456"/>
                <a:gd name="T2" fmla="*/ 0 w 808075"/>
                <a:gd name="T3" fmla="*/ 0 h 1520456"/>
                <a:gd name="T4" fmla="*/ 0 w 808075"/>
                <a:gd name="T5" fmla="*/ 0 h 1520456"/>
                <a:gd name="T6" fmla="*/ 0 60000 65536"/>
                <a:gd name="T7" fmla="*/ 0 60000 65536"/>
                <a:gd name="T8" fmla="*/ 0 60000 65536"/>
                <a:gd name="T9" fmla="*/ 0 w 808075"/>
                <a:gd name="T10" fmla="*/ 0 h 1520456"/>
                <a:gd name="T11" fmla="*/ 808075 w 808075"/>
                <a:gd name="T12" fmla="*/ 1520456 h 15204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8075" h="1520456">
                  <a:moveTo>
                    <a:pt x="808075" y="0"/>
                  </a:moveTo>
                  <a:cubicBezTo>
                    <a:pt x="726558" y="341128"/>
                    <a:pt x="645042" y="682257"/>
                    <a:pt x="510363" y="935666"/>
                  </a:cubicBezTo>
                  <a:cubicBezTo>
                    <a:pt x="375684" y="1189075"/>
                    <a:pt x="187842" y="1354765"/>
                    <a:pt x="0" y="1520456"/>
                  </a:cubicBezTo>
                </a:path>
              </a:pathLst>
            </a:cu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30" tIns="45715" rIns="91430" bIns="45715"/>
            <a:lstStyle/>
            <a:p>
              <a:endParaRPr lang="en-US"/>
            </a:p>
          </p:txBody>
        </p:sp>
        <p:sp>
          <p:nvSpPr>
            <p:cNvPr id="36888" name="Rectangle 4"/>
            <p:cNvSpPr txBox="1">
              <a:spLocks noChangeArrowheads="1"/>
            </p:cNvSpPr>
            <p:nvPr/>
          </p:nvSpPr>
          <p:spPr bwMode="auto">
            <a:xfrm rot="-2868173">
              <a:off x="742" y="2222"/>
              <a:ext cx="1327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0" tIns="45715" rIns="91430" bIns="45715"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black-box</a:t>
              </a:r>
            </a:p>
          </p:txBody>
        </p:sp>
        <p:pic>
          <p:nvPicPr>
            <p:cNvPr id="36889" name="Picture 76" descr="little_cthulhu-black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A2A2A2"/>
                </a:clrFrom>
                <a:clrTo>
                  <a:srgbClr val="A2A2A2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0" y="3102"/>
              <a:ext cx="779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879" name="AutoShape 77"/>
          <p:cNvSpPr>
            <a:spLocks noChangeArrowheads="1"/>
          </p:cNvSpPr>
          <p:nvPr/>
        </p:nvSpPr>
        <p:spPr bwMode="auto">
          <a:xfrm>
            <a:off x="3051175" y="4879975"/>
            <a:ext cx="2835275" cy="828675"/>
          </a:xfrm>
          <a:prstGeom prst="leftRightArrow">
            <a:avLst>
              <a:gd name="adj1" fmla="val 50000"/>
              <a:gd name="adj2" fmla="val 68429"/>
            </a:avLst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>
            <a:lvl1pPr defTabSz="4143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143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143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143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143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43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2200">
                <a:solidFill>
                  <a:srgbClr val="FFFFFF"/>
                </a:solidFill>
              </a:rPr>
              <a:t>indistinguishable</a:t>
            </a:r>
          </a:p>
        </p:txBody>
      </p:sp>
      <p:sp>
        <p:nvSpPr>
          <p:cNvPr id="36880" name="Rectangle 80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Other leakage?</a:t>
            </a:r>
          </a:p>
        </p:txBody>
      </p:sp>
      <p:sp>
        <p:nvSpPr>
          <p:cNvPr id="36881" name="Freeform 45"/>
          <p:cNvSpPr>
            <a:spLocks noChangeArrowheads="1"/>
          </p:cNvSpPr>
          <p:nvPr/>
        </p:nvSpPr>
        <p:spPr bwMode="auto">
          <a:xfrm rot="-807279">
            <a:off x="7545388" y="2878138"/>
            <a:ext cx="808037" cy="1517650"/>
          </a:xfrm>
          <a:custGeom>
            <a:avLst/>
            <a:gdLst>
              <a:gd name="T0" fmla="*/ 807505 w 808075"/>
              <a:gd name="T1" fmla="*/ 0 h 1520456"/>
              <a:gd name="T2" fmla="*/ 510003 w 808075"/>
              <a:gd name="T3" fmla="*/ 916783 h 1520456"/>
              <a:gd name="T4" fmla="*/ 0 w 808075"/>
              <a:gd name="T5" fmla="*/ 1489772 h 1520456"/>
              <a:gd name="T6" fmla="*/ 0 60000 65536"/>
              <a:gd name="T7" fmla="*/ 0 60000 65536"/>
              <a:gd name="T8" fmla="*/ 0 60000 65536"/>
              <a:gd name="T9" fmla="*/ 0 w 808075"/>
              <a:gd name="T10" fmla="*/ 0 h 1520456"/>
              <a:gd name="T11" fmla="*/ 808075 w 808075"/>
              <a:gd name="T12" fmla="*/ 1520456 h 1520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8075" h="1520456">
                <a:moveTo>
                  <a:pt x="808075" y="0"/>
                </a:moveTo>
                <a:cubicBezTo>
                  <a:pt x="726558" y="341128"/>
                  <a:pt x="645042" y="682257"/>
                  <a:pt x="510363" y="935666"/>
                </a:cubicBezTo>
                <a:cubicBezTo>
                  <a:pt x="375684" y="1189075"/>
                  <a:pt x="187842" y="1354765"/>
                  <a:pt x="0" y="1520456"/>
                </a:cubicBezTo>
              </a:path>
            </a:pathLst>
          </a:cu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sp>
        <p:nvSpPr>
          <p:cNvPr id="36882" name="Text Box 49"/>
          <p:cNvSpPr txBox="1">
            <a:spLocks noChangeArrowheads="1"/>
          </p:cNvSpPr>
          <p:nvPr/>
        </p:nvSpPr>
        <p:spPr bwMode="auto">
          <a:xfrm>
            <a:off x="6916738" y="2947988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6600"/>
                </a:solidFill>
              </a:rPr>
              <a:t>C’</a:t>
            </a:r>
          </a:p>
        </p:txBody>
      </p:sp>
      <p:sp>
        <p:nvSpPr>
          <p:cNvPr id="36883" name="Text Box 49"/>
          <p:cNvSpPr txBox="1">
            <a:spLocks noChangeArrowheads="1"/>
          </p:cNvSpPr>
          <p:nvPr/>
        </p:nvSpPr>
        <p:spPr bwMode="auto">
          <a:xfrm>
            <a:off x="1392238" y="2947988"/>
            <a:ext cx="406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6600"/>
                </a:solidFill>
              </a:rPr>
              <a:t>C</a:t>
            </a:r>
          </a:p>
        </p:txBody>
      </p:sp>
      <p:sp>
        <p:nvSpPr>
          <p:cNvPr id="36884" name="Rectangle 4"/>
          <p:cNvSpPr txBox="1">
            <a:spLocks noChangeArrowheads="1"/>
          </p:cNvSpPr>
          <p:nvPr/>
        </p:nvSpPr>
        <p:spPr bwMode="auto">
          <a:xfrm rot="-2868173">
            <a:off x="5645150" y="3651250"/>
            <a:ext cx="19113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admissible leakage</a:t>
            </a:r>
          </a:p>
        </p:txBody>
      </p:sp>
      <p:sp>
        <p:nvSpPr>
          <p:cNvPr id="36885" name="Rectangle 4"/>
          <p:cNvSpPr txBox="1">
            <a:spLocks noChangeArrowheads="1"/>
          </p:cNvSpPr>
          <p:nvPr/>
        </p:nvSpPr>
        <p:spPr bwMode="auto">
          <a:xfrm>
            <a:off x="1497013" y="1570038"/>
            <a:ext cx="5540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 i="1">
                <a:solidFill>
                  <a:srgbClr val="000000"/>
                </a:solidFill>
                <a:latin typeface="cmmi10"/>
              </a:rPr>
              <a:t>s</a:t>
            </a:r>
            <a:r>
              <a:rPr lang="en-US" altLang="en-US" sz="2400" i="1" baseline="-25000">
                <a:solidFill>
                  <a:srgbClr val="000000"/>
                </a:solidFill>
                <a:latin typeface="cmmi10"/>
              </a:rPr>
              <a:t>i</a:t>
            </a:r>
            <a:endParaRPr lang="en-US" altLang="en-US" sz="2400" i="1" baseline="-25000">
              <a:solidFill>
                <a:srgbClr val="FF0000"/>
              </a:solidFill>
              <a:latin typeface="cmmi10"/>
            </a:endParaRPr>
          </a:p>
        </p:txBody>
      </p:sp>
    </p:spTree>
    <p:extLst>
      <p:ext uri="{BB962C8B-B14F-4D97-AF65-F5344CB8AC3E}">
        <p14:creationId xmlns:p14="http://schemas.microsoft.com/office/powerpoint/2010/main" val="5970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CD4A0A-8C68-47E9-8AC3-435C3E75FA45}" type="slidenum">
              <a:rPr lang="he-IL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pic>
        <p:nvPicPr>
          <p:cNvPr id="37891" name="Picture 3" descr="sim-yel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2035175"/>
            <a:ext cx="830263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AutoShape 14"/>
          <p:cNvSpPr>
            <a:spLocks noChangeArrowheads="1"/>
          </p:cNvSpPr>
          <p:nvPr/>
        </p:nvSpPr>
        <p:spPr bwMode="auto">
          <a:xfrm>
            <a:off x="3535363" y="2324100"/>
            <a:ext cx="2168525" cy="293688"/>
          </a:xfrm>
          <a:prstGeom prst="rightArrow">
            <a:avLst>
              <a:gd name="adj1" fmla="val 26472"/>
              <a:gd name="adj2" fmla="val 105902"/>
            </a:avLst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en-US" sz="1800" b="1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37893" name="Picture 5" descr="grinder-op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9" r="11890"/>
          <a:stretch>
            <a:fillRect/>
          </a:stretch>
        </p:blipFill>
        <p:spPr bwMode="auto">
          <a:xfrm>
            <a:off x="3811588" y="1287463"/>
            <a:ext cx="1520825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6" descr="little_cthulhu-orange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4395788"/>
            <a:ext cx="1100138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7" descr="sim-gre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116138"/>
            <a:ext cx="830263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Our goal</a:t>
            </a:r>
          </a:p>
        </p:txBody>
      </p:sp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423863" y="3733800"/>
            <a:ext cx="5392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Allow stronger leakage.</a:t>
            </a:r>
          </a:p>
        </p:txBody>
      </p:sp>
      <p:sp>
        <p:nvSpPr>
          <p:cNvPr id="37898" name="Lightning Bolt 50"/>
          <p:cNvSpPr>
            <a:spLocks noChangeArrowheads="1"/>
          </p:cNvSpPr>
          <p:nvPr/>
        </p:nvSpPr>
        <p:spPr bwMode="auto">
          <a:xfrm rot="2233058">
            <a:off x="6508750" y="2944813"/>
            <a:ext cx="1190625" cy="1309687"/>
          </a:xfrm>
          <a:prstGeom prst="lightningBol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0" tIns="45715" rIns="91430" bIns="45715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21866" name="Freeform 10"/>
          <p:cNvSpPr>
            <a:spLocks/>
          </p:cNvSpPr>
          <p:nvPr/>
        </p:nvSpPr>
        <p:spPr bwMode="auto">
          <a:xfrm>
            <a:off x="6346825" y="2625725"/>
            <a:ext cx="1417638" cy="1862138"/>
          </a:xfrm>
          <a:custGeom>
            <a:avLst/>
            <a:gdLst>
              <a:gd name="T0" fmla="*/ 2147483646 w 984"/>
              <a:gd name="T1" fmla="*/ 0 h 1294"/>
              <a:gd name="T2" fmla="*/ 2147483646 w 984"/>
              <a:gd name="T3" fmla="*/ 2147483646 h 1294"/>
              <a:gd name="T4" fmla="*/ 0 w 984"/>
              <a:gd name="T5" fmla="*/ 2147483646 h 1294"/>
              <a:gd name="T6" fmla="*/ 2147483646 w 984"/>
              <a:gd name="T7" fmla="*/ 2147483646 h 1294"/>
              <a:gd name="T8" fmla="*/ 2147483646 w 984"/>
              <a:gd name="T9" fmla="*/ 2147483646 h 1294"/>
              <a:gd name="T10" fmla="*/ 2147483646 w 984"/>
              <a:gd name="T11" fmla="*/ 2147483646 h 1294"/>
              <a:gd name="T12" fmla="*/ 2147483646 w 984"/>
              <a:gd name="T13" fmla="*/ 2147483646 h 1294"/>
              <a:gd name="T14" fmla="*/ 2147483646 w 984"/>
              <a:gd name="T15" fmla="*/ 2147483646 h 1294"/>
              <a:gd name="T16" fmla="*/ 2147483646 w 984"/>
              <a:gd name="T17" fmla="*/ 2147483646 h 1294"/>
              <a:gd name="T18" fmla="*/ 2147483646 w 984"/>
              <a:gd name="T19" fmla="*/ 2147483646 h 1294"/>
              <a:gd name="T20" fmla="*/ 2147483646 w 984"/>
              <a:gd name="T21" fmla="*/ 2147483646 h 1294"/>
              <a:gd name="T22" fmla="*/ 2147483646 w 984"/>
              <a:gd name="T23" fmla="*/ 2147483646 h 1294"/>
              <a:gd name="T24" fmla="*/ 2147483646 w 984"/>
              <a:gd name="T25" fmla="*/ 2147483646 h 1294"/>
              <a:gd name="T26" fmla="*/ 2147483646 w 984"/>
              <a:gd name="T27" fmla="*/ 2147483646 h 1294"/>
              <a:gd name="T28" fmla="*/ 2147483646 w 984"/>
              <a:gd name="T29" fmla="*/ 0 h 129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984" h="1294">
                <a:moveTo>
                  <a:pt x="218" y="0"/>
                </a:moveTo>
                <a:lnTo>
                  <a:pt x="238" y="564"/>
                </a:lnTo>
                <a:lnTo>
                  <a:pt x="0" y="552"/>
                </a:lnTo>
                <a:lnTo>
                  <a:pt x="238" y="852"/>
                </a:lnTo>
                <a:lnTo>
                  <a:pt x="94" y="852"/>
                </a:lnTo>
                <a:lnTo>
                  <a:pt x="592" y="1294"/>
                </a:lnTo>
                <a:lnTo>
                  <a:pt x="744" y="896"/>
                </a:lnTo>
                <a:lnTo>
                  <a:pt x="912" y="888"/>
                </a:lnTo>
                <a:lnTo>
                  <a:pt x="848" y="584"/>
                </a:lnTo>
                <a:lnTo>
                  <a:pt x="984" y="560"/>
                </a:lnTo>
                <a:lnTo>
                  <a:pt x="826" y="112"/>
                </a:lnTo>
                <a:lnTo>
                  <a:pt x="770" y="256"/>
                </a:lnTo>
                <a:lnTo>
                  <a:pt x="594" y="208"/>
                </a:lnTo>
                <a:lnTo>
                  <a:pt x="306" y="120"/>
                </a:lnTo>
                <a:lnTo>
                  <a:pt x="218" y="0"/>
                </a:lnTo>
                <a:close/>
              </a:path>
            </a:pathLst>
          </a:custGeom>
          <a:solidFill>
            <a:srgbClr val="FF0000"/>
          </a:solidFill>
          <a:ln w="12700" cap="flat" cmpd="sng">
            <a:solidFill>
              <a:srgbClr val="3333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7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5" grpId="0"/>
      <p:bldP spid="121866" grpId="0" animBg="1"/>
    </p:bldLst>
  </p:timing>
</p:sld>
</file>

<file path=ppt/theme/theme1.xml><?xml version="1.0" encoding="utf-8"?>
<a:theme xmlns:a="http://schemas.openxmlformats.org/drawingml/2006/main" name="1_RSA2006ConferenceTemplate1">
  <a:themeElements>
    <a:clrScheme name="">
      <a:dk1>
        <a:srgbClr val="000000"/>
      </a:dk1>
      <a:lt1>
        <a:srgbClr val="B2B2B2"/>
      </a:lt1>
      <a:dk2>
        <a:srgbClr val="FFFFFF"/>
      </a:dk2>
      <a:lt2>
        <a:srgbClr val="969696"/>
      </a:lt2>
      <a:accent1>
        <a:srgbClr val="2D5DAD"/>
      </a:accent1>
      <a:accent2>
        <a:srgbClr val="FF0000"/>
      </a:accent2>
      <a:accent3>
        <a:srgbClr val="D5D5D5"/>
      </a:accent3>
      <a:accent4>
        <a:srgbClr val="000000"/>
      </a:accent4>
      <a:accent5>
        <a:srgbClr val="ADB6D3"/>
      </a:accent5>
      <a:accent6>
        <a:srgbClr val="E70000"/>
      </a:accent6>
      <a:hlink>
        <a:srgbClr val="FF6600"/>
      </a:hlink>
      <a:folHlink>
        <a:srgbClr val="FFCC00"/>
      </a:folHlink>
    </a:clrScheme>
    <a:fontScheme name="1_RSA2006ConferenceTemplate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RSA2006ConferenceTemplate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6666FF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00008A"/>
        </a:accent6>
        <a:hlink>
          <a:srgbClr val="808080"/>
        </a:hlink>
        <a:folHlink>
          <a:srgbClr val="1C1C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rayGrad">
  <a:themeElements>
    <a:clrScheme name="">
      <a:dk1>
        <a:srgbClr val="000000"/>
      </a:dk1>
      <a:lt1>
        <a:srgbClr val="B2B2B2"/>
      </a:lt1>
      <a:dk2>
        <a:srgbClr val="FFFFFF"/>
      </a:dk2>
      <a:lt2>
        <a:srgbClr val="969696"/>
      </a:lt2>
      <a:accent1>
        <a:srgbClr val="2D5DAD"/>
      </a:accent1>
      <a:accent2>
        <a:srgbClr val="FF0000"/>
      </a:accent2>
      <a:accent3>
        <a:srgbClr val="D5D5D5"/>
      </a:accent3>
      <a:accent4>
        <a:srgbClr val="000000"/>
      </a:accent4>
      <a:accent5>
        <a:srgbClr val="ADB6D3"/>
      </a:accent5>
      <a:accent6>
        <a:srgbClr val="E70000"/>
      </a:accent6>
      <a:hlink>
        <a:srgbClr val="FF6600"/>
      </a:hlink>
      <a:folHlink>
        <a:srgbClr val="FFCC00"/>
      </a:folHlink>
    </a:clrScheme>
    <a:fontScheme name="RSA2006ConferenceTemplate1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SA2006ConferenceTemplate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6666FF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00008A"/>
        </a:accent6>
        <a:hlink>
          <a:srgbClr val="808080"/>
        </a:hlink>
        <a:folHlink>
          <a:srgbClr val="1C1C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rayGrad" id="{AC33B15E-531F-4EDC-9FD8-00A6A502C5EF}" vid="{0D622079-7D32-47F8-9533-708972CB1B5A}"/>
    </a:ext>
  </a:extLst>
</a:theme>
</file>

<file path=ppt/theme/theme3.xml><?xml version="1.0" encoding="utf-8"?>
<a:theme xmlns:a="http://schemas.openxmlformats.org/drawingml/2006/main" name="RSA2006ConferenceTemplate1">
  <a:themeElements>
    <a:clrScheme name="">
      <a:dk1>
        <a:srgbClr val="000000"/>
      </a:dk1>
      <a:lt1>
        <a:srgbClr val="B2B2B2"/>
      </a:lt1>
      <a:dk2>
        <a:srgbClr val="FFFFFF"/>
      </a:dk2>
      <a:lt2>
        <a:srgbClr val="969696"/>
      </a:lt2>
      <a:accent1>
        <a:srgbClr val="2D5DAD"/>
      </a:accent1>
      <a:accent2>
        <a:srgbClr val="FF0000"/>
      </a:accent2>
      <a:accent3>
        <a:srgbClr val="D5D5D5"/>
      </a:accent3>
      <a:accent4>
        <a:srgbClr val="000000"/>
      </a:accent4>
      <a:accent5>
        <a:srgbClr val="ADB6D3"/>
      </a:accent5>
      <a:accent6>
        <a:srgbClr val="E70000"/>
      </a:accent6>
      <a:hlink>
        <a:srgbClr val="FF6600"/>
      </a:hlink>
      <a:folHlink>
        <a:srgbClr val="FFCC00"/>
      </a:folHlink>
    </a:clrScheme>
    <a:fontScheme name="RSA2006ConferenceTemplate1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SA2006ConferenceTemplate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6666FF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00008A"/>
        </a:accent6>
        <a:hlink>
          <a:srgbClr val="808080"/>
        </a:hlink>
        <a:folHlink>
          <a:srgbClr val="1C1C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RSA2006ConferenceTemplate1">
  <a:themeElements>
    <a:clrScheme name="">
      <a:dk1>
        <a:srgbClr val="000000"/>
      </a:dk1>
      <a:lt1>
        <a:srgbClr val="B2B2B2"/>
      </a:lt1>
      <a:dk2>
        <a:srgbClr val="FFFFFF"/>
      </a:dk2>
      <a:lt2>
        <a:srgbClr val="969696"/>
      </a:lt2>
      <a:accent1>
        <a:srgbClr val="2D5DAD"/>
      </a:accent1>
      <a:accent2>
        <a:srgbClr val="FF0000"/>
      </a:accent2>
      <a:accent3>
        <a:srgbClr val="D5D5D5"/>
      </a:accent3>
      <a:accent4>
        <a:srgbClr val="000000"/>
      </a:accent4>
      <a:accent5>
        <a:srgbClr val="ADB6D3"/>
      </a:accent5>
      <a:accent6>
        <a:srgbClr val="E70000"/>
      </a:accent6>
      <a:hlink>
        <a:srgbClr val="FF6600"/>
      </a:hlink>
      <a:folHlink>
        <a:srgbClr val="FFCC00"/>
      </a:folHlink>
    </a:clrScheme>
    <a:fontScheme name="RSA2006ConferenceTemplate1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A427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SA2006ConferenceTemplate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6666FF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00008A"/>
        </a:accent6>
        <a:hlink>
          <a:srgbClr val="808080"/>
        </a:hlink>
        <a:folHlink>
          <a:srgbClr val="1C1C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46822</TotalTime>
  <Words>182</Words>
  <Application>Microsoft Office PowerPoint</Application>
  <PresentationFormat>On-screen Show (4:3)</PresentationFormat>
  <Paragraphs>98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7" baseType="lpstr">
      <vt:lpstr>ＭＳ Ｐゴシック</vt:lpstr>
      <vt:lpstr>Arial</vt:lpstr>
      <vt:lpstr>Arial Black</vt:lpstr>
      <vt:lpstr>Cambria Math</vt:lpstr>
      <vt:lpstr>cmmi10</vt:lpstr>
      <vt:lpstr>cmr12</vt:lpstr>
      <vt:lpstr>Myriad Web</vt:lpstr>
      <vt:lpstr>Optima</vt:lpstr>
      <vt:lpstr>Symbol</vt:lpstr>
      <vt:lpstr>Times New Roman</vt:lpstr>
      <vt:lpstr>1_RSA2006ConferenceTemplate1</vt:lpstr>
      <vt:lpstr>GrayGrad</vt:lpstr>
      <vt:lpstr>RSA2006ConferenceTemplate1</vt:lpstr>
      <vt:lpstr>Default Design</vt:lpstr>
      <vt:lpstr>2_RSA2006ConferenceTemplate1</vt:lpstr>
      <vt:lpstr>Equation</vt:lpstr>
      <vt:lpstr>Information Security – Theory vs. Reality   0368-4474, Winter 2015-2016  Lecture 9: Leakage resilience (continued)</vt:lpstr>
      <vt:lpstr>Leakage resilience (continued)</vt:lpstr>
      <vt:lpstr>Security [Ishai Sahai Wagner ’03]</vt:lpstr>
      <vt:lpstr>PowerPoint Presentation</vt:lpstr>
      <vt:lpstr>Resilient-schemes 1/3 (whiteboard discussion)</vt:lpstr>
      <vt:lpstr>Resilient-schemes 2/3 (whiteboard discussion)</vt:lpstr>
      <vt:lpstr>PowerPoint Presentation</vt:lpstr>
      <vt:lpstr>Other leakage?</vt:lpstr>
      <vt:lpstr>Our goal</vt:lpstr>
      <vt:lpstr>Leakage classes</vt:lpstr>
      <vt:lpstr>Trusted Computing Architecture (warmup discussion, see next week’s slides)</vt:lpstr>
    </vt:vector>
  </TitlesOfParts>
  <Company>MIT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Security: Theory vs. Reality</dc:title>
  <dc:creator>Eran Tromer</dc:creator>
  <cp:lastModifiedBy>Eran</cp:lastModifiedBy>
  <cp:revision>908</cp:revision>
  <cp:lastPrinted>1999-07-27T16:32:36Z</cp:lastPrinted>
  <dcterms:created xsi:type="dcterms:W3CDTF">2006-01-14T22:20:18Z</dcterms:created>
  <dcterms:modified xsi:type="dcterms:W3CDTF">2015-12-29T14:42:41Z</dcterms:modified>
</cp:coreProperties>
</file>